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0" r:id="rId1"/>
  </p:sldMasterIdLst>
  <p:notesMasterIdLst>
    <p:notesMasterId r:id="rId33"/>
  </p:notesMasterIdLst>
  <p:sldIdLst>
    <p:sldId id="256" r:id="rId2"/>
    <p:sldId id="288" r:id="rId3"/>
    <p:sldId id="316" r:id="rId4"/>
    <p:sldId id="260" r:id="rId5"/>
    <p:sldId id="261" r:id="rId6"/>
    <p:sldId id="304" r:id="rId7"/>
    <p:sldId id="305" r:id="rId8"/>
    <p:sldId id="307" r:id="rId9"/>
    <p:sldId id="306" r:id="rId10"/>
    <p:sldId id="308" r:id="rId11"/>
    <p:sldId id="309" r:id="rId12"/>
    <p:sldId id="264" r:id="rId13"/>
    <p:sldId id="310" r:id="rId14"/>
    <p:sldId id="311" r:id="rId15"/>
    <p:sldId id="301" r:id="rId16"/>
    <p:sldId id="278" r:id="rId17"/>
    <p:sldId id="277" r:id="rId18"/>
    <p:sldId id="279" r:id="rId19"/>
    <p:sldId id="299" r:id="rId20"/>
    <p:sldId id="281" r:id="rId21"/>
    <p:sldId id="300" r:id="rId22"/>
    <p:sldId id="283" r:id="rId23"/>
    <p:sldId id="282" r:id="rId24"/>
    <p:sldId id="284" r:id="rId25"/>
    <p:sldId id="302" r:id="rId26"/>
    <p:sldId id="286" r:id="rId27"/>
    <p:sldId id="312" r:id="rId28"/>
    <p:sldId id="313" r:id="rId29"/>
    <p:sldId id="314" r:id="rId30"/>
    <p:sldId id="315" r:id="rId31"/>
    <p:sldId id="294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06" autoAdjust="0"/>
  </p:normalViewPr>
  <p:slideViewPr>
    <p:cSldViewPr snapToGrid="0" snapToObjects="1">
      <p:cViewPr varScale="1">
        <p:scale>
          <a:sx n="74" d="100"/>
          <a:sy n="74" d="100"/>
        </p:scale>
        <p:origin x="55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T" name="resolution" value="1" units="1/dev"/>
        </inkml:channelProperties>
      </inkml:inkSource>
      <inkml:timestamp xml:id="ts0" timeString="2016-09-07T21:25:30.465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 contextRef="#ctx0" brushRef="#br0">20 0 0,'-20'39'16,"20"-39"-1,0 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T" name="resolution" value="1" units="1/dev"/>
        </inkml:channelProperties>
      </inkml:inkSource>
      <inkml:timestamp xml:id="ts0" timeString="2016-09-07T21:25:30.465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 contextRef="#ctx0" brushRef="#br0">20 0 0,'-20'39'16,"20"-39"-1,0 0-15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T" name="resolution" value="1" units="1/dev"/>
        </inkml:channelProperties>
      </inkml:inkSource>
      <inkml:timestamp xml:id="ts0" timeString="2016-09-07T21:25:30.465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20B4F9D-77C6-4899-AAE2-0DAD7C6CD35F}" emma:medium="tactile" emma:mode="ink">
          <msink:context xmlns:msink="http://schemas.microsoft.com/ink/2010/main" type="writingRegion" rotatedBoundingBox="25547,15093 25571,15093 25571,15132 25547,15132"/>
        </emma:interpretation>
      </emma:emma>
    </inkml:annotationXML>
    <inkml:traceGroup>
      <inkml:annotationXML>
        <emma:emma xmlns:emma="http://www.w3.org/2003/04/emma" version="1.0">
          <emma:interpretation id="{00588449-E818-4CAF-BA78-69B721D887BA}" emma:medium="tactile" emma:mode="ink">
            <msink:context xmlns:msink="http://schemas.microsoft.com/ink/2010/main" type="paragraph" rotatedBoundingBox="25547,15093 25571,15093 25571,15132 25547,151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3AB983-CB31-4F54-95BC-4F2D646A86AC}" emma:medium="tactile" emma:mode="ink">
              <msink:context xmlns:msink="http://schemas.microsoft.com/ink/2010/main" type="line" rotatedBoundingBox="25547,15093 25571,15093 25571,15132 25547,15132"/>
            </emma:interpretation>
          </emma:emma>
        </inkml:annotationXML>
        <inkml:traceGroup>
          <inkml:annotationXML>
            <emma:emma xmlns:emma="http://www.w3.org/2003/04/emma" version="1.0">
              <emma:interpretation id="{E4142AA7-0394-44D3-90DC-161D403C3D48}" emma:medium="tactile" emma:mode="ink">
                <msink:context xmlns:msink="http://schemas.microsoft.com/ink/2010/main" type="inkWord" rotatedBoundingBox="25547,15093 25571,15093 25571,15132 25547,15132"/>
              </emma:interpretation>
            </emma:emma>
          </inkml:annotationXML>
          <inkml:trace contextRef="#ctx0" brushRef="#br0">20 0 0,'-20'39'16,"20"-39"-1,0 0-15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T" name="resolution" value="1" units="1/dev"/>
        </inkml:channelProperties>
      </inkml:inkSource>
      <inkml:timestamp xml:id="ts0" timeString="2016-09-07T21:25:30.465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 contextRef="#ctx0" brushRef="#br0">20 0 0,'-20'39'16,"20"-39"-1,0 0-15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T" name="resolution" value="1" units="1/dev"/>
        </inkml:channelProperties>
      </inkml:inkSource>
      <inkml:timestamp xml:id="ts0" timeString="2016-09-07T21:25:30.465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 contextRef="#ctx0" brushRef="#br0">20 0 0,'-20'39'16,"20"-39"-1,0 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29B07-3435-478F-849F-639F98FF75E4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64FC5-03BF-42AA-AD8A-C4A0868CB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70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64FC5-03BF-42AA-AD8A-C4A0868CBE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39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that model, we</a:t>
            </a:r>
            <a:r>
              <a:rPr lang="en-US" baseline="0" dirty="0" smtClean="0"/>
              <a:t> will study the instabilities of the baryonic rich quark matter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64FC5-03BF-42AA-AD8A-C4A0868CBE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6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3AF6-6D0A-4320-AF12-42C6A4FB790D}" type="datetime1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97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4175-0E64-410C-B91C-C2EEB1938091}" type="datetime1">
              <a:rPr lang="en-US" smtClean="0"/>
              <a:t>11/23/2016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09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B262-9A01-4FE3-916C-C9D519503811}" type="datetime1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13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208C-B3A2-42FB-99C1-7F509BA3C48F}" type="datetime1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7483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9BFA3-B204-4065-8CFF-6B008073BEED}" type="datetime1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04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8365-8290-4A4C-9EF1-CC86B880E981}" type="datetime1">
              <a:rPr lang="en-US" smtClean="0"/>
              <a:t>11/23/2016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20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8FD4-AFF5-4BCA-A21F-31E2DA4DB540}" type="datetime1">
              <a:rPr lang="en-US" smtClean="0"/>
              <a:t>11/23/2016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38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4867E-9E52-48FB-9D15-3122031888E4}" type="datetime1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5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1071-838E-4262-8F8B-503182284544}" type="datetime1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33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BC191-F72A-4B3D-9A82-D1D8B6F60431}" type="datetime1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73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960E-389A-414C-AF31-45B8ED8CCF01}" type="datetime1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5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E26B-0678-4664-AC88-A6545533D8DF}" type="datetime1">
              <a:rPr lang="en-US" smtClean="0"/>
              <a:t>11/23/2016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87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61FE-4615-4FB2-9879-CDFB5C329322}" type="datetime1">
              <a:rPr lang="en-US" smtClean="0"/>
              <a:t>11/23/2016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9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09A5C-FAFA-41EA-B6CE-25CCECD37305}" type="datetime1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90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1FEE2-50B5-4A82-8B17-28BCC5D4F270}" type="datetime1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72396-C157-4B16-A928-1A019F227C29}" type="datetime1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53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F8B3-428A-4C86-B625-FF62E64D4BD5}" type="datetime1">
              <a:rPr lang="en-US" smtClean="0"/>
              <a:t>11/23/2016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89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9092EB8-6202-41BD-B5D5-16E3E32DFF86}" type="datetime1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PPT_Leather.jp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1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</p:sldLayoutIdLst>
  <p:hf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7" Type="http://schemas.openxmlformats.org/officeDocument/2006/relationships/image" Target="../media/image4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20.emf"/><Relationship Id="rId10" Type="http://schemas.openxmlformats.org/officeDocument/2006/relationships/image" Target="../media/image46.gif"/><Relationship Id="rId9" Type="http://schemas.openxmlformats.org/officeDocument/2006/relationships/image" Target="../media/image45.gif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48.jp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g"/><Relationship Id="rId5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image" Target="../media/image50.jp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g"/><Relationship Id="rId5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52.jp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g"/><Relationship Id="rId5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54.gif"/><Relationship Id="rId7" Type="http://schemas.openxmlformats.org/officeDocument/2006/relationships/image" Target="../media/image58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7" Type="http://schemas.openxmlformats.org/officeDocument/2006/relationships/image" Target="../media/image67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7" Type="http://schemas.openxmlformats.org/officeDocument/2006/relationships/image" Target="../media/image75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image" Target="../media/image80.gif"/><Relationship Id="rId7" Type="http://schemas.openxmlformats.org/officeDocument/2006/relationships/image" Target="../media/image85.gi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gif"/><Relationship Id="rId5" Type="http://schemas.openxmlformats.org/officeDocument/2006/relationships/image" Target="../media/image83.gif"/><Relationship Id="rId4" Type="http://schemas.openxmlformats.org/officeDocument/2006/relationships/image" Target="../media/image81.gif"/><Relationship Id="rId9" Type="http://schemas.openxmlformats.org/officeDocument/2006/relationships/image" Target="../media/image87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gif"/><Relationship Id="rId3" Type="http://schemas.openxmlformats.org/officeDocument/2006/relationships/image" Target="../media/image97.jpg"/><Relationship Id="rId7" Type="http://schemas.openxmlformats.org/officeDocument/2006/relationships/image" Target="../media/image101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gif"/><Relationship Id="rId5" Type="http://schemas.openxmlformats.org/officeDocument/2006/relationships/image" Target="../media/image99.gif"/><Relationship Id="rId4" Type="http://schemas.openxmlformats.org/officeDocument/2006/relationships/image" Target="../media/image98.jpg"/><Relationship Id="rId9" Type="http://schemas.openxmlformats.org/officeDocument/2006/relationships/image" Target="../media/image10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7" Type="http://schemas.openxmlformats.org/officeDocument/2006/relationships/image" Target="../media/image105.gif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gif"/><Relationship Id="rId5" Type="http://schemas.openxmlformats.org/officeDocument/2006/relationships/image" Target="../media/image103.gif"/><Relationship Id="rId4" Type="http://schemas.openxmlformats.org/officeDocument/2006/relationships/image" Target="../media/image102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Relationship Id="rId9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7" Type="http://schemas.openxmlformats.org/officeDocument/2006/relationships/image" Target="../media/image20.gi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gif"/><Relationship Id="rId5" Type="http://schemas.openxmlformats.org/officeDocument/2006/relationships/image" Target="../media/image20.emf"/><Relationship Id="rId9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image" Target="../media/image34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6415" y="2171560"/>
            <a:ext cx="7138729" cy="1359122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cs typeface="Frutiger LT Std 55 Roman"/>
              </a:rPr>
              <a:t>Spinodal Instability in Baryon-Rich Quark Matter</a:t>
            </a:r>
            <a:endParaRPr lang="en-US" sz="4000" dirty="0">
              <a:solidFill>
                <a:schemeClr val="bg1"/>
              </a:solidFill>
              <a:cs typeface="Frutiger LT Std 55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6839" y="3857148"/>
            <a:ext cx="7772400" cy="875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 smtClean="0">
                <a:solidFill>
                  <a:schemeClr val="bg1"/>
                </a:solidFill>
                <a:cs typeface="Frutiger LT Std 55 Roman"/>
              </a:rPr>
              <a:t>Feng Li</a:t>
            </a:r>
            <a:endParaRPr lang="en-US" sz="2500" dirty="0">
              <a:solidFill>
                <a:schemeClr val="bg1"/>
              </a:solidFill>
              <a:cs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062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51" y="445117"/>
            <a:ext cx="7055380" cy="664327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500" dirty="0" smtClean="0"/>
              <a:t>Linear Response Theory:</a:t>
            </a:r>
            <a:endParaRPr lang="en-US" sz="3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66431" y="222093"/>
            <a:ext cx="628813" cy="767687"/>
          </a:xfrm>
        </p:spPr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10738" y="3244334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</a:rPr>
              <a:t> </a:t>
            </a:r>
            <a:endParaRPr lang="en-US" dirty="0"/>
          </a:p>
        </p:txBody>
      </p:sp>
      <p:sp>
        <p:nvSpPr>
          <p:cNvPr id="17" name="Content Placeholder 7"/>
          <p:cNvSpPr txBox="1">
            <a:spLocks/>
          </p:cNvSpPr>
          <p:nvPr/>
        </p:nvSpPr>
        <p:spPr>
          <a:xfrm>
            <a:off x="746431" y="1759743"/>
            <a:ext cx="1713611" cy="22511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Theory</a:t>
            </a:r>
            <a:endParaRPr lang="en-US" sz="1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Spinodal Instability</a:t>
            </a:r>
            <a:endParaRPr lang="en-US" sz="1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Combine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Eigen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Modes</a:t>
            </a:r>
          </a:p>
        </p:txBody>
      </p:sp>
      <p:sp>
        <p:nvSpPr>
          <p:cNvPr id="29" name="TextBox 2"/>
          <p:cNvSpPr txBox="1"/>
          <p:nvPr/>
        </p:nvSpPr>
        <p:spPr>
          <a:xfrm>
            <a:off x="2915997" y="3600337"/>
            <a:ext cx="28680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Sound wave solution:</a:t>
            </a:r>
            <a:endParaRPr lang="en-US" sz="2200" dirty="0"/>
          </a:p>
        </p:txBody>
      </p:sp>
      <p:pic>
        <p:nvPicPr>
          <p:cNvPr id="30" name="Picture 29" descr="http://latex.codecogs.com/gif.latex?%5Cdpi%7B300%7D%200%3D%5Cleft%28I-X%28k%29%20%5Cright%20%29%5Cbegin%7Bpmatrix%7D%20%5Cdelta%5Ctilde%5Csigma_q%28k%29%5C%5C%20%5Cdelta%5Ctilde%5Csigma_s%28k%29%5C%5C%20%5Cdelta%5Ctilde%20j%5E%5Cmu%28k%29%20%5Cend%7Bpmatrix%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20" y="2191040"/>
            <a:ext cx="2857901" cy="94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12"/>
          <p:cNvSpPr txBox="1"/>
          <p:nvPr/>
        </p:nvSpPr>
        <p:spPr>
          <a:xfrm>
            <a:off x="2828036" y="1712858"/>
            <a:ext cx="37983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After Fourier Transformation</a:t>
            </a:r>
            <a:endParaRPr lang="en-US" sz="2200" dirty="0"/>
          </a:p>
        </p:txBody>
      </p:sp>
      <p:pic>
        <p:nvPicPr>
          <p:cNvPr id="34" name="Picture 33" descr="http://latex.codecogs.com/gif.latex?%5Cdpi%7B300%7D%20%5Cbegin%7Bpmatrix%7D%20%5Cdelta%5Csigma_q%28%5Cmathbf%20x%2C%20t%29%5C%5C%20%5Cdelta%5Csigma_s%28%5Cmathbf%20x%2C%20t%29%5C%5C%20%5Cdelta%20j%5E%5Cmu%28%5Cmathbf%20x%2C%20t%29%20%5Cend%7Bpmatrix%7D%3D%5Csum_a%5Cint%5Cfrac%7Bd%5E3%5Cmathbf%20k%7D%7B%282%5Cpi%29%5E3%7D%5Cbegin%7Bpmatrix%7D%20%5Cdelta%5Ctilde%5Csigma_q%28%5Cmathbf%20k%29%5C%5C%20%5Cdelta%5Ctilde%5Csigma_s%28%5Cmathbf%20k%29%5C%5C%20%5Cdelta%5Ctilde%20j%5E%5Cmu%28%5Cmathbf%20k%29%20%5Cend%7Bpmatrix%7D%5Cexp%28i%5Comega%5Ea_%5Cmathbf%20k%20t-i%5Cmathbf%20k%5Ccdot%5Cmathbf%20x%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200" y="4172061"/>
            <a:ext cx="6309370" cy="95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955110" y="3127830"/>
            <a:ext cx="5197217" cy="430887"/>
            <a:chOff x="2961412" y="3517122"/>
            <a:chExt cx="5197217" cy="430887"/>
          </a:xfrm>
        </p:grpSpPr>
        <p:sp>
          <p:nvSpPr>
            <p:cNvPr id="10" name="TextBox 9"/>
            <p:cNvSpPr txBox="1"/>
            <p:nvPr/>
          </p:nvSpPr>
          <p:spPr>
            <a:xfrm>
              <a:off x="3353693" y="3517122"/>
              <a:ext cx="272222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i</a:t>
              </a:r>
              <a:r>
                <a:rPr lang="en-US" sz="2200" dirty="0" smtClean="0"/>
                <a:t>s the         root of   </a:t>
              </a:r>
              <a:endParaRPr lang="en-US" sz="2200" dirty="0"/>
            </a:p>
          </p:txBody>
        </p:sp>
        <p:pic>
          <p:nvPicPr>
            <p:cNvPr id="2050" name="Picture 2" descr="http://latex.codecogs.com/gif.latex?%5Cdpi%7B300%7D%20%5Comega_%5Cmathbf%20k%5E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412" y="3578757"/>
              <a:ext cx="339174" cy="325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latex.codecogs.com/gif.latex?%5Cdpi%7B300%7D%20a%5E%5Cmathrm%7Bth%7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8918" y="3559836"/>
              <a:ext cx="369579" cy="291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://latex.codecogs.com/gif.latex?%5Cdpi%7B300%7D%20%5Cmathrm%7Bdet%7D%28I-X%28%5Comega_%5Cmathbf%20k%2C%20%5Cmathbf%20k%29%29%3D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2686" y="3639691"/>
              <a:ext cx="2225943" cy="238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1474846" y="5149922"/>
            <a:ext cx="7390725" cy="1338828"/>
            <a:chOff x="1160845" y="5106544"/>
            <a:chExt cx="7390725" cy="1338828"/>
          </a:xfrm>
        </p:grpSpPr>
        <p:sp>
          <p:nvSpPr>
            <p:cNvPr id="12" name="Rectangle 11"/>
            <p:cNvSpPr/>
            <p:nvPr/>
          </p:nvSpPr>
          <p:spPr>
            <a:xfrm>
              <a:off x="1160845" y="5106544"/>
              <a:ext cx="7390725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If                       is imaginary, the fluctuating mode </a:t>
              </a:r>
              <a:r>
                <a:rPr lang="en-US" dirty="0" smtClean="0"/>
                <a:t>with the wavenumber </a:t>
              </a:r>
              <a:r>
                <a:rPr lang="en-US" dirty="0"/>
                <a:t>k will grow exponentially with time. It is thus called the unstable mode with        being the growth rate. </a:t>
              </a:r>
            </a:p>
          </p:txBody>
        </p:sp>
        <p:pic>
          <p:nvPicPr>
            <p:cNvPr id="39" name="Picture 38" descr="http://latex.codecogs.com/gif.latex?%5Cdpi%7B200%7D%20%5Comega_%5Cmathbf%20k%3D-i%5CGamma_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846" y="5296194"/>
              <a:ext cx="1288276" cy="252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 descr="http://latex.codecogs.com/gif.latex?%5Cdpi%7B200%7D%20%5CGamma_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004" y="6090907"/>
              <a:ext cx="268432" cy="242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24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51" y="445117"/>
            <a:ext cx="7055380" cy="664327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500" dirty="0" smtClean="0"/>
              <a:t>Dispersion Relation</a:t>
            </a:r>
            <a:endParaRPr lang="en-US" sz="3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66431" y="222093"/>
            <a:ext cx="628813" cy="767687"/>
          </a:xfrm>
        </p:spPr>
        <p:txBody>
          <a:bodyPr/>
          <a:lstStyle/>
          <a:p>
            <a:fld id="{F06A5241-12CB-C64D-AE38-6540AC6C648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10738" y="3244334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</a:rPr>
              <a:t> 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/>
              <p14:cNvContentPartPr/>
              <p14:nvPr/>
            </p14:nvContentPartPr>
            <p14:xfrm>
              <a:off x="9198573" y="5433607"/>
              <a:ext cx="7560" cy="144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81653" y="5416687"/>
                <a:ext cx="41400" cy="482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443" y="1191534"/>
            <a:ext cx="5829322" cy="5576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444" y="1191535"/>
            <a:ext cx="5829322" cy="559655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01443" y="1191534"/>
            <a:ext cx="6092540" cy="5666465"/>
            <a:chOff x="501443" y="1191534"/>
            <a:chExt cx="6092540" cy="5666465"/>
          </a:xfrm>
        </p:grpSpPr>
        <p:sp>
          <p:nvSpPr>
            <p:cNvPr id="11" name="Rectangle 10"/>
            <p:cNvSpPr/>
            <p:nvPr/>
          </p:nvSpPr>
          <p:spPr>
            <a:xfrm>
              <a:off x="501443" y="1191534"/>
              <a:ext cx="6092540" cy="56664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125" y="1301413"/>
              <a:ext cx="4669176" cy="5345655"/>
            </a:xfrm>
            <a:prstGeom prst="rect">
              <a:avLst/>
            </a:prstGeom>
          </p:spPr>
        </p:pic>
      </p:grpSp>
      <p:sp>
        <p:nvSpPr>
          <p:cNvPr id="18" name="Content Placeholder 7"/>
          <p:cNvSpPr txBox="1">
            <a:spLocks/>
          </p:cNvSpPr>
          <p:nvPr/>
        </p:nvSpPr>
        <p:spPr>
          <a:xfrm>
            <a:off x="6496607" y="2905031"/>
            <a:ext cx="1996013" cy="25292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err="1" smtClean="0">
                <a:solidFill>
                  <a:schemeClr val="tx1"/>
                </a:solidFill>
              </a:rPr>
              <a:t>Gv</a:t>
            </a:r>
            <a:r>
              <a:rPr lang="en-US" sz="2400" dirty="0" smtClean="0">
                <a:solidFill>
                  <a:schemeClr val="tx1"/>
                </a:solidFill>
              </a:rPr>
              <a:t>=0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err="1" smtClean="0">
                <a:solidFill>
                  <a:schemeClr val="bg1">
                    <a:lumMod val="85000"/>
                  </a:schemeClr>
                </a:solidFill>
              </a:rPr>
              <a:t>Gv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=0.2Gs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Why bend down</a:t>
            </a:r>
          </a:p>
        </p:txBody>
      </p:sp>
      <p:pic>
        <p:nvPicPr>
          <p:cNvPr id="1026" name="Picture 2" descr="http://latex.codecogs.com/gif.latex?%5Cdpi%7B300%7D%20T%20%3D%2030%7E%5Cmathrm%7BMeV%7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503" y="1638002"/>
            <a:ext cx="1737117" cy="23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atex.codecogs.com/gif.latex?%5Cdpi%7B300%7D%20n%3D0.6%7E%5Cmathrm%7Bfm%7D%5E%7B-3%7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503" y="2010585"/>
            <a:ext cx="1831570" cy="3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7"/>
          <p:cNvSpPr txBox="1">
            <a:spLocks/>
          </p:cNvSpPr>
          <p:nvPr/>
        </p:nvSpPr>
        <p:spPr>
          <a:xfrm>
            <a:off x="6490878" y="2905871"/>
            <a:ext cx="1996013" cy="25292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err="1" smtClean="0">
                <a:solidFill>
                  <a:schemeClr val="bg1">
                    <a:lumMod val="85000"/>
                  </a:schemeClr>
                </a:solidFill>
              </a:rPr>
              <a:t>Gv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=0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err="1" smtClean="0">
                <a:solidFill>
                  <a:schemeClr val="tx1"/>
                </a:solidFill>
              </a:rPr>
              <a:t>Gv</a:t>
            </a:r>
            <a:r>
              <a:rPr lang="en-US" sz="2400" dirty="0" smtClean="0">
                <a:solidFill>
                  <a:schemeClr val="tx1"/>
                </a:solidFill>
              </a:rPr>
              <a:t>=0.2Gs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Why bend down</a:t>
            </a:r>
          </a:p>
        </p:txBody>
      </p:sp>
      <p:sp>
        <p:nvSpPr>
          <p:cNvPr id="21" name="Content Placeholder 7"/>
          <p:cNvSpPr txBox="1">
            <a:spLocks/>
          </p:cNvSpPr>
          <p:nvPr/>
        </p:nvSpPr>
        <p:spPr>
          <a:xfrm>
            <a:off x="6496606" y="2916688"/>
            <a:ext cx="1996013" cy="25292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err="1" smtClean="0">
                <a:solidFill>
                  <a:schemeClr val="bg1">
                    <a:lumMod val="85000"/>
                  </a:schemeClr>
                </a:solidFill>
              </a:rPr>
              <a:t>Gv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=0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err="1" smtClean="0">
                <a:solidFill>
                  <a:schemeClr val="bg1">
                    <a:lumMod val="85000"/>
                  </a:schemeClr>
                </a:solidFill>
              </a:rPr>
              <a:t>Gv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=0.2Gs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tx1"/>
                </a:solidFill>
              </a:rPr>
              <a:t>Why bend down</a:t>
            </a:r>
          </a:p>
        </p:txBody>
      </p:sp>
    </p:spTree>
    <p:extLst>
      <p:ext uri="{BB962C8B-B14F-4D97-AF65-F5344CB8AC3E}">
        <p14:creationId xmlns:p14="http://schemas.microsoft.com/office/powerpoint/2010/main" val="185583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51" y="445117"/>
            <a:ext cx="7055380" cy="664327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500" dirty="0" err="1" smtClean="0"/>
              <a:t>Spinodal</a:t>
            </a:r>
            <a:r>
              <a:rPr lang="en-US" sz="3500" dirty="0" smtClean="0"/>
              <a:t> Boundaries:</a:t>
            </a:r>
            <a:endParaRPr lang="en-US" sz="3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66431" y="222093"/>
            <a:ext cx="628813" cy="767687"/>
          </a:xfrm>
        </p:spPr>
        <p:txBody>
          <a:bodyPr/>
          <a:lstStyle/>
          <a:p>
            <a:fld id="{F06A5241-12CB-C64D-AE38-6540AC6C648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10738" y="3244334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</a:rPr>
              <a:t> 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/>
              <p14:cNvContentPartPr/>
              <p14:nvPr/>
            </p14:nvContentPartPr>
            <p14:xfrm>
              <a:off x="9198573" y="5433607"/>
              <a:ext cx="7560" cy="144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81653" y="5416687"/>
                <a:ext cx="41400" cy="4824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Content Placeholder 7"/>
          <p:cNvSpPr>
            <a:spLocks noGrp="1"/>
          </p:cNvSpPr>
          <p:nvPr>
            <p:ph sz="half" idx="1"/>
          </p:nvPr>
        </p:nvSpPr>
        <p:spPr>
          <a:xfrm>
            <a:off x="711051" y="1747890"/>
            <a:ext cx="3165490" cy="4418142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NJL, </a:t>
            </a:r>
            <a:r>
              <a:rPr lang="en-US" dirty="0" err="1" smtClean="0">
                <a:solidFill>
                  <a:schemeClr val="tx1"/>
                </a:solidFill>
              </a:rPr>
              <a:t>Gv</a:t>
            </a:r>
            <a:r>
              <a:rPr lang="en-US" dirty="0" smtClean="0">
                <a:solidFill>
                  <a:schemeClr val="tx1"/>
                </a:solidFill>
              </a:rPr>
              <a:t>=0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Unstable modes of short-wavelength survive in the center of the spinodal instability </a:t>
            </a:r>
            <a:r>
              <a:rPr lang="en-US" dirty="0" smtClean="0">
                <a:solidFill>
                  <a:srgbClr val="0070C0"/>
                </a:solidFill>
              </a:rPr>
              <a:t>region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Comparison with the isothermal boundary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PNJL,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=0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NJL,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=0.2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Gs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Supressed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by the vector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interaction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PNJL,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=0.2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Gs</a:t>
            </a:r>
            <a:endParaRPr lang="en-US" dirty="0" smtClean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107" y="1543757"/>
            <a:ext cx="4580016" cy="4826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016" y="1543757"/>
            <a:ext cx="4574107" cy="4852048"/>
          </a:xfrm>
          <a:prstGeom prst="rect">
            <a:avLst/>
          </a:prstGeom>
        </p:spPr>
      </p:pic>
      <p:sp>
        <p:nvSpPr>
          <p:cNvPr id="16" name="Content Placeholder 7"/>
          <p:cNvSpPr>
            <a:spLocks noGrp="1"/>
          </p:cNvSpPr>
          <p:nvPr>
            <p:ph sz="half" idx="1"/>
          </p:nvPr>
        </p:nvSpPr>
        <p:spPr>
          <a:xfrm>
            <a:off x="711051" y="1747891"/>
            <a:ext cx="3165490" cy="4418142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NJL,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=0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Unstable modes of short-wavelength survive in the center of the spinodal instability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region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Comparison with the isothermal boundary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PNJL,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=0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NJL,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=0.2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Gs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Supressed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by the vector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interaction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PNJL,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=0.2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Gs</a:t>
            </a:r>
            <a:endParaRPr lang="en-US" dirty="0" smtClean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4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51" y="445117"/>
            <a:ext cx="7055380" cy="664327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500" dirty="0" err="1" smtClean="0"/>
              <a:t>Spinodal</a:t>
            </a:r>
            <a:r>
              <a:rPr lang="en-US" sz="3500" dirty="0" smtClean="0"/>
              <a:t> Boundaries:</a:t>
            </a:r>
            <a:endParaRPr lang="en-US" sz="3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66431" y="222093"/>
            <a:ext cx="628813" cy="767687"/>
          </a:xfrm>
        </p:spPr>
        <p:txBody>
          <a:bodyPr/>
          <a:lstStyle/>
          <a:p>
            <a:fld id="{F06A5241-12CB-C64D-AE38-6540AC6C648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10738" y="3244334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</a:rPr>
              <a:t> 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/>
              <p14:cNvContentPartPr/>
              <p14:nvPr/>
            </p14:nvContentPartPr>
            <p14:xfrm>
              <a:off x="9198573" y="5433607"/>
              <a:ext cx="7560" cy="144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81653" y="5416687"/>
                <a:ext cx="41400" cy="4824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Content Placeholder 7"/>
          <p:cNvSpPr>
            <a:spLocks noGrp="1"/>
          </p:cNvSpPr>
          <p:nvPr>
            <p:ph sz="half" idx="1"/>
          </p:nvPr>
        </p:nvSpPr>
        <p:spPr>
          <a:xfrm>
            <a:off x="711051" y="1747890"/>
            <a:ext cx="3165490" cy="4418142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NJL,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=0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Unstable modes of short-wavelength survive in the center of the spinodal instability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region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Comparison with the isothermal boundary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PNJL, </a:t>
            </a:r>
            <a:r>
              <a:rPr lang="en-US" dirty="0" err="1" smtClean="0">
                <a:solidFill>
                  <a:schemeClr val="tx1"/>
                </a:solidFill>
              </a:rPr>
              <a:t>Gv</a:t>
            </a:r>
            <a:r>
              <a:rPr lang="en-US" dirty="0" smtClean="0">
                <a:solidFill>
                  <a:schemeClr val="tx1"/>
                </a:solidFill>
              </a:rPr>
              <a:t>=0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NJL,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=0.2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Gs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Supressed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by the vector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interaction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PNJL,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=0.2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Gs</a:t>
            </a:r>
            <a:endParaRPr lang="en-US" dirty="0" smtClean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6" name="Content Placeholder 7"/>
          <p:cNvSpPr>
            <a:spLocks noGrp="1"/>
          </p:cNvSpPr>
          <p:nvPr>
            <p:ph sz="half" idx="1"/>
          </p:nvPr>
        </p:nvSpPr>
        <p:spPr>
          <a:xfrm>
            <a:off x="711051" y="1747890"/>
            <a:ext cx="3165490" cy="4418142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NJL,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=0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Unstable modes of short-wavelength survive in the center of the spinodal instability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region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Comparison with the isothermal boundary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PNJL,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=0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NJL,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=0.2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Gs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Supressed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by the vector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interaction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PNJL,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=0.2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Gs</a:t>
            </a:r>
            <a:endParaRPr lang="en-US" dirty="0" smtClean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106" y="1596980"/>
            <a:ext cx="4704852" cy="4868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106" y="1603837"/>
            <a:ext cx="4690355" cy="48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51" y="445117"/>
            <a:ext cx="7055380" cy="664327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500" dirty="0" err="1" smtClean="0"/>
              <a:t>Spinodal</a:t>
            </a:r>
            <a:r>
              <a:rPr lang="en-US" sz="3500" dirty="0" smtClean="0"/>
              <a:t> Boundaries:</a:t>
            </a:r>
            <a:endParaRPr lang="en-US" sz="3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66431" y="222093"/>
            <a:ext cx="628813" cy="767687"/>
          </a:xfrm>
        </p:spPr>
        <p:txBody>
          <a:bodyPr/>
          <a:lstStyle/>
          <a:p>
            <a:fld id="{F06A5241-12CB-C64D-AE38-6540AC6C648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10738" y="3244334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</a:rPr>
              <a:t> 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/>
              <p14:cNvContentPartPr/>
              <p14:nvPr/>
            </p14:nvContentPartPr>
            <p14:xfrm>
              <a:off x="9198573" y="5433607"/>
              <a:ext cx="7560" cy="144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81653" y="5416687"/>
                <a:ext cx="41400" cy="4824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Content Placeholder 7"/>
          <p:cNvSpPr>
            <a:spLocks noGrp="1"/>
          </p:cNvSpPr>
          <p:nvPr>
            <p:ph sz="half" idx="1"/>
          </p:nvPr>
        </p:nvSpPr>
        <p:spPr>
          <a:xfrm>
            <a:off x="711051" y="1747890"/>
            <a:ext cx="3165490" cy="4418142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NJL,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=0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Unstable modes of short-wavelength survive in the center of the spinodal instability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region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Comparison with the isothermal boundary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PNJL,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=0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NJL, </a:t>
            </a:r>
            <a:r>
              <a:rPr lang="en-US" dirty="0" err="1" smtClean="0">
                <a:solidFill>
                  <a:schemeClr val="tx1"/>
                </a:solidFill>
              </a:rPr>
              <a:t>Gv</a:t>
            </a:r>
            <a:r>
              <a:rPr lang="en-US" dirty="0" smtClean="0">
                <a:solidFill>
                  <a:schemeClr val="tx1"/>
                </a:solidFill>
              </a:rPr>
              <a:t>=0.2 </a:t>
            </a:r>
            <a:r>
              <a:rPr lang="en-US" dirty="0" err="1" smtClean="0">
                <a:solidFill>
                  <a:schemeClr val="tx1"/>
                </a:solidFill>
              </a:rPr>
              <a:t>Gs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rgbClr val="0070C0"/>
                </a:solidFill>
              </a:rPr>
              <a:t>Supressed</a:t>
            </a:r>
            <a:r>
              <a:rPr lang="en-US" dirty="0">
                <a:solidFill>
                  <a:srgbClr val="0070C0"/>
                </a:solidFill>
              </a:rPr>
              <a:t> by the vector </a:t>
            </a:r>
            <a:r>
              <a:rPr lang="en-US" dirty="0" smtClean="0">
                <a:solidFill>
                  <a:srgbClr val="0070C0"/>
                </a:solidFill>
              </a:rPr>
              <a:t>interaction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PNJL,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=0.2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Gs</a:t>
            </a:r>
            <a:endParaRPr lang="en-US" dirty="0" smtClean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6" name="Content Placeholder 7"/>
          <p:cNvSpPr>
            <a:spLocks noGrp="1"/>
          </p:cNvSpPr>
          <p:nvPr>
            <p:ph sz="half" idx="1"/>
          </p:nvPr>
        </p:nvSpPr>
        <p:spPr>
          <a:xfrm>
            <a:off x="711051" y="1747891"/>
            <a:ext cx="3165490" cy="4418142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NJL,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=0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Unstable modes of short-wavelength survive in the center of the spinodal instability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region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Comparison with the isothermal boundary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PNJL,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=0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NJL,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=0.2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Gs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Supressed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by the vector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interaction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PNJL, </a:t>
            </a:r>
            <a:r>
              <a:rPr lang="en-US" dirty="0" err="1" smtClean="0">
                <a:solidFill>
                  <a:schemeClr val="tx1"/>
                </a:solidFill>
              </a:rPr>
              <a:t>Gv</a:t>
            </a:r>
            <a:r>
              <a:rPr lang="en-US" dirty="0" smtClean="0">
                <a:solidFill>
                  <a:schemeClr val="tx1"/>
                </a:solidFill>
              </a:rPr>
              <a:t>=0.2 </a:t>
            </a:r>
            <a:r>
              <a:rPr lang="en-US" dirty="0" err="1" smtClean="0">
                <a:solidFill>
                  <a:schemeClr val="tx1"/>
                </a:solidFill>
              </a:rPr>
              <a:t>Gs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019" y="1503942"/>
            <a:ext cx="4647932" cy="4897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624" y="1566392"/>
            <a:ext cx="4800311" cy="487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245" y="467415"/>
            <a:ext cx="7061185" cy="689242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500" dirty="0" smtClean="0"/>
              <a:t>Solve the Boltzmann Equation</a:t>
            </a:r>
            <a:endParaRPr lang="en-US" sz="35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6" name="Content Placeholder 7"/>
          <p:cNvSpPr>
            <a:spLocks noGrp="1"/>
          </p:cNvSpPr>
          <p:nvPr>
            <p:ph sz="half" idx="1"/>
          </p:nvPr>
        </p:nvSpPr>
        <p:spPr>
          <a:xfrm>
            <a:off x="671508" y="2183861"/>
            <a:ext cx="3598982" cy="2210655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tx1"/>
                </a:solidFill>
              </a:rPr>
              <a:t>Test Particle Method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 smtClean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Equations of motion</a:t>
            </a:r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sz="2400" dirty="0">
                <a:solidFill>
                  <a:schemeClr val="bg2">
                    <a:lumMod val="90000"/>
                  </a:schemeClr>
                </a:solidFill>
              </a:rPr>
            </a:br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Collisions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56499" y="2303195"/>
            <a:ext cx="32502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distribution function f(</a:t>
            </a:r>
            <a:r>
              <a:rPr lang="en-US" sz="2000" dirty="0" err="1" smtClean="0"/>
              <a:t>x,p</a:t>
            </a:r>
            <a:r>
              <a:rPr lang="en-US" sz="2000" dirty="0" smtClean="0"/>
              <a:t>) is calculated by counting the number of the test particles in each cell in the phase space.</a:t>
            </a:r>
            <a:endParaRPr lang="en-US" sz="2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526463" y="1193908"/>
            <a:ext cx="4361295" cy="5186597"/>
            <a:chOff x="4492588" y="1406468"/>
            <a:chExt cx="4361295" cy="5186597"/>
          </a:xfrm>
        </p:grpSpPr>
        <p:sp>
          <p:nvSpPr>
            <p:cNvPr id="11" name="Rectangle 10"/>
            <p:cNvSpPr/>
            <p:nvPr/>
          </p:nvSpPr>
          <p:spPr>
            <a:xfrm>
              <a:off x="4509769" y="1406468"/>
              <a:ext cx="4344114" cy="5186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2" name="Picture 12" descr="http://latex.codecogs.com/gif.latex?%5Cdpi%7B200%7D%20%5Cdot%7B%5Cmathbf%20p%7D%5E&amp;plus;%3D-%5Cnabla%20M%5Cfrac%7BM%7D%7BE_%7B%5Cmathbf%7Bp%7D%5E&amp;plus;%7D%7D&amp;plus;%5Cdot%7B%5Cmathbf%20x%7D%5Ctimes%5Cmathbf%20B-%5Cmathbf%20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772" y="2687309"/>
              <a:ext cx="3756472" cy="686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4" descr="http://latex.codecogs.com/gif.latex?%5Cdpi%7B200%7D%20%5Cdot%7B%5Cmathbf%20p%7D%5E-%3D-%5Cnabla%20M%5Cfrac%7BM%7D%7BE_%7B%5Cmathbf%7Bp%7D%5E-%7D%7D-%5Cdot%7B%5Cmathbf%20x%7D%5Ctimes%5Cmathbf%20B&amp;plus;%5Cmathbf%20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8971" y="4436502"/>
              <a:ext cx="3630590" cy="66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http://latex.codecogs.com/gif.latex?%5Cdpi%7B200%7D%20%5Cdot%7B%5Cmathbf%20x%7D%3D%5Cfrac%7B%5Cmathbf%20p%5E&amp;plus;%7D%7BE_%7B%5Cmathbf%7Bp%7D%5E&amp;plus;%7D%7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3848" y="2045148"/>
              <a:ext cx="1075504" cy="702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8" descr="http://latex.codecogs.com/gif.latex?%5Cdpi%7B200%7D%20%5Cdot%7B%5Cmathbf%20x%7D%3D%5Cfrac%7B%5Cmathbf%20p%5E-%7D%7BE_%7B%5Cmathbf%7Bp%7D%5E-%7D%7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9372" y="3917387"/>
              <a:ext cx="1008049" cy="601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4492588" y="1590181"/>
              <a:ext cx="16232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rgbClr val="0070C0"/>
                  </a:solidFill>
                </a:rPr>
                <a:t>For quark</a:t>
              </a:r>
              <a:endParaRPr lang="en-US" sz="2200" dirty="0">
                <a:solidFill>
                  <a:srgbClr val="0070C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500748" y="3441987"/>
              <a:ext cx="206017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rgbClr val="0070C0"/>
                  </a:solidFill>
                </a:rPr>
                <a:t>For anti-quark</a:t>
              </a:r>
              <a:endParaRPr lang="en-US" sz="2200" dirty="0">
                <a:solidFill>
                  <a:srgbClr val="0070C0"/>
                </a:solidFill>
              </a:endParaRPr>
            </a:p>
          </p:txBody>
        </p:sp>
        <p:pic>
          <p:nvPicPr>
            <p:cNvPr id="38" name="Picture 20" descr="http://latex.codecogs.com/gif.latex?%5Cdpi%7B200%7D%20%5Cmathbf%20p%5E%5Cpm%5Cequiv%5Cmathbf%20p%5Cmp2G_V%5Cmathbf%20j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266" y="5481509"/>
              <a:ext cx="1838266" cy="314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2" descr="http://latex.codecogs.com/gif.latex?%5Cdpi%7B200%7D%20%5Cmathbf%20B%3D2G_V%5Cnabla%5Ctimes%5Cmathbf%20j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004" y="5545266"/>
              <a:ext cx="1832854" cy="263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3848" y="5982865"/>
              <a:ext cx="2552768" cy="308305"/>
            </a:xfrm>
            <a:prstGeom prst="rect">
              <a:avLst/>
            </a:prstGeom>
          </p:spPr>
        </p:pic>
      </p:grpSp>
      <p:sp>
        <p:nvSpPr>
          <p:cNvPr id="43" name="Content Placeholder 7"/>
          <p:cNvSpPr txBox="1">
            <a:spLocks/>
          </p:cNvSpPr>
          <p:nvPr/>
        </p:nvSpPr>
        <p:spPr>
          <a:xfrm>
            <a:off x="663153" y="2183861"/>
            <a:ext cx="3598982" cy="22106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Test Particle Method</a:t>
            </a:r>
            <a:b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</a:br>
            <a:endParaRPr lang="en-US" sz="2400" dirty="0" smtClean="0">
              <a:solidFill>
                <a:schemeClr val="bg2">
                  <a:lumMod val="90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tx1"/>
                </a:solidFill>
              </a:rPr>
              <a:t>Equations of motion</a:t>
            </a:r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</a:br>
            <a:endParaRPr lang="en-US" sz="2400" dirty="0" smtClean="0">
              <a:solidFill>
                <a:schemeClr val="bg2">
                  <a:lumMod val="90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Collisions</a:t>
            </a:r>
          </a:p>
        </p:txBody>
      </p:sp>
      <p:sp>
        <p:nvSpPr>
          <p:cNvPr id="44" name="Content Placeholder 7"/>
          <p:cNvSpPr txBox="1">
            <a:spLocks/>
          </p:cNvSpPr>
          <p:nvPr/>
        </p:nvSpPr>
        <p:spPr>
          <a:xfrm>
            <a:off x="668853" y="2187855"/>
            <a:ext cx="3598982" cy="22106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Test Particle Method</a:t>
            </a:r>
            <a:b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</a:br>
            <a:endParaRPr lang="en-US" sz="2400" dirty="0" smtClean="0">
              <a:solidFill>
                <a:schemeClr val="bg2">
                  <a:lumMod val="90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Equations of motion</a:t>
            </a:r>
            <a:b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</a:br>
            <a:endParaRPr lang="en-US" sz="2400" dirty="0" smtClean="0">
              <a:solidFill>
                <a:schemeClr val="bg2">
                  <a:lumMod val="90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tx1"/>
                </a:solidFill>
              </a:rPr>
              <a:t>Collisions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454673" y="1431054"/>
            <a:ext cx="4280258" cy="4926459"/>
            <a:chOff x="4454673" y="1431054"/>
            <a:chExt cx="4280258" cy="4926459"/>
          </a:xfrm>
        </p:grpSpPr>
        <p:sp>
          <p:nvSpPr>
            <p:cNvPr id="14" name="Rectangle 13"/>
            <p:cNvSpPr/>
            <p:nvPr/>
          </p:nvSpPr>
          <p:spPr>
            <a:xfrm>
              <a:off x="4454673" y="1431054"/>
              <a:ext cx="4280258" cy="4926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91614" y="2088610"/>
              <a:ext cx="299577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2000" dirty="0" smtClean="0"/>
                <a:t>Cross sections are assumed constant (3mb)</a:t>
              </a:r>
              <a:br>
                <a:rPr lang="en-US" sz="2000" dirty="0" smtClean="0"/>
              </a:br>
              <a:endParaRPr lang="en-US" sz="2000" dirty="0" smtClean="0"/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2000" dirty="0" smtClean="0"/>
                <a:t>Treated geometrically</a:t>
              </a:r>
              <a:br>
                <a:rPr lang="en-US" sz="2000" dirty="0" smtClean="0"/>
              </a:br>
              <a:endParaRPr lang="en-US" sz="2000" dirty="0" smtClean="0"/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2000" dirty="0" smtClean="0"/>
                <a:t>Pauli blocking is taken into account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63153" y="4851863"/>
            <a:ext cx="3733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C. Y. Wong, PRC 25, 1460 (1982)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36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73194" y="473808"/>
            <a:ext cx="6693237" cy="65791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500" dirty="0" smtClean="0"/>
              <a:t>Quark Matter in a Box </a:t>
            </a:r>
            <a:endParaRPr lang="en-US" sz="3500" dirty="0"/>
          </a:p>
        </p:txBody>
      </p:sp>
      <p:sp>
        <p:nvSpPr>
          <p:cNvPr id="11" name="TextBox 10"/>
          <p:cNvSpPr txBox="1"/>
          <p:nvPr/>
        </p:nvSpPr>
        <p:spPr>
          <a:xfrm>
            <a:off x="6306012" y="2577039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Almost uniform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648" y="3326777"/>
            <a:ext cx="1372537" cy="38712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8052" y="973646"/>
            <a:ext cx="5531861" cy="5812010"/>
            <a:chOff x="628052" y="891200"/>
            <a:chExt cx="5531861" cy="5812010"/>
          </a:xfrm>
        </p:grpSpPr>
        <p:grpSp>
          <p:nvGrpSpPr>
            <p:cNvPr id="10" name="Group 9"/>
            <p:cNvGrpSpPr/>
            <p:nvPr/>
          </p:nvGrpSpPr>
          <p:grpSpPr>
            <a:xfrm>
              <a:off x="628052" y="891200"/>
              <a:ext cx="5531861" cy="5812010"/>
              <a:chOff x="1648150" y="1247505"/>
              <a:chExt cx="5336432" cy="570345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648150" y="1247505"/>
                <a:ext cx="5336432" cy="5703457"/>
                <a:chOff x="983673" y="616094"/>
                <a:chExt cx="5486400" cy="5819775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3673" y="616094"/>
                  <a:ext cx="5486400" cy="5819775"/>
                </a:xfrm>
                <a:prstGeom prst="rect">
                  <a:avLst/>
                </a:prstGeom>
              </p:spPr>
            </p:pic>
            <p:sp>
              <p:nvSpPr>
                <p:cNvPr id="6" name="4-Point Star 5"/>
                <p:cNvSpPr/>
                <p:nvPr/>
              </p:nvSpPr>
              <p:spPr>
                <a:xfrm>
                  <a:off x="4835236" y="2466108"/>
                  <a:ext cx="484909" cy="588817"/>
                </a:xfrm>
                <a:prstGeom prst="star4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4-Point Star 6"/>
                <p:cNvSpPr/>
                <p:nvPr/>
              </p:nvSpPr>
              <p:spPr>
                <a:xfrm>
                  <a:off x="3560618" y="4031671"/>
                  <a:ext cx="484909" cy="588817"/>
                </a:xfrm>
                <a:prstGeom prst="star4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94343" y="5295511"/>
                <a:ext cx="2315699" cy="310237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4819" y="2421118"/>
              <a:ext cx="2476492" cy="331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57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09" y="452718"/>
            <a:ext cx="7281721" cy="67903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500" dirty="0" smtClean="0"/>
              <a:t>Quark Matter in a Box</a:t>
            </a:r>
            <a:endParaRPr lang="en-US" sz="3500" dirty="0"/>
          </a:p>
        </p:txBody>
      </p:sp>
      <p:pic>
        <p:nvPicPr>
          <p:cNvPr id="6146" name="Picture 2" descr="http://latex.codecogs.com/gif.latex?%5Cdpi%7B200%7D%20T%3D20%7E%5Crm%7BMeV%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4" y="5944751"/>
            <a:ext cx="16954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latex.codecogs.com/gif.latex?%5Cdpi%7B200%7D%20T%3D45%7E%5Crm%7BMeV%7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510" y="5963224"/>
            <a:ext cx="16954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latex.codecogs.com/gif.latex?%5Cdpi%7B200%7D%20n%3D0.5%7E%5Crm%7Bfm%7D%5E%7B-3%7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872" y="5849034"/>
            <a:ext cx="172402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latex.codecogs.com/gif.latex?%5Cdpi%7B200%7D%20n%3D0.7%7E%5Crm%7Bfm%7D%5E%7B-3%7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773" y="5873887"/>
            <a:ext cx="172402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9" y="1497102"/>
            <a:ext cx="3933777" cy="4261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61" y="1563844"/>
            <a:ext cx="3915424" cy="424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7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5" y="1788064"/>
            <a:ext cx="3749815" cy="3977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36" y="1578200"/>
            <a:ext cx="4542638" cy="397724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5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57556" y="4020583"/>
            <a:ext cx="6074099" cy="2112647"/>
            <a:chOff x="863433" y="4040628"/>
            <a:chExt cx="6074099" cy="2112647"/>
          </a:xfrm>
        </p:grpSpPr>
        <p:grpSp>
          <p:nvGrpSpPr>
            <p:cNvPr id="6" name="Group 5"/>
            <p:cNvGrpSpPr/>
            <p:nvPr/>
          </p:nvGrpSpPr>
          <p:grpSpPr>
            <a:xfrm>
              <a:off x="947784" y="4040628"/>
              <a:ext cx="4817811" cy="1473899"/>
              <a:chOff x="1617344" y="4526801"/>
              <a:chExt cx="4817811" cy="1473899"/>
            </a:xfrm>
          </p:grpSpPr>
          <p:pic>
            <p:nvPicPr>
              <p:cNvPr id="18" name="Picture 4" descr="http://latex.codecogs.com/gif.latex?%5Cdpi%7B200%7D%20%5Clangle%5Crho%5EN%5Crangle%5Cequiv%5Cfrac%7B%5Cint%20d%5E3%5Cmathbf%20r%20%5Crho%28%5Cmathbf%20r%29%5E%7BN&amp;plus;1%7D%7D%7B%5Cint%20d%5E3%5Cmathbf%20r%20%5Crho%28%5Cmathbf%20r%29%7D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7344" y="4526801"/>
                <a:ext cx="2781300" cy="7905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6" descr="http://latex.codecogs.com/gif.latex?%5Cdpi%7B200%7D%20%5Cmathbf%20r%5Cto%5Clambda%5Cmathbf%20r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7344" y="5719035"/>
                <a:ext cx="952500" cy="238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8" descr="http://latex.codecogs.com/gif.latex?%5Cdpi%7B200%7D%20%5Clangle%5Crho%5EN%5Crangle/%5Clangle%5Crho%5Crangle%5EN%5Cto%5Clangle%5Crho%5EN%5Crangle/%5Clangle%5Crho%5Crangle%5E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6655" y="5638749"/>
                <a:ext cx="3238500" cy="3619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863433" y="5783943"/>
              <a:ext cx="6074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J. </a:t>
              </a:r>
              <a:r>
                <a:rPr lang="en-US" dirty="0" err="1" smtClean="0">
                  <a:solidFill>
                    <a:srgbClr val="7030A0"/>
                  </a:solidFill>
                </a:rPr>
                <a:t>Steinheimer</a:t>
              </a:r>
              <a:r>
                <a:rPr lang="en-US" dirty="0" smtClean="0">
                  <a:solidFill>
                    <a:srgbClr val="7030A0"/>
                  </a:solidFill>
                </a:rPr>
                <a:t> and J. </a:t>
              </a:r>
              <a:r>
                <a:rPr lang="en-US" dirty="0" err="1" smtClean="0">
                  <a:solidFill>
                    <a:srgbClr val="7030A0"/>
                  </a:solidFill>
                </a:rPr>
                <a:t>Randrup</a:t>
              </a:r>
              <a:r>
                <a:rPr lang="en-US" dirty="0" smtClean="0">
                  <a:solidFill>
                    <a:srgbClr val="7030A0"/>
                  </a:solidFill>
                </a:rPr>
                <a:t>, PRC 87, 054903 (2013)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16609" y="450310"/>
            <a:ext cx="7055380" cy="68764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500" dirty="0" smtClean="0"/>
              <a:t>Density Moments</a:t>
            </a:r>
            <a:endParaRPr lang="en-US" sz="35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0823" y="1304595"/>
            <a:ext cx="7600014" cy="24314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Definition of Nth-order (scaled) density moments</a:t>
            </a:r>
            <a:br>
              <a:rPr lang="en-US" dirty="0" smtClean="0"/>
            </a:br>
            <a:r>
              <a:rPr lang="en-US" sz="8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070C0"/>
                </a:solidFill>
              </a:rPr>
              <a:t>Equal to one for uniform density distribution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dirty="0" smtClean="0"/>
              <a:t> </a:t>
            </a: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Density distribution is not necessarily uniform if the scaled density moments equal to one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12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endParaRPr lang="en-US" sz="1200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Measure of the spectrum of density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12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endParaRPr lang="en-US" sz="1200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Estimate the scaled density moments in the mixed-phase region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59" y="3919651"/>
            <a:ext cx="5913891" cy="24257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6" name="TextBox 35"/>
          <p:cNvSpPr txBox="1"/>
          <p:nvPr/>
        </p:nvSpPr>
        <p:spPr>
          <a:xfrm>
            <a:off x="480823" y="1304595"/>
            <a:ext cx="7600014" cy="24314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Definition of Nth-order (scaled) density moments</a:t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8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Equal to one for uniform density distribution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dirty="0" smtClean="0"/>
              <a:t> </a:t>
            </a: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Density distribution is not necessarily uniform if the scaled density moments equal to one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12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endParaRPr lang="en-US" sz="1200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Measure of the spectrum of density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12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endParaRPr lang="en-US" sz="1200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Estimate the scaled density moments in the mixed-phase region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0823" y="1290770"/>
            <a:ext cx="7600014" cy="24314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Definition of Nth-order (scaled) density moments</a:t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8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Equal to one for uniform density distribution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dirty="0" smtClean="0"/>
              <a:t> </a:t>
            </a: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Density distribution is not necessarily uniform if the scaled density moments equal to one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12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endParaRPr lang="en-US" sz="1200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Measure of the spectrum of density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12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endParaRPr lang="en-US" sz="1200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Estimate the scaled density moments in the mixed-phase region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59" y="3885084"/>
            <a:ext cx="6705351" cy="24948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0823" y="1300049"/>
            <a:ext cx="7600014" cy="24314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Definition of Nth-order (scaled) density moments</a:t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8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Equal to one for uniform density distribution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dirty="0" smtClean="0"/>
              <a:t> </a:t>
            </a: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Density distribution is not necessarily uniform if the scaled density moments equal to one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12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endParaRPr lang="en-US" sz="1200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Measure of the spectrum of density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12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endParaRPr lang="en-US" sz="1200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Estimate the scaled density moments in the mixed-phase region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56" y="4020583"/>
            <a:ext cx="7173486" cy="229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7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51" y="467708"/>
            <a:ext cx="7055380" cy="739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5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Outline</a:t>
            </a:r>
            <a:endParaRPr lang="en-US" sz="35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678264"/>
            <a:ext cx="8229600" cy="3898078"/>
          </a:xfrm>
        </p:spPr>
        <p:txBody>
          <a:bodyPr>
            <a:normAutofit fontScale="92500" lnSpcReduction="20000"/>
          </a:bodyPr>
          <a:lstStyle/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 (What </a:t>
            </a:r>
            <a:r>
              <a:rPr lang="en-US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is the spinodal </a:t>
            </a:r>
            <a:r>
              <a:rPr lang="en-US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instability (SI)? Why it matters?)</a:t>
            </a:r>
            <a:r>
              <a:rPr lang="en-US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dirty="0" smtClean="0">
              <a:latin typeface="Comic Sans MS" panose="030F0702030302020204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Introduction to the </a:t>
            </a:r>
            <a:r>
              <a:rPr lang="en-US" dirty="0" err="1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Polyakov-Nambu-Jona-Lasino</a:t>
            </a:r>
            <a:r>
              <a:rPr lang="en-US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(PNJL) model</a:t>
            </a:r>
            <a:br>
              <a:rPr lang="en-US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dirty="0" smtClean="0">
              <a:latin typeface="Comic Sans MS" panose="030F0702030302020204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Linear response theory</a:t>
            </a:r>
            <a:br>
              <a:rPr lang="en-US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dirty="0" smtClean="0">
              <a:latin typeface="Comic Sans MS" panose="030F0702030302020204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Quark matter in a box</a:t>
            </a:r>
            <a:br>
              <a:rPr lang="en-US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dirty="0" smtClean="0">
              <a:latin typeface="Comic Sans MS" panose="030F0702030302020204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Quark matter in an expanding spherical fireball</a:t>
            </a:r>
            <a:br>
              <a:rPr lang="en-US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dirty="0" smtClean="0">
              <a:latin typeface="Comic Sans MS" panose="030F0702030302020204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Quark matter in an expanding fireball with AMPT initial condition</a:t>
            </a:r>
            <a:br>
              <a:rPr lang="en-US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dirty="0" smtClean="0">
              <a:latin typeface="Comic Sans MS" panose="030F0702030302020204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Summary</a:t>
            </a:r>
          </a:p>
          <a:p>
            <a:endParaRPr lang="en-US" dirty="0">
              <a:latin typeface="Comic Sans MS" panose="030F0702030302020204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0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51" y="756897"/>
            <a:ext cx="5422781" cy="56189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247" y="295736"/>
            <a:ext cx="6975184" cy="122504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500" dirty="0" smtClean="0"/>
              <a:t>Number Fluctuation in a Sub-volume</a:t>
            </a:r>
            <a:endParaRPr lang="en-US" sz="3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Content Placeholder 7"/>
          <p:cNvSpPr>
            <a:spLocks noGrp="1"/>
          </p:cNvSpPr>
          <p:nvPr>
            <p:ph sz="half" idx="1"/>
          </p:nvPr>
        </p:nvSpPr>
        <p:spPr>
          <a:xfrm>
            <a:off x="618860" y="1785192"/>
            <a:ext cx="3518426" cy="4712609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Size of the sub-volume = 0.8 fm^3, which is 1/10000 of the total volume. (Event number = 1000)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Broaden and positively skewed with time</a:t>
            </a:r>
            <a:br>
              <a:rPr lang="en-US" dirty="0" smtClean="0">
                <a:solidFill>
                  <a:srgbClr val="0070C0"/>
                </a:solidFill>
              </a:rPr>
            </a:br>
            <a:endParaRPr lang="en-US" dirty="0" smtClean="0">
              <a:solidFill>
                <a:srgbClr val="0070C0"/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Size of the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sub-volume 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=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40 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fm^3, which is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1/200 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of the total volume</a:t>
            </a:r>
            <a:br>
              <a:rPr lang="en-US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12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Broaden but not skewed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73" y="1785192"/>
            <a:ext cx="4431206" cy="4345786"/>
          </a:xfrm>
          <a:prstGeom prst="rect">
            <a:avLst/>
          </a:prstGeom>
        </p:spPr>
      </p:pic>
      <p:sp>
        <p:nvSpPr>
          <p:cNvPr id="7" name="Content Placeholder 7"/>
          <p:cNvSpPr txBox="1">
            <a:spLocks/>
          </p:cNvSpPr>
          <p:nvPr/>
        </p:nvSpPr>
        <p:spPr>
          <a:xfrm>
            <a:off x="618860" y="1785192"/>
            <a:ext cx="3518426" cy="471260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Size of the sub-volume = 0.8 fm^3, which is 1/10000 of the total volume. (Event number = 1000)</a:t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12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Broaden and positively skewed with time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endParaRPr lang="en-US" dirty="0" smtClean="0">
              <a:solidFill>
                <a:srgbClr val="0070C0"/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Size of the sub-volume = 40 fm^3, which is 1/200 of the total volume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12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Broaden but not skewed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72" y="1897617"/>
            <a:ext cx="4435717" cy="437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6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7" y="1063423"/>
            <a:ext cx="5441369" cy="57331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83737" y="3666912"/>
            <a:ext cx="21751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Phase trajectory of the central part of the fireball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1051" y="462686"/>
            <a:ext cx="7055380" cy="704362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500" dirty="0" smtClean="0"/>
              <a:t>Quark Matter in a Fireball</a:t>
            </a:r>
            <a:endParaRPr lang="en-US" sz="3500" dirty="0"/>
          </a:p>
        </p:txBody>
      </p:sp>
      <p:pic>
        <p:nvPicPr>
          <p:cNvPr id="6" name="Picture 2" descr="http://latex.codecogs.com/gif.latex?%5Cdpi%7B200%7D%20T_0%3D70%7E%5Cmathrm%7BMeV%7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8" y="2148513"/>
            <a:ext cx="178117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latex.codecogs.com/gif.latex?%5Cdpi%7B200%7D%20n_0%3D1.5%7E%5Cmathrm%7Bfm%5E%7B-3%7D%7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26" y="2489872"/>
            <a:ext cx="1847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3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070" y="496500"/>
            <a:ext cx="7055380" cy="67154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500" dirty="0" smtClean="0"/>
              <a:t>Quark Matter in a Fireball</a:t>
            </a:r>
            <a:endParaRPr lang="en-US" sz="3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893" y="2029443"/>
            <a:ext cx="457987" cy="3990042"/>
          </a:xfrm>
          <a:prstGeom prst="rect">
            <a:avLst/>
          </a:prstGeom>
        </p:spPr>
      </p:pic>
      <p:pic>
        <p:nvPicPr>
          <p:cNvPr id="9218" name="Picture 2" descr="http://latex.codecogs.com/gif.latex?%5Cdpi%7B200%7D%20T_0%3D70%7E%5Cmathrm%7BMeV%7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269" y="1574116"/>
            <a:ext cx="178117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latex.codecogs.com/gif.latex?%5Cdpi%7B200%7D%20n_0%3D1.5%7E%5Cmathrm%7Bfm%5E%7B-3%7D%7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9918"/>
            <a:ext cx="1847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latex.codecogs.com/gif.latex?%5Cdpi%7B200%7D%20n_q%28%5Cmathrm%7Bfm%7D%5E%7B-3%7D%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33565" y="3554522"/>
            <a:ext cx="11715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latex.codecogs.com/gif.latex?%5Cdpi%7B200%7D%20G_V%3D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20" y="6019486"/>
            <a:ext cx="98107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latex.codecogs.com/gif.latex?%5Cdpi%7B200%7D%20G_V%3DG_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178" y="6019485"/>
            <a:ext cx="122872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70" y="2069216"/>
            <a:ext cx="3519423" cy="3666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52" y="2088738"/>
            <a:ext cx="3500682" cy="3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2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78" y="1273399"/>
            <a:ext cx="5351343" cy="54526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36429" y="3199495"/>
            <a:ext cx="175881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/>
              <a:t>Black: G</a:t>
            </a:r>
            <a:r>
              <a:rPr lang="en-US" sz="1400" dirty="0" smtClean="0"/>
              <a:t>V</a:t>
            </a:r>
            <a:r>
              <a:rPr lang="en-US" sz="2300" dirty="0" smtClean="0"/>
              <a:t>=0</a:t>
            </a:r>
          </a:p>
          <a:p>
            <a:r>
              <a:rPr lang="en-US" sz="2300" dirty="0" smtClean="0">
                <a:solidFill>
                  <a:srgbClr val="FF0000"/>
                </a:solidFill>
              </a:rPr>
              <a:t>Red</a:t>
            </a:r>
            <a:r>
              <a:rPr lang="en-US" sz="2300" dirty="0" smtClean="0"/>
              <a:t>: G</a:t>
            </a:r>
            <a:r>
              <a:rPr lang="en-US" sz="1400" dirty="0" smtClean="0"/>
              <a:t>V</a:t>
            </a:r>
            <a:r>
              <a:rPr lang="en-US" sz="2300" dirty="0" smtClean="0"/>
              <a:t>=G</a:t>
            </a:r>
            <a:r>
              <a:rPr lang="en-US" sz="1400" dirty="0" smtClean="0"/>
              <a:t>S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1522046" y="477636"/>
            <a:ext cx="6244385" cy="678451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500" dirty="0" smtClean="0"/>
              <a:t>Density Moments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49777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latex.codecogs.com/gif.latex?%5Cdpi%7B200%7D%20f%28p_T%2C%5Cphi%29%3D%5Cfrac%7BN%28p_T%29%7D%7B2%5Cpi%7D%5C%7B1&amp;plus;2%5Csum_%7Bn%3D1%7D%5E%5Cinfty%20v_n%28p_T%29%5Ccos%5Bn%28%5Cphi-%5Cpsi_n%29%5D%5C%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58" y="4502395"/>
            <a:ext cx="6234697" cy="7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1156906" y="403200"/>
            <a:ext cx="6609525" cy="65385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500" dirty="0" smtClean="0"/>
              <a:t>Anisotropic Flow</a:t>
            </a:r>
            <a:endParaRPr lang="en-US" sz="3500" dirty="0"/>
          </a:p>
        </p:txBody>
      </p:sp>
      <p:sp>
        <p:nvSpPr>
          <p:cNvPr id="9" name="TextBox 8"/>
          <p:cNvSpPr txBox="1"/>
          <p:nvPr/>
        </p:nvSpPr>
        <p:spPr>
          <a:xfrm>
            <a:off x="588725" y="1327574"/>
            <a:ext cx="3007728" cy="25391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Induced by the density fluctuations in the transverse plane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500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Angular distribution in the transverse plane</a:t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5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Two body correlation</a:t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5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V2 event by event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V4 event by event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56237" y="3999897"/>
            <a:ext cx="417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C. Herold, </a:t>
            </a:r>
            <a:r>
              <a:rPr lang="en-US" i="1" dirty="0" smtClean="0">
                <a:solidFill>
                  <a:srgbClr val="7030A0"/>
                </a:solidFill>
              </a:rPr>
              <a:t>et al</a:t>
            </a:r>
            <a:r>
              <a:rPr lang="en-US" dirty="0" smtClean="0">
                <a:solidFill>
                  <a:srgbClr val="7030A0"/>
                </a:solidFill>
              </a:rPr>
              <a:t>.,  NPA 925, 14 (2014)</a:t>
            </a:r>
            <a:endParaRPr lang="en-US" dirty="0">
              <a:solidFill>
                <a:srgbClr val="7030A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65458" y="5335552"/>
            <a:ext cx="5868837" cy="1010535"/>
            <a:chOff x="781165" y="4974027"/>
            <a:chExt cx="5201838" cy="9342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822" y="4974027"/>
              <a:ext cx="2426509" cy="3612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339" y="5508170"/>
              <a:ext cx="1656664" cy="3512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81165" y="5508170"/>
              <a:ext cx="35451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Even in an isotropic system:</a:t>
              </a:r>
              <a:endParaRPr lang="en-US" sz="20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88725" y="1327574"/>
            <a:ext cx="3007728" cy="25391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Induced by the density fluctuations in the transverse plane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500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Angular distribution in the transverse plane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5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Two body correlation</a:t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5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V2 event by event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V4 event by event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8725" y="1327574"/>
            <a:ext cx="3007728" cy="25391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Induced by the density fluctuations in the transverse plane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500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Angular distribution in the transverse plane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5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Two body correlation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5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V2 event by event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V4 event by event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8725" y="1327573"/>
            <a:ext cx="3007728" cy="25391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Induced by the density fluctuations in the transverse plane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500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Angular distribution in the transverse plane</a:t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5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Two body correlation</a:t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5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V2 event by event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V4 event by event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2073" y="3999897"/>
            <a:ext cx="6453266" cy="2550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609" y="1076878"/>
            <a:ext cx="5133749" cy="536047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88725" y="1327571"/>
            <a:ext cx="3007728" cy="25391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Induced by the density fluctuations in the transverse plane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500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Angular distribution in the transverse plane</a:t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5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Two body correlation</a:t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5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V2 event by event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V4 event by event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3" y="1085537"/>
            <a:ext cx="5211635" cy="534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9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0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79527" y="1473533"/>
            <a:ext cx="5587285" cy="5072385"/>
            <a:chOff x="1275485" y="1731819"/>
            <a:chExt cx="6038850" cy="453736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485" y="1731819"/>
              <a:ext cx="6038850" cy="4537364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4114801" y="2729346"/>
              <a:ext cx="55418" cy="171796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90" name="Picture 2" descr="http://latex.codecogs.com/gif.latex?%5Cdpi%7B200%7D%20q%5Cbar%20q%5Cto%20e%5E&amp;plus;e%5E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27" y="1254903"/>
            <a:ext cx="1409700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56906" y="448393"/>
            <a:ext cx="6609525" cy="65385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500" dirty="0" err="1" smtClean="0"/>
              <a:t>Dilepton</a:t>
            </a:r>
            <a:r>
              <a:rPr lang="en-US" sz="3500" dirty="0" smtClean="0"/>
              <a:t> Yield</a:t>
            </a:r>
            <a:endParaRPr lang="en-US" sz="3500" dirty="0"/>
          </a:p>
        </p:txBody>
      </p:sp>
      <p:sp>
        <p:nvSpPr>
          <p:cNvPr id="3" name="TextBox 2"/>
          <p:cNvSpPr txBox="1"/>
          <p:nvPr/>
        </p:nvSpPr>
        <p:spPr>
          <a:xfrm>
            <a:off x="3068306" y="1288867"/>
            <a:ext cx="485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roportional to the square of the density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18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1051" y="462686"/>
            <a:ext cx="7055380" cy="704362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3500" dirty="0" smtClean="0"/>
              <a:t>Quark Matter in a fireball (AMPT)</a:t>
            </a:r>
            <a:endParaRPr lang="en-US" sz="3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456" y="1611227"/>
            <a:ext cx="2799411" cy="27778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17" y="4166182"/>
            <a:ext cx="1713089" cy="218954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99691" y="4159876"/>
            <a:ext cx="2693315" cy="2195848"/>
            <a:chOff x="5499691" y="4159876"/>
            <a:chExt cx="2693315" cy="21958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983" y="4159876"/>
              <a:ext cx="1718023" cy="2195848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>
              <a:off x="5636872" y="5133841"/>
              <a:ext cx="840577" cy="2479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4" name="Picture 4" descr="http://latex.codecogs.com/gif.latex?%5Cdpi%7B300%7D%20%5Cgamma%3D%5Cfrac%7B%5Csqrt%7Bs_%7BNN%7D%7D%7D%7B2m_N%7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9691" y="5645607"/>
              <a:ext cx="1106471" cy="53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http://latex.codecogs.com/gif.latex?%5Cdpi%7B300%7D%20h_z%3Dd/%5Cgamm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9691" y="4649886"/>
              <a:ext cx="1110008" cy="295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1317" y="1611227"/>
            <a:ext cx="4862697" cy="499777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164503" y="5326598"/>
            <a:ext cx="2375737" cy="742804"/>
            <a:chOff x="1164503" y="5326598"/>
            <a:chExt cx="2375737" cy="742804"/>
          </a:xfrm>
        </p:grpSpPr>
        <p:pic>
          <p:nvPicPr>
            <p:cNvPr id="5128" name="Picture 8" descr="http://latex.codecogs.com/gif.latex?%5Cdpi%7B300%7D%20%5Csqrt%7Bs_%7BNN%7D%7D%3D2.5%7E%5Cmathrm%7BGeV%7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503" y="5326598"/>
              <a:ext cx="2375737" cy="323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http://latex.codecogs.com/gif.latex?%5Cdpi%7B300%7D%20%5Cgamma%3D3.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54" y="5760602"/>
              <a:ext cx="1080796" cy="30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Content Placeholder 7"/>
          <p:cNvSpPr>
            <a:spLocks noGrp="1"/>
          </p:cNvSpPr>
          <p:nvPr>
            <p:ph sz="half" idx="1"/>
          </p:nvPr>
        </p:nvSpPr>
        <p:spPr>
          <a:xfrm>
            <a:off x="779145" y="1751210"/>
            <a:ext cx="3004989" cy="2754118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tx1"/>
                </a:solidFill>
              </a:rPr>
              <a:t>Defects of AMPT initial condition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 smtClean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Modification</a:t>
            </a:r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sz="2400" dirty="0">
                <a:solidFill>
                  <a:schemeClr val="bg2">
                    <a:lumMod val="90000"/>
                  </a:schemeClr>
                </a:solidFill>
              </a:rPr>
            </a:br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Phase trajectory</a:t>
            </a:r>
          </a:p>
        </p:txBody>
      </p:sp>
      <p:sp>
        <p:nvSpPr>
          <p:cNvPr id="25" name="Content Placeholder 7"/>
          <p:cNvSpPr txBox="1">
            <a:spLocks/>
          </p:cNvSpPr>
          <p:nvPr/>
        </p:nvSpPr>
        <p:spPr>
          <a:xfrm>
            <a:off x="776679" y="1751210"/>
            <a:ext cx="3004989" cy="27541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Defects of AMPT initial condition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endParaRPr lang="en-US" sz="2400" dirty="0" smtClean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tx1"/>
                </a:solidFill>
              </a:rPr>
              <a:t>Modification</a:t>
            </a:r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</a:br>
            <a:endParaRPr lang="en-US" sz="2400" dirty="0" smtClean="0">
              <a:solidFill>
                <a:schemeClr val="bg2">
                  <a:lumMod val="90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Phase trajectory</a:t>
            </a:r>
          </a:p>
        </p:txBody>
      </p:sp>
      <p:sp>
        <p:nvSpPr>
          <p:cNvPr id="26" name="Content Placeholder 7"/>
          <p:cNvSpPr txBox="1">
            <a:spLocks/>
          </p:cNvSpPr>
          <p:nvPr/>
        </p:nvSpPr>
        <p:spPr>
          <a:xfrm>
            <a:off x="774213" y="1751210"/>
            <a:ext cx="3004989" cy="27541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Defects of AMPT initial condition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endParaRPr lang="en-US" sz="2400" dirty="0" smtClean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Modification</a:t>
            </a:r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</a:br>
            <a:endParaRPr lang="en-US" sz="2400" dirty="0" smtClean="0">
              <a:solidFill>
                <a:schemeClr val="bg2">
                  <a:lumMod val="90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tx1"/>
                </a:solidFill>
              </a:rPr>
              <a:t>Phase trajectory</a:t>
            </a:r>
          </a:p>
        </p:txBody>
      </p:sp>
    </p:spTree>
    <p:extLst>
      <p:ext uri="{BB962C8B-B14F-4D97-AF65-F5344CB8AC3E}">
        <p14:creationId xmlns:p14="http://schemas.microsoft.com/office/powerpoint/2010/main" val="128778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070" y="496500"/>
            <a:ext cx="7055380" cy="67154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500" dirty="0" smtClean="0"/>
              <a:t>Quark Matter in a Fireball</a:t>
            </a:r>
            <a:endParaRPr lang="en-US" sz="3500" dirty="0"/>
          </a:p>
        </p:txBody>
      </p:sp>
      <p:pic>
        <p:nvPicPr>
          <p:cNvPr id="9224" name="Picture 8" descr="http://latex.codecogs.com/gif.latex?%5Cdpi%7B200%7D%20G_V%3D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20" y="6019486"/>
            <a:ext cx="98107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latex.codecogs.com/gif.latex?%5Cdpi%7B200%7D%20G_V%3DG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178" y="6019485"/>
            <a:ext cx="122872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2" name="Picture 8" descr="http://latex.codecogs.com/gif.latex?%5Cdpi%7B300%7D%20%5Csqrt%7Bs_%7BNN%7D%7D%3D2.5%7E%5Cmathrm%7BGeV%7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728" y="1643240"/>
            <a:ext cx="2375737" cy="32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latex.codecogs.com/gif.latex?%5Cdpi%7B300%7D%20%5Cgamma%3D3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662" y="1643240"/>
            <a:ext cx="1080796" cy="3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32" y="1966910"/>
            <a:ext cx="3429000" cy="38290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77" y="2033676"/>
            <a:ext cx="34290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7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688415" y="3427104"/>
            <a:ext cx="175881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/>
              <a:t>Black: G</a:t>
            </a:r>
            <a:r>
              <a:rPr lang="en-US" sz="1400" dirty="0" smtClean="0"/>
              <a:t>V</a:t>
            </a:r>
            <a:r>
              <a:rPr lang="en-US" sz="2300" dirty="0" smtClean="0"/>
              <a:t>=0</a:t>
            </a:r>
          </a:p>
          <a:p>
            <a:r>
              <a:rPr lang="en-US" sz="2300" dirty="0" smtClean="0">
                <a:solidFill>
                  <a:srgbClr val="FF0000"/>
                </a:solidFill>
              </a:rPr>
              <a:t>Red</a:t>
            </a:r>
            <a:r>
              <a:rPr lang="en-US" sz="2300" dirty="0" smtClean="0"/>
              <a:t>: G</a:t>
            </a:r>
            <a:r>
              <a:rPr lang="en-US" sz="1400" dirty="0" smtClean="0"/>
              <a:t>V</a:t>
            </a:r>
            <a:r>
              <a:rPr lang="en-US" sz="2300" dirty="0" smtClean="0"/>
              <a:t>=G</a:t>
            </a:r>
            <a:r>
              <a:rPr lang="en-US" sz="1400" dirty="0" smtClean="0"/>
              <a:t>S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1522046" y="477636"/>
            <a:ext cx="6244385" cy="678451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500" dirty="0" smtClean="0"/>
              <a:t>Density Moments</a:t>
            </a:r>
            <a:endParaRPr lang="en-US" sz="3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29" y="1337987"/>
            <a:ext cx="5713354" cy="554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1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51" y="486538"/>
            <a:ext cx="7055380" cy="69403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500" dirty="0" smtClean="0"/>
              <a:t>QCD Phase Diagram</a:t>
            </a:r>
            <a:endParaRPr lang="en-US" sz="35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5" y="1417638"/>
            <a:ext cx="7676369" cy="4484687"/>
          </a:xfrm>
        </p:spPr>
      </p:pic>
      <p:sp>
        <p:nvSpPr>
          <p:cNvPr id="3" name="TextBox 2"/>
          <p:cNvSpPr txBox="1"/>
          <p:nvPr/>
        </p:nvSpPr>
        <p:spPr>
          <a:xfrm>
            <a:off x="733812" y="5947411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Y. Aoki, etc. Nature 443, 675 (2006)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5" y="1417638"/>
            <a:ext cx="7676369" cy="4484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30" y="1417638"/>
            <a:ext cx="7684193" cy="448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2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latex.codecogs.com/gif.latex?%5Cdpi%7B200%7D%20q%5Cbar%20q%5Cto%20e%5E&amp;plus;e%5E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27" y="1254903"/>
            <a:ext cx="1409700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56906" y="448393"/>
            <a:ext cx="6609525" cy="65385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500" dirty="0" err="1" smtClean="0"/>
              <a:t>Dilepton</a:t>
            </a:r>
            <a:r>
              <a:rPr lang="en-US" sz="3500" dirty="0" smtClean="0"/>
              <a:t> Yield</a:t>
            </a:r>
            <a:endParaRPr lang="en-US" sz="3500" dirty="0"/>
          </a:p>
        </p:txBody>
      </p:sp>
      <p:sp>
        <p:nvSpPr>
          <p:cNvPr id="3" name="TextBox 2"/>
          <p:cNvSpPr txBox="1"/>
          <p:nvPr/>
        </p:nvSpPr>
        <p:spPr>
          <a:xfrm>
            <a:off x="3068306" y="1288867"/>
            <a:ext cx="485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roportional to the square of the density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528" y="1883642"/>
            <a:ext cx="5373274" cy="479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Summary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327" y="1152983"/>
            <a:ext cx="8074105" cy="5184167"/>
          </a:xfrm>
        </p:spPr>
        <p:txBody>
          <a:bodyPr>
            <a:normAutofit fontScale="92500" lnSpcReduction="10000"/>
          </a:bodyPr>
          <a:lstStyle/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/>
              <a:t> Study of the spinodal instability in a (P)NJL transport approach</a:t>
            </a:r>
            <a:endParaRPr lang="en-US" sz="2000" dirty="0" smtClean="0"/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000" dirty="0" smtClean="0"/>
              <a:t>Tc might </a:t>
            </a:r>
            <a:r>
              <a:rPr lang="en-US" sz="2000" dirty="0" smtClean="0"/>
              <a:t>be increased by confinement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000" dirty="0" smtClean="0"/>
              <a:t>The vector </a:t>
            </a:r>
            <a:r>
              <a:rPr lang="en-US" sz="2000" dirty="0"/>
              <a:t>interaction </a:t>
            </a:r>
            <a:r>
              <a:rPr lang="en-US" sz="2000" dirty="0" smtClean="0"/>
              <a:t>suppress </a:t>
            </a:r>
            <a:r>
              <a:rPr lang="en-US" sz="2000" dirty="0"/>
              <a:t>the spinodal instability. </a:t>
            </a:r>
            <a:endParaRPr lang="en-US" sz="2000" dirty="0" smtClean="0"/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000" dirty="0" smtClean="0"/>
              <a:t>The instabilities of smaller wavelengths survive under lower temperature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/>
              <a:t>High-order moments are induced by phase separation and saturate at large </a:t>
            </a:r>
            <a:r>
              <a:rPr lang="en-US" dirty="0" smtClean="0"/>
              <a:t>values.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/>
              <a:t>Event-by-event distribution  in a sub-volume is broadened and positively skewed; skewness disappears when increasing the volume.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000" dirty="0" smtClean="0"/>
              <a:t>Expansions </a:t>
            </a:r>
            <a:r>
              <a:rPr lang="en-US" sz="2000" dirty="0"/>
              <a:t>are </a:t>
            </a:r>
            <a:r>
              <a:rPr lang="en-US" sz="2000" dirty="0" smtClean="0"/>
              <a:t>slowed down </a:t>
            </a:r>
            <a:r>
              <a:rPr lang="en-US" sz="2000" dirty="0" smtClean="0"/>
              <a:t>in </a:t>
            </a:r>
            <a:r>
              <a:rPr lang="en-US" sz="2000" dirty="0"/>
              <a:t>the presence of a first-order phase </a:t>
            </a:r>
            <a:r>
              <a:rPr lang="en-US" sz="2000" dirty="0" smtClean="0"/>
              <a:t>transition.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2000" dirty="0" smtClean="0"/>
              <a:t>Anisotropic flow and  </a:t>
            </a:r>
            <a:r>
              <a:rPr lang="en-US" sz="2000" dirty="0" err="1" smtClean="0"/>
              <a:t>dilepton</a:t>
            </a:r>
            <a:r>
              <a:rPr lang="en-US" sz="2000" dirty="0" smtClean="0"/>
              <a:t> yield </a:t>
            </a:r>
            <a:r>
              <a:rPr lang="en-US" dirty="0"/>
              <a:t> are potentially good observables for the first order phase </a:t>
            </a:r>
            <a:r>
              <a:rPr lang="en-US" dirty="0" smtClean="0"/>
              <a:t>transition.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/>
              <a:t>Outlook: Calculations in a more realistic </a:t>
            </a:r>
            <a:r>
              <a:rPr lang="en-US" dirty="0" smtClean="0"/>
              <a:t>model.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1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51" y="475267"/>
            <a:ext cx="7055380" cy="67154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500" dirty="0" smtClean="0"/>
              <a:t>Spinodal Instability</a:t>
            </a:r>
            <a:endParaRPr lang="en-US" sz="35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51" y="2370347"/>
            <a:ext cx="4047344" cy="4384622"/>
          </a:xfrm>
          <a:prstGeom prst="rect">
            <a:avLst/>
          </a:prstGeom>
        </p:spPr>
      </p:pic>
      <p:sp>
        <p:nvSpPr>
          <p:cNvPr id="12" name="Content Placeholder 7"/>
          <p:cNvSpPr>
            <a:spLocks noGrp="1"/>
          </p:cNvSpPr>
          <p:nvPr>
            <p:ph sz="half" idx="1"/>
          </p:nvPr>
        </p:nvSpPr>
        <p:spPr>
          <a:xfrm>
            <a:off x="3678849" y="1373015"/>
            <a:ext cx="1794674" cy="835116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/>
              <a:t>Definition</a:t>
            </a:r>
            <a:endParaRPr lang="en-US" sz="1200" dirty="0">
              <a:solidFill>
                <a:srgbClr val="0070C0"/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riterion</a:t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12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4180" y="3162810"/>
            <a:ext cx="33916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/>
              <a:t>A </a:t>
            </a:r>
            <a:r>
              <a:rPr lang="en-US" sz="2100" dirty="0"/>
              <a:t>self-amplified deviation from </a:t>
            </a:r>
            <a:r>
              <a:rPr lang="en-US" sz="2100" dirty="0" smtClean="0"/>
              <a:t>equilibrium during </a:t>
            </a:r>
            <a:r>
              <a:rPr lang="en-US" sz="2100" dirty="0"/>
              <a:t>a first order phase transition</a:t>
            </a:r>
          </a:p>
        </p:txBody>
      </p:sp>
      <p:sp>
        <p:nvSpPr>
          <p:cNvPr id="14" name="Content Placeholder 7"/>
          <p:cNvSpPr txBox="1">
            <a:spLocks/>
          </p:cNvSpPr>
          <p:nvPr/>
        </p:nvSpPr>
        <p:spPr>
          <a:xfrm>
            <a:off x="3678849" y="1373015"/>
            <a:ext cx="1794674" cy="8351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Definition</a:t>
            </a:r>
            <a:endParaRPr lang="en-US" sz="12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Criterion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12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867092" y="2749319"/>
            <a:ext cx="3951558" cy="2137893"/>
            <a:chOff x="4867092" y="2786360"/>
            <a:chExt cx="3951558" cy="2137893"/>
          </a:xfrm>
        </p:grpSpPr>
        <p:sp>
          <p:nvSpPr>
            <p:cNvPr id="13" name="Rectangle 12"/>
            <p:cNvSpPr/>
            <p:nvPr/>
          </p:nvSpPr>
          <p:spPr>
            <a:xfrm>
              <a:off x="5134180" y="2786360"/>
              <a:ext cx="3261064" cy="2137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867092" y="3081660"/>
              <a:ext cx="3951558" cy="781050"/>
              <a:chOff x="4597750" y="3541549"/>
              <a:chExt cx="3951558" cy="781051"/>
            </a:xfrm>
          </p:grpSpPr>
          <p:pic>
            <p:nvPicPr>
              <p:cNvPr id="1026" name="Picture 2" descr="http://latex.codecogs.com/gif.latex?%5Cdpi%7B200%7D%20%5Cleft%20%28%20%5Cfrac%7B%5Cpartial%20P%7D%7B%5Cpartial%20n%7D%20%5Cright%20%29_T%3C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7750" y="3541549"/>
                <a:ext cx="1628775" cy="781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http://latex.codecogs.com/gif.latex?%5Cdpi%7B200%7D%20%5Cleft%20%28%20%5Cfrac%7B%5Cpartial%20P%7D%7B%5Cpartial%20n%7D%20%5Cright%20%29_S%3C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9583" y="3541549"/>
                <a:ext cx="1609725" cy="781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283724" y="3693547"/>
                <a:ext cx="470000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dirty="0" smtClean="0"/>
                  <a:t>or</a:t>
                </a:r>
                <a:endParaRPr lang="en-US" sz="2500" dirty="0"/>
              </a:p>
            </p:txBody>
          </p:sp>
        </p:grpSp>
      </p:grpSp>
      <p:pic>
        <p:nvPicPr>
          <p:cNvPr id="2050" name="Picture 2" descr="https://upload.wikimedia.org/wikipedia/commons/thumb/e/e4/Waals2.svg/640px-Waals2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757" y="3871851"/>
            <a:ext cx="3670477" cy="275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21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51" y="489222"/>
            <a:ext cx="7055380" cy="66404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500" dirty="0" smtClean="0"/>
              <a:t>The (P)NJL Model (Action)</a:t>
            </a:r>
            <a:endParaRPr lang="en-US" sz="35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711052" y="3628648"/>
                <a:ext cx="7966548" cy="2357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Quarks (with                ) </a:t>
                </a:r>
                <a:r>
                  <a:rPr lang="en-US" sz="2000" dirty="0" smtClean="0"/>
                  <a:t>interact via contact interactions.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9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The scalar interaction is attractive, while the vector one is repulsive.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9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ranging from 0 to 1 is </a:t>
                </a:r>
                <a:r>
                  <a:rPr lang="en-US" sz="2000" dirty="0"/>
                  <a:t>the </a:t>
                </a:r>
                <a:r>
                  <a:rPr lang="en-US" sz="2000" dirty="0" err="1"/>
                  <a:t>Polyakov</a:t>
                </a:r>
                <a:r>
                  <a:rPr lang="en-US" sz="2000" dirty="0"/>
                  <a:t> loop, which is the order parameter of confine-</a:t>
                </a:r>
                <a:r>
                  <a:rPr lang="en-US" sz="2000" dirty="0" err="1"/>
                  <a:t>deconfinement</a:t>
                </a:r>
                <a:r>
                  <a:rPr lang="en-US" sz="2000" dirty="0"/>
                  <a:t> phase transition</a:t>
                </a:r>
                <a:r>
                  <a:rPr lang="en-US" sz="2000" dirty="0" smtClean="0"/>
                  <a:t>.</a:t>
                </a:r>
              </a:p>
              <a:p>
                <a:endParaRPr lang="en-US" sz="9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 is imposed,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sz="2000" dirty="0"/>
                  <a:t>, it reduces to the NJL </a:t>
                </a:r>
                <a:r>
                  <a:rPr lang="en-US" sz="2000" dirty="0" smtClean="0"/>
                  <a:t>action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52" y="3628648"/>
                <a:ext cx="7966548" cy="2357825"/>
              </a:xfrm>
              <a:prstGeom prst="rect">
                <a:avLst/>
              </a:prstGeom>
              <a:blipFill rotWithShape="0">
                <a:blip r:embed="rId2"/>
                <a:stretch>
                  <a:fillRect l="-689" t="-1292" r="-536" b="-3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494770" y="6061223"/>
            <a:ext cx="5182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6"/>
                </a:solidFill>
              </a:rPr>
              <a:t>T. </a:t>
            </a:r>
            <a:r>
              <a:rPr lang="en-US" dirty="0" err="1" smtClean="0">
                <a:solidFill>
                  <a:schemeClr val="accent6"/>
                </a:solidFill>
              </a:rPr>
              <a:t>Hatsuda</a:t>
            </a:r>
            <a:r>
              <a:rPr lang="en-US" dirty="0" smtClean="0">
                <a:solidFill>
                  <a:schemeClr val="accent6"/>
                </a:solidFill>
              </a:rPr>
              <a:t> and T. </a:t>
            </a:r>
            <a:r>
              <a:rPr lang="en-US" dirty="0" err="1" smtClean="0">
                <a:solidFill>
                  <a:schemeClr val="accent6"/>
                </a:solidFill>
              </a:rPr>
              <a:t>Kunihiro</a:t>
            </a:r>
            <a:r>
              <a:rPr lang="en-US" dirty="0" smtClean="0">
                <a:solidFill>
                  <a:schemeClr val="accent6"/>
                </a:solidFill>
              </a:rPr>
              <a:t> PLB 185, 304 (1987)</a:t>
            </a:r>
          </a:p>
          <a:p>
            <a:pPr algn="r"/>
            <a:r>
              <a:rPr lang="en-US" dirty="0" smtClean="0">
                <a:solidFill>
                  <a:schemeClr val="accent6"/>
                </a:solidFill>
              </a:rPr>
              <a:t>K. Fukushima PLB 591, 277 (2004)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8" name="Picture 4" descr="http://latex.codecogs.com/gif.latex?%5Cdpi%7B300%7D%20%5Cmathcal%20S_%5Cmathrm%7BPNJL%7D%5Bq%2C%5Cbar%20q%5D%3D%5Cbeta%20V%5Cmathcal%20U%28%5CPhi%2C%5Cbar%5CPhi%2CT%29-%5Cint_0%5E%5Cbeta%20d%5E4x%5Cbigg%5C%7B%5Cbar%20q%28-%5Cgamma%5E0%28%5Cpartial_%5Ctau&amp;plus;i%7B%5Ccolor%7BBrown%7D%20%5Cbar%5Cphi%7D%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87" y="1344720"/>
            <a:ext cx="7371340" cy="81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latex.codecogs.com/gif.latex?%5Cdpi%7B300%7D%20&amp;plus;i%5Cboldsymbol%7B%5Cgamma%7D%5Ccdot%5Cnabla-m_0%29q&amp;plus;%7B%5Ccolor%7BRed%7D%20%5Cfrac%7BG_S%7D%7B2%7D%5Csum_%7Ba%3D0%7D%5E8%5Cbig%5B%28%5Cbar%20q%5Clambda%5Ea%20q%29%5E2&amp;plus;%28%5Cbar%20qi%5Cgamma_5%5Clambda%5Ea%20q%29%5E2%5Cbig%5D%7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224" y="2108443"/>
            <a:ext cx="5924282" cy="8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latex.codecogs.com/gif.latex?%5Cdpi%7B300%7D%20-%7B%5Ccolor%7BBlue%7D%20G_V%28%5Cbar%20q%5Cgamma_%5Cmu%20q%29%5E2%7D-%7B%5Ccolor%7BRed%7D%20K%5Cbig%5B%5Cmathrm%7Bdet%7D_f%5Cbig%28%5Cbar%20q%281&amp;plus;%5Cgamma_5%29q%5Cbig%29&amp;plus;%5Cbig%28%5Cbar%20q%281-%5Cgamma_5%29q%5Cbig%29%5Cbig%5D%7D%5Cbigg%5C%7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880" y="2852321"/>
            <a:ext cx="6324364" cy="68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latex.codecogs.com/gif.latex?%5Cinline%20%5Cdpi%7B300%7D%20%7C%5Cvec%20p%7C%3C%5CLamb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188" y="3675886"/>
            <a:ext cx="909903" cy="31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latex.codecogs.com/gif.latex?%5Cdpi%7B300%7D%20%5Cbg_white%20%7B%5Ccolor%7BRed%7D%20%5Csum_%7Bi%3D1%7D%5E3%5B4%5Clangle%5Cbar%20q_i%20q_i%5Crangle%5Cbar%20q_i%20q_i-2%5Clangle%5Cbar%20q_i%20q_i%5Crangle%5E2%5D%7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062" y="2064415"/>
            <a:ext cx="3319009" cy="92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latex.codecogs.com/gif.latex?%5Cdpi%7B300%7D%20%5Cbg_white%20%7B%5Ccolor%7BBlue%7D%202%5Clangle%5Csum_j%5Cbar%20q_j%5Cgamma%5E%5Cmu%20q_j%5Crangle%5Csum_i%20%5Cbar%20q_i%5Cgamma_%5Cmu%20q_i-%5Clangle%5Csum_i%5Cbar%20q_i%5Cgamma%5E%5Cmu%20q_i%5Crangle%5E2%7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9" y="2905492"/>
            <a:ext cx="2915221" cy="61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latex.codecogs.com/gif.latex?%5Cdpi%7B300%7D%20%5Cbg_white%20%7B%5Ccolor%7BRed%7D%20%5B%5Cbar%20u%20u%5Clangle%5Cbar%20d%20d%5Crangle%5Cbar%20%5Clangle%20s%20s%5Crangle&amp;plus;%5Clangle%5Cbar%20u%20u%5Crangle%5Cbar%20d%20d%5Clangle%5Cbar%20s%20s%5Crangle&amp;plus;%5Clangle%5Cbar%20u%20u%5Crangle%5Clangle%5Cbar%20dd%5Crangle%5Cbar%20ss-2%5Clangle%5Cbar%20u%20u%5Crangle%5Clangle%5Cbar%20dd%5Crangle%5Clangle%5Cbar%20ss%5Crangle%5D%7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658" y="2905492"/>
            <a:ext cx="4158848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22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51" y="445117"/>
            <a:ext cx="7055380" cy="664327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500" dirty="0" smtClean="0"/>
              <a:t>Thermal Spinodal Boundaries:</a:t>
            </a:r>
            <a:endParaRPr lang="en-US" sz="3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66431" y="222093"/>
            <a:ext cx="628813" cy="767687"/>
          </a:xfrm>
        </p:spPr>
        <p:txBody>
          <a:bodyPr/>
          <a:lstStyle/>
          <a:p>
            <a:fld id="{F06A5241-12CB-C64D-AE38-6540AC6C648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10738" y="3244334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</a:rPr>
              <a:t> 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/>
              <p14:cNvContentPartPr/>
              <p14:nvPr/>
            </p14:nvContentPartPr>
            <p14:xfrm>
              <a:off x="9198573" y="5433607"/>
              <a:ext cx="7560" cy="144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81653" y="5416687"/>
                <a:ext cx="41400" cy="4824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58" y="1332468"/>
            <a:ext cx="4822386" cy="511541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452597" y="1332468"/>
            <a:ext cx="5344312" cy="5386779"/>
            <a:chOff x="3309358" y="1212804"/>
            <a:chExt cx="5344312" cy="5386779"/>
          </a:xfrm>
        </p:grpSpPr>
        <p:sp>
          <p:nvSpPr>
            <p:cNvPr id="10" name="Rectangle 9"/>
            <p:cNvSpPr/>
            <p:nvPr/>
          </p:nvSpPr>
          <p:spPr>
            <a:xfrm>
              <a:off x="3445565" y="1332468"/>
              <a:ext cx="5208105" cy="52671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358" y="1212804"/>
              <a:ext cx="5085886" cy="527131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373004" y="3244334"/>
            <a:ext cx="5222093" cy="1068947"/>
            <a:chOff x="3777459" y="3141304"/>
            <a:chExt cx="4744465" cy="1068947"/>
          </a:xfrm>
        </p:grpSpPr>
        <p:sp>
          <p:nvSpPr>
            <p:cNvPr id="12" name="Rectangle 11"/>
            <p:cNvSpPr/>
            <p:nvPr/>
          </p:nvSpPr>
          <p:spPr>
            <a:xfrm>
              <a:off x="3777459" y="3141304"/>
              <a:ext cx="4744465" cy="10689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http://latex.codecogs.com/gif.latex?%5Cdpi%7B300%7D%20%28%5Cpartial_np%29_S%3D%28%5Cpartial_n%20p%29_T&amp;plus;%5Cfrac%7B%28%5Cpartial_T%20p%29_n%5E2%7D%7Bn%28%5Cpartial_T%20s%29_n%7D%3E%28%5Cpartial_n%20p%29_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696" y="3292423"/>
              <a:ext cx="4606228" cy="757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3344658" y="1361985"/>
            <a:ext cx="5430937" cy="5271310"/>
            <a:chOff x="3344658" y="1361985"/>
            <a:chExt cx="5430937" cy="5271310"/>
          </a:xfrm>
        </p:grpSpPr>
        <p:sp>
          <p:nvSpPr>
            <p:cNvPr id="15" name="Rectangle 14"/>
            <p:cNvSpPr/>
            <p:nvPr/>
          </p:nvSpPr>
          <p:spPr>
            <a:xfrm>
              <a:off x="3344658" y="1361985"/>
              <a:ext cx="5430937" cy="52713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5983" y="3101994"/>
              <a:ext cx="5029272" cy="275789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542847" y="1806459"/>
              <a:ext cx="466099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The thermodynamics feature of a </a:t>
              </a:r>
              <a:r>
                <a:rPr lang="en-US" sz="2000" dirty="0" smtClean="0">
                  <a:solidFill>
                    <a:srgbClr val="0070C0"/>
                  </a:solidFill>
                </a:rPr>
                <a:t>cold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deconfined</a:t>
              </a:r>
              <a:r>
                <a:rPr lang="en-US" sz="2000" dirty="0" smtClean="0"/>
                <a:t> system is the same as that of a </a:t>
              </a:r>
              <a:r>
                <a:rPr lang="en-US" sz="2000" dirty="0" smtClean="0">
                  <a:solidFill>
                    <a:srgbClr val="FF0000"/>
                  </a:solidFill>
                </a:rPr>
                <a:t>hot</a:t>
              </a:r>
              <a:r>
                <a:rPr lang="en-US" sz="2000" dirty="0" smtClean="0"/>
                <a:t> confined system.</a:t>
              </a:r>
              <a:endParaRPr lang="en-US" sz="2000" dirty="0"/>
            </a:p>
          </p:txBody>
        </p:sp>
      </p:grpSp>
      <p:sp>
        <p:nvSpPr>
          <p:cNvPr id="17" name="Content Placeholder 7"/>
          <p:cNvSpPr txBox="1">
            <a:spLocks/>
          </p:cNvSpPr>
          <p:nvPr/>
        </p:nvSpPr>
        <p:spPr>
          <a:xfrm>
            <a:off x="531134" y="1913945"/>
            <a:ext cx="2643636" cy="40039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NJL, </a:t>
            </a:r>
            <a:r>
              <a:rPr lang="en-US" dirty="0" err="1" smtClean="0">
                <a:solidFill>
                  <a:schemeClr val="tx1"/>
                </a:solidFill>
              </a:rPr>
              <a:t>Gv</a:t>
            </a:r>
            <a:r>
              <a:rPr lang="en-US" dirty="0" smtClean="0">
                <a:solidFill>
                  <a:schemeClr val="tx1"/>
                </a:solidFill>
              </a:rPr>
              <a:t>=0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(Tc~70 MeV)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endParaRPr lang="en-US" dirty="0" smtClean="0">
              <a:solidFill>
                <a:schemeClr val="bg2">
                  <a:lumMod val="90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PNJL,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=0 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(Tc~120 MeV)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endParaRPr lang="en-US" dirty="0" smtClean="0">
              <a:solidFill>
                <a:schemeClr val="bg2">
                  <a:lumMod val="90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Isothermal vs Isentropic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Frozen effect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5" name="Content Placeholder 7"/>
          <p:cNvSpPr txBox="1">
            <a:spLocks/>
          </p:cNvSpPr>
          <p:nvPr/>
        </p:nvSpPr>
        <p:spPr>
          <a:xfrm>
            <a:off x="524364" y="1913776"/>
            <a:ext cx="2643636" cy="40039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NJL,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=0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(Tc~70 MeV)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PNJL, </a:t>
            </a:r>
            <a:r>
              <a:rPr lang="en-US" dirty="0" err="1" smtClean="0">
                <a:solidFill>
                  <a:schemeClr val="tx1"/>
                </a:solidFill>
              </a:rPr>
              <a:t>Gv</a:t>
            </a:r>
            <a:r>
              <a:rPr lang="en-US" dirty="0" smtClean="0">
                <a:solidFill>
                  <a:schemeClr val="tx1"/>
                </a:solidFill>
              </a:rPr>
              <a:t>=0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(Tc~120 MeV)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Isothermal vs Isentropic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Frozen effect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Content Placeholder 7"/>
          <p:cNvSpPr txBox="1">
            <a:spLocks/>
          </p:cNvSpPr>
          <p:nvPr/>
        </p:nvSpPr>
        <p:spPr>
          <a:xfrm>
            <a:off x="534201" y="1910852"/>
            <a:ext cx="2643636" cy="40039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NJL,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=0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(Tc~70 MeV)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PNJL,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=0 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(Tc~120 MeV)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Isothermal vs Isentropic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Frozen effect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" name="Content Placeholder 7"/>
          <p:cNvSpPr txBox="1">
            <a:spLocks/>
          </p:cNvSpPr>
          <p:nvPr/>
        </p:nvSpPr>
        <p:spPr>
          <a:xfrm>
            <a:off x="534201" y="1915977"/>
            <a:ext cx="2643636" cy="40039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NJL,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=0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(Tc~70 MeV)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endParaRPr lang="en-US" dirty="0" smtClean="0">
              <a:solidFill>
                <a:schemeClr val="bg2">
                  <a:lumMod val="90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PNJL,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Gv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=0 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(Tc~120 MeV)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endParaRPr lang="en-US" dirty="0" smtClean="0">
              <a:solidFill>
                <a:schemeClr val="bg2">
                  <a:lumMod val="90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Isothermal vs Isentropic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Frozen effect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25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1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51" y="445117"/>
            <a:ext cx="7055380" cy="664327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500" dirty="0" smtClean="0"/>
              <a:t>Linear Response Theory:</a:t>
            </a:r>
            <a:endParaRPr lang="en-US" sz="3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66431" y="222093"/>
            <a:ext cx="628813" cy="767687"/>
          </a:xfrm>
        </p:spPr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10738" y="3244334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</a:rPr>
              <a:t> </a:t>
            </a:r>
            <a:endParaRPr lang="en-US" dirty="0"/>
          </a:p>
        </p:txBody>
      </p:sp>
      <p:sp>
        <p:nvSpPr>
          <p:cNvPr id="17" name="Content Placeholder 7"/>
          <p:cNvSpPr txBox="1">
            <a:spLocks/>
          </p:cNvSpPr>
          <p:nvPr/>
        </p:nvSpPr>
        <p:spPr>
          <a:xfrm>
            <a:off x="746431" y="1759743"/>
            <a:ext cx="1713611" cy="22511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Theory</a:t>
            </a:r>
            <a:endParaRPr lang="en-US" sz="1000" dirty="0" smtClean="0">
              <a:solidFill>
                <a:schemeClr val="bg2">
                  <a:lumMod val="90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Spinodal Instability</a:t>
            </a:r>
            <a:endParaRPr lang="en-US" sz="1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Combine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Eigen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Modes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118861" y="1773185"/>
            <a:ext cx="4765687" cy="4447371"/>
            <a:chOff x="3700247" y="1878995"/>
            <a:chExt cx="4765687" cy="4447371"/>
          </a:xfrm>
        </p:grpSpPr>
        <p:sp>
          <p:nvSpPr>
            <p:cNvPr id="3" name="TextBox 2"/>
            <p:cNvSpPr txBox="1"/>
            <p:nvPr/>
          </p:nvSpPr>
          <p:spPr>
            <a:xfrm>
              <a:off x="3700247" y="1878995"/>
              <a:ext cx="4503595" cy="4447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 smtClean="0"/>
                <a:t>The </a:t>
              </a:r>
              <a:r>
                <a:rPr lang="en-US" sz="2100" dirty="0" smtClean="0">
                  <a:solidFill>
                    <a:srgbClr val="FF0000"/>
                  </a:solidFill>
                </a:rPr>
                <a:t>fluctuations</a:t>
              </a:r>
              <a:r>
                <a:rPr lang="en-US" sz="2100" dirty="0" smtClean="0"/>
                <a:t> are proportional to the </a:t>
              </a:r>
              <a:r>
                <a:rPr lang="en-US" sz="2100" dirty="0" smtClean="0">
                  <a:solidFill>
                    <a:srgbClr val="FF0000"/>
                  </a:solidFill>
                </a:rPr>
                <a:t>perturbations</a:t>
              </a:r>
              <a:r>
                <a:rPr lang="en-US" sz="2100" dirty="0" smtClean="0"/>
                <a:t> applied to the system. </a:t>
              </a:r>
            </a:p>
            <a:p>
              <a:endParaRPr lang="en-US" sz="1000" dirty="0" smtClean="0"/>
            </a:p>
            <a:p>
              <a:r>
                <a:rPr lang="en-US" sz="2100" dirty="0" smtClean="0"/>
                <a:t>Examples:</a:t>
              </a:r>
            </a:p>
            <a:p>
              <a:endParaRPr lang="en-US" sz="2100" dirty="0"/>
            </a:p>
            <a:p>
              <a:endParaRPr lang="en-US" sz="2100" dirty="0" smtClean="0"/>
            </a:p>
            <a:p>
              <a:r>
                <a:rPr lang="en-US" sz="2100" dirty="0" smtClean="0"/>
                <a:t>In general:</a:t>
              </a:r>
            </a:p>
            <a:p>
              <a:endParaRPr lang="en-US" sz="2100" dirty="0"/>
            </a:p>
            <a:p>
              <a:endParaRPr lang="en-US" sz="2100" dirty="0" smtClean="0"/>
            </a:p>
            <a:p>
              <a:endParaRPr lang="en-US" sz="2100" dirty="0"/>
            </a:p>
            <a:p>
              <a:r>
                <a:rPr lang="en-US" sz="2100" dirty="0" smtClean="0"/>
                <a:t>The coefficients are the retarded Green’s functions evaluated </a:t>
              </a:r>
              <a:r>
                <a:rPr lang="en-US" sz="2100" dirty="0" smtClean="0">
                  <a:solidFill>
                    <a:srgbClr val="FF0000"/>
                  </a:solidFill>
                </a:rPr>
                <a:t>in equilibrium</a:t>
              </a:r>
              <a:r>
                <a:rPr lang="en-US" sz="2100" dirty="0" smtClean="0"/>
                <a:t>.</a:t>
              </a:r>
            </a:p>
          </p:txBody>
        </p:sp>
        <p:pic>
          <p:nvPicPr>
            <p:cNvPr id="22" name="Picture 21" descr="http://latex.codecogs.com/gif.latex?%5Cdpi%7B200%7D%20%5Cdelta%20%5Clangle%20A%28t%29%5Crangle%5Capprox%20i%20%5Cint%20d%5Cbar%20t%20%5Ctheta%28t-%5Cbar%20t%29%5Clangle%5BH_I%5E%5Cprime%28%5Cbar%20t%29%2CA_I%28t%29%5D%5Crangle_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3239" y="4359757"/>
              <a:ext cx="4712695" cy="624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latex.codecogs.com/gif.latex?%5Cdpi%7B300%7D%20j_i%3D%5Csigma_%7Bij%7DE_j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194" y="3077838"/>
              <a:ext cx="1306929" cy="306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latex.codecogs.com/gif.latex?%5Cdpi%7B300%7D%20%5Cpi_%7Bij%7D%3D%5Ceta%28%5Cpartial_i%20u_j&amp;plus;%5Cpartial_j%20u_i-%5Cfrac%202%203%20%5Cdelta_%7Bij%7D%5Cnabla%5Ccdot%20%5Cvec%20u%2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3488" y="3404666"/>
              <a:ext cx="3980354" cy="620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latex.codecogs.com/gif.latex?%5Cdpi%7B300%7D%20%7B%5Ccolor%7BBlue%7D%20%28H%5E%5Cprime%5Cll%20H_0%29%7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028" y="4940264"/>
              <a:ext cx="1275761" cy="307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614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51" y="445117"/>
            <a:ext cx="7055380" cy="664327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500" dirty="0" smtClean="0"/>
              <a:t>Linear Response Theory:</a:t>
            </a:r>
            <a:endParaRPr lang="en-US" sz="3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66431" y="222093"/>
            <a:ext cx="628813" cy="767687"/>
          </a:xfrm>
        </p:spPr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10738" y="3244334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</a:rPr>
              <a:t> </a:t>
            </a:r>
            <a:endParaRPr lang="en-US" dirty="0"/>
          </a:p>
        </p:txBody>
      </p:sp>
      <p:sp>
        <p:nvSpPr>
          <p:cNvPr id="17" name="Content Placeholder 7"/>
          <p:cNvSpPr txBox="1">
            <a:spLocks/>
          </p:cNvSpPr>
          <p:nvPr/>
        </p:nvSpPr>
        <p:spPr>
          <a:xfrm>
            <a:off x="746431" y="1759743"/>
            <a:ext cx="1713611" cy="22511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Theory</a:t>
            </a:r>
            <a:endParaRPr lang="en-US" sz="1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Spinodal Instability</a:t>
            </a:r>
            <a:endParaRPr lang="en-US" sz="1000" dirty="0" smtClean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Combine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Eigen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Modes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90822" y="1808617"/>
            <a:ext cx="5604422" cy="4677263"/>
            <a:chOff x="3081096" y="1757535"/>
            <a:chExt cx="5604422" cy="4677263"/>
          </a:xfrm>
        </p:grpSpPr>
        <p:sp>
          <p:nvSpPr>
            <p:cNvPr id="7" name="Rectangle 6"/>
            <p:cNvSpPr/>
            <p:nvPr/>
          </p:nvSpPr>
          <p:spPr>
            <a:xfrm>
              <a:off x="3401110" y="1764879"/>
              <a:ext cx="5237828" cy="4669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http://latex.codecogs.com/gif.latex?%5Cdpi%7B200%7D%20H%5E%5Cprime_I%3D%5Csum_%7Bi%3D1%7D%5E3%5Cint%20d%5E3%20%5Cmathbf%20x%5Cleft%5B%5Cbar%20q_i%20q_i%5Cdelta%20M_i&amp;plus;2G_V%5Cdelta%20j_%5Cmu%28%5Cbar%20q_i%5Cgamma%5E%5Cmu%20q_i%29%5Cright%20%5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755" y="3192158"/>
              <a:ext cx="5062979" cy="804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http://latex.codecogs.com/gif.latex?%5Cdpi%7B300%7D%20%5Cdelta%20M_i%3D-2G_S%5Cdelta%5Clangle%5Cbar%20qq%5Crangle_i-2K%5Csum_%7Bj%2Ck%3D1%3Bi%5Cneq%20j%5Cneq%20k%7D%5E3%5Clangle%5Cbar%20qq%5Crangle_j%5Cdelta%5Clangle%5Cbar%20qq%5Crangle_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096" y="4017289"/>
              <a:ext cx="5604422" cy="880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8"/>
            <p:cNvSpPr txBox="1"/>
            <p:nvPr/>
          </p:nvSpPr>
          <p:spPr>
            <a:xfrm>
              <a:off x="3371370" y="1757535"/>
              <a:ext cx="502387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200" dirty="0" smtClean="0"/>
                <a:t>The </a:t>
              </a:r>
              <a:r>
                <a:rPr lang="en-US" sz="2200" dirty="0" smtClean="0">
                  <a:solidFill>
                    <a:srgbClr val="FF0000"/>
                  </a:solidFill>
                </a:rPr>
                <a:t>perturbation</a:t>
              </a:r>
              <a:r>
                <a:rPr lang="en-US" sz="2200" dirty="0" smtClean="0"/>
                <a:t> is also proportional to the </a:t>
              </a:r>
              <a:r>
                <a:rPr lang="en-US" sz="2200" dirty="0" smtClean="0">
                  <a:solidFill>
                    <a:srgbClr val="FF0000"/>
                  </a:solidFill>
                </a:rPr>
                <a:t>fluctuations</a:t>
              </a:r>
              <a:r>
                <a:rPr lang="en-US" sz="2200" dirty="0" smtClean="0"/>
                <a:t>.</a:t>
              </a:r>
            </a:p>
            <a:p>
              <a:endParaRPr lang="en-US" sz="2200" dirty="0"/>
            </a:p>
            <a:p>
              <a:r>
                <a:rPr lang="en-US" sz="2200" dirty="0" smtClean="0"/>
                <a:t>In the mean field level: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9650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51" y="445117"/>
            <a:ext cx="7055380" cy="664327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500" dirty="0" smtClean="0"/>
              <a:t>Linear Response Theory:</a:t>
            </a:r>
            <a:endParaRPr lang="en-US" sz="3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66431" y="222093"/>
            <a:ext cx="628813" cy="767687"/>
          </a:xfrm>
        </p:spPr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10738" y="3244334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</a:rPr>
              <a:t> </a:t>
            </a:r>
            <a:endParaRPr lang="en-US" dirty="0"/>
          </a:p>
        </p:txBody>
      </p:sp>
      <p:sp>
        <p:nvSpPr>
          <p:cNvPr id="17" name="Content Placeholder 7"/>
          <p:cNvSpPr txBox="1">
            <a:spLocks/>
          </p:cNvSpPr>
          <p:nvPr/>
        </p:nvSpPr>
        <p:spPr>
          <a:xfrm>
            <a:off x="746431" y="1759743"/>
            <a:ext cx="1713611" cy="22511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Theory</a:t>
            </a:r>
            <a:endParaRPr lang="en-US" sz="1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Spinodal Instability</a:t>
            </a:r>
            <a:endParaRPr lang="en-US" sz="1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Combine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Eigen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Modes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1096074" y="4042207"/>
            <a:ext cx="7737712" cy="2501033"/>
            <a:chOff x="804208" y="3646618"/>
            <a:chExt cx="7737712" cy="2501033"/>
          </a:xfrm>
        </p:grpSpPr>
        <p:pic>
          <p:nvPicPr>
            <p:cNvPr id="48" name="Picture 47" descr="http://latex.codecogs.com/gif.latex?%5Cdpi%7B300%7D%20%5Cdelta%5Clangle%5Cbar%20qq%28x%29%5Crangle_i%5Capprox%20i%5Csum_%7Bj%3D1%7D%5E3%5Cint%20d%5E4%5Cbar%20x%20%5Ctheta%28t-%5Cbar%20t%29%5Cbigg%5C%7B%5Clangle%5B%5Cbar%20q_j%28%5Cbar%20x%29q_j%28%5Cbar%20x%29%2C%5Cbar%20q_i%28x%29%20q_i%28x%29%5D%5Crangle_0%5Cdelta%20M_j%28%5Cbar%20x%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772" y="3646618"/>
              <a:ext cx="7255331" cy="796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8" descr="http://latex.codecogs.com/gif.latex?%5Cdpi%7B300%7D%20%5Cdelta%5Clangle%20j%5E%5Cmu%28x%29%5Crangle%5Capprox%20i%5Csum_%7Bi%2Cj%3D1%7D%5E3%5Cint%20d%5E4%5Cbar%20x%20%5Ctheta%28t-%5Cbar%20t%29%5Cbigg%5C%7B%5Clangle%5B%5Cbar%20q_j%28%5Cbar%20x%29q_j%28%5Cbar%20x%29%2C%5Cbar%20q_i%28x%29%5Cgamma%5E%5Cmu%20q_i%28x%29%5D%5Crangle_0%5Cdelta%20M_j%28%5Cbar%20x%29%5C%5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208" y="4857994"/>
              <a:ext cx="7737712" cy="821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9" descr="http://latex.codecogs.com/gif.latex?%5Cdpi%7B300%7D%20&amp;plus;2G_V%5Clangle%5B%5Cbar%20q_j%28%5Cbar%20x%29%5Cgamma%5E%5Cnu%20q_j%28%5Cbar%20x%29%2C%5Cbar%20q_i%28x%29%20q_i%28x%29%5D%5Crangle_0%5Cdelta%20j_%5Cnu%28%5Cbar%20x%29%5Cbigg%5C%7D%5C%5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8941" y="4278926"/>
              <a:ext cx="4607162" cy="641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50" descr="http://latex.codecogs.com/gif.latex?%5Cdpi%7B300%7D%20&amp;plus;2G_V%5Clangle%5B%5Cbar%20q_j%28%5Cbar%20x%29%5Cgamma%5E%5Cnu%20q_j%28%5Cbar%20x%29%2C%5Cbar%20q_i%28x%29%5Cgamma%5E%5Cmu%20q_i%28x%29%5D%5Crangle_0%5Cdelta%20j_%5Cnu%28%5Cbar%20x%29%5Cbigg%5C%7D%5C%5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417" y="5494865"/>
              <a:ext cx="4966612" cy="652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5034764" y="2941172"/>
            <a:ext cx="2202872" cy="1728423"/>
            <a:chOff x="5034764" y="2941172"/>
            <a:chExt cx="2202872" cy="1728423"/>
          </a:xfrm>
        </p:grpSpPr>
        <p:pic>
          <p:nvPicPr>
            <p:cNvPr id="52" name="Picture 51" descr="Use links below to save image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863" y="2941172"/>
              <a:ext cx="1315050" cy="786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3" name="Straight Connector 52"/>
            <p:cNvCxnSpPr/>
            <p:nvPr/>
          </p:nvCxnSpPr>
          <p:spPr>
            <a:xfrm>
              <a:off x="5034764" y="4669595"/>
              <a:ext cx="2202872" cy="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6087627" y="3839214"/>
              <a:ext cx="0" cy="39912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9" name="Picture 58" descr="http://latex.codecogs.com/gif.latex?%5Cdpi%7B300%7D%200%3D%5Cint%20d%5Cbar%20x%5Cleft%28%5Cbegin%7Bsmallmatrix%7D%20%5Cdelta%28x-%5Cbar%20x%29-%5Cchi_%7B11%7D%28x-%5Cbar%20x%29%20%26%20-%5Cchi_%7B12%7D%28x-%5Cbar%20x%29%20%26%20%5Ccdots%5C%5C%20-%5Cchi_%7B21%7D%28x-%5Cbar%20x%29%20%26%20%5Cddots%20%26%20%5Cvdots%20%5C%5C%20%5Cvdots%20%26%20%5Ccdots%20%26%20%5Cddots%20%5Cend%7Bsmallmatrix%7D%5Cright%29%5Cbegin%7Bpmatrix%7D%20%5Cdelta%5Csigma_q%28%5Cbar%20x%29%5C%5C%20%5Cdelta%5Csigma_s%28%5Cbar%20x%29%5C%5C%20%5Cdelta%20j%5E%5Cmu%28%5Cbar%20x%29%20%5Cend%7Bpmatrix%7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87" y="1768754"/>
            <a:ext cx="6161699" cy="104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82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7955</TotalTime>
  <Words>712</Words>
  <Application>Microsoft Office PowerPoint</Application>
  <PresentationFormat>On-screen Show (4:3)</PresentationFormat>
  <Paragraphs>279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 Unicode MS</vt:lpstr>
      <vt:lpstr>Courier</vt:lpstr>
      <vt:lpstr>Frutiger LT Std 55 Roman</vt:lpstr>
      <vt:lpstr>Arial</vt:lpstr>
      <vt:lpstr>Calibri</vt:lpstr>
      <vt:lpstr>Cambria Math</vt:lpstr>
      <vt:lpstr>Century Gothic</vt:lpstr>
      <vt:lpstr>Comic Sans MS</vt:lpstr>
      <vt:lpstr>Wingdings</vt:lpstr>
      <vt:lpstr>Wingdings 3</vt:lpstr>
      <vt:lpstr>Ion</vt:lpstr>
      <vt:lpstr>Spinodal Instability in Baryon-Rich Quark Matter</vt:lpstr>
      <vt:lpstr>Outline</vt:lpstr>
      <vt:lpstr>QCD Phase Diagram</vt:lpstr>
      <vt:lpstr>Spinodal Instability</vt:lpstr>
      <vt:lpstr>The (P)NJL Model (Action)</vt:lpstr>
      <vt:lpstr>Thermal Spinodal Boundaries:</vt:lpstr>
      <vt:lpstr>Linear Response Theory:</vt:lpstr>
      <vt:lpstr>Linear Response Theory:</vt:lpstr>
      <vt:lpstr>Linear Response Theory:</vt:lpstr>
      <vt:lpstr>Linear Response Theory:</vt:lpstr>
      <vt:lpstr>Dispersion Relation</vt:lpstr>
      <vt:lpstr>Spinodal Boundaries:</vt:lpstr>
      <vt:lpstr>Spinodal Boundaries:</vt:lpstr>
      <vt:lpstr>Spinodal Boundaries:</vt:lpstr>
      <vt:lpstr>Solve the Boltzmann Equation</vt:lpstr>
      <vt:lpstr>Quark Matter in a Box </vt:lpstr>
      <vt:lpstr>Quark Matter in a Box</vt:lpstr>
      <vt:lpstr>PowerPoint Presentation</vt:lpstr>
      <vt:lpstr>Density Moments</vt:lpstr>
      <vt:lpstr>PowerPoint Presentation</vt:lpstr>
      <vt:lpstr>Number Fluctuation in a Sub-volume</vt:lpstr>
      <vt:lpstr>Quark Matter in a Fireball</vt:lpstr>
      <vt:lpstr>Quark Matter in a Fireball</vt:lpstr>
      <vt:lpstr>Density Moments</vt:lpstr>
      <vt:lpstr>Anisotropic Flow</vt:lpstr>
      <vt:lpstr>Dilepton Yield</vt:lpstr>
      <vt:lpstr>Quark Matter in a fireball (AMPT)</vt:lpstr>
      <vt:lpstr>Quark Matter in a Fireball</vt:lpstr>
      <vt:lpstr>Density Moments</vt:lpstr>
      <vt:lpstr>Dilepton Yield</vt:lpstr>
      <vt:lpstr>Summary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</dc:creator>
  <cp:lastModifiedBy>李峰</cp:lastModifiedBy>
  <cp:revision>282</cp:revision>
  <dcterms:created xsi:type="dcterms:W3CDTF">2013-01-30T18:40:09Z</dcterms:created>
  <dcterms:modified xsi:type="dcterms:W3CDTF">2016-11-23T09:49:11Z</dcterms:modified>
</cp:coreProperties>
</file>