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755" r:id="rId2"/>
    <p:sldId id="844" r:id="rId3"/>
    <p:sldId id="845" r:id="rId4"/>
    <p:sldId id="846" r:id="rId5"/>
    <p:sldId id="847" r:id="rId6"/>
    <p:sldId id="848" r:id="rId7"/>
    <p:sldId id="929" r:id="rId8"/>
    <p:sldId id="932" r:id="rId9"/>
    <p:sldId id="931" r:id="rId10"/>
    <p:sldId id="930" r:id="rId11"/>
    <p:sldId id="933" r:id="rId12"/>
    <p:sldId id="849" r:id="rId13"/>
    <p:sldId id="850" r:id="rId14"/>
    <p:sldId id="860" r:id="rId15"/>
    <p:sldId id="861" r:id="rId16"/>
    <p:sldId id="862" r:id="rId17"/>
    <p:sldId id="863" r:id="rId18"/>
    <p:sldId id="852" r:id="rId19"/>
    <p:sldId id="853" r:id="rId20"/>
    <p:sldId id="866" r:id="rId21"/>
    <p:sldId id="865" r:id="rId22"/>
    <p:sldId id="867" r:id="rId23"/>
    <p:sldId id="868" r:id="rId24"/>
    <p:sldId id="869" r:id="rId25"/>
    <p:sldId id="872" r:id="rId26"/>
    <p:sldId id="873" r:id="rId27"/>
    <p:sldId id="874" r:id="rId28"/>
    <p:sldId id="875" r:id="rId29"/>
    <p:sldId id="878" r:id="rId30"/>
    <p:sldId id="880" r:id="rId31"/>
    <p:sldId id="881" r:id="rId32"/>
    <p:sldId id="825" r:id="rId33"/>
    <p:sldId id="882" r:id="rId34"/>
    <p:sldId id="885" r:id="rId35"/>
    <p:sldId id="883" r:id="rId36"/>
    <p:sldId id="884" r:id="rId37"/>
    <p:sldId id="886" r:id="rId38"/>
    <p:sldId id="887" r:id="rId39"/>
    <p:sldId id="927" r:id="rId40"/>
    <p:sldId id="891" r:id="rId41"/>
    <p:sldId id="892" r:id="rId42"/>
    <p:sldId id="893" r:id="rId43"/>
    <p:sldId id="894" r:id="rId44"/>
    <p:sldId id="895" r:id="rId45"/>
    <p:sldId id="896" r:id="rId46"/>
    <p:sldId id="897" r:id="rId47"/>
    <p:sldId id="898" r:id="rId48"/>
    <p:sldId id="899" r:id="rId49"/>
    <p:sldId id="900" r:id="rId50"/>
    <p:sldId id="913" r:id="rId51"/>
    <p:sldId id="906" r:id="rId52"/>
    <p:sldId id="901" r:id="rId53"/>
    <p:sldId id="928" r:id="rId54"/>
    <p:sldId id="912" r:id="rId55"/>
    <p:sldId id="911" r:id="rId56"/>
    <p:sldId id="904" r:id="rId57"/>
    <p:sldId id="905" r:id="rId58"/>
    <p:sldId id="914" r:id="rId59"/>
    <p:sldId id="910" r:id="rId60"/>
    <p:sldId id="915" r:id="rId61"/>
    <p:sldId id="916" r:id="rId62"/>
    <p:sldId id="917" r:id="rId63"/>
    <p:sldId id="918" r:id="rId64"/>
    <p:sldId id="919" r:id="rId65"/>
    <p:sldId id="920" r:id="rId66"/>
    <p:sldId id="921" r:id="rId67"/>
    <p:sldId id="923" r:id="rId68"/>
    <p:sldId id="925" r:id="rId69"/>
    <p:sldId id="924" r:id="rId70"/>
    <p:sldId id="922" r:id="rId71"/>
    <p:sldId id="926" r:id="rId72"/>
  </p:sldIdLst>
  <p:sldSz cx="9906000" cy="6858000" type="A4"/>
  <p:notesSz cx="9144000" cy="6858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5613" indent="1588" algn="l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2813" indent="1588" algn="l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0013" indent="1588" algn="l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7213" indent="1588" algn="l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7506D"/>
    <a:srgbClr val="EF921B"/>
    <a:srgbClr val="0076AE"/>
    <a:srgbClr val="F05A64"/>
    <a:srgbClr val="FFB6B4"/>
    <a:srgbClr val="6FC9FF"/>
    <a:srgbClr val="004E73"/>
    <a:srgbClr val="3DF8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>
        <p:scale>
          <a:sx n="100" d="100"/>
          <a:sy n="100" d="100"/>
        </p:scale>
        <p:origin x="-1176" y="-8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5718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56" d="100"/>
          <a:sy n="56" d="100"/>
        </p:scale>
        <p:origin x="-2886" y="-10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notesMaster" Target="notesMasters/notesMaster1.xml"/><Relationship Id="rId74" Type="http://schemas.openxmlformats.org/officeDocument/2006/relationships/handoutMaster" Target="handoutMasters/handout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Relationship Id="rId2" Type="http://schemas.openxmlformats.org/officeDocument/2006/relationships/image" Target="../media/image6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54000" y="290513"/>
            <a:ext cx="7205663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 b="1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254000" y="6426200"/>
            <a:ext cx="1773238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EFA031C-E494-D042-A3E0-0DDEA044180A}" type="datetime4">
              <a:rPr lang="de-DE"/>
              <a:pPr>
                <a:defRPr/>
              </a:pPr>
              <a:t>July 18, 2017</a:t>
            </a:fld>
            <a:endParaRPr lang="de-DE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027238" y="6426200"/>
            <a:ext cx="5953125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7999413" y="6426200"/>
            <a:ext cx="892175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|  </a:t>
            </a:r>
            <a:fld id="{98E77D07-0F8F-DD4C-9119-9DB1A2C68EC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3078" name="Picture 6" descr="tud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338" y="269875"/>
            <a:ext cx="123825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254000" y="134938"/>
            <a:ext cx="8637588" cy="107950"/>
          </a:xfrm>
          <a:prstGeom prst="rect">
            <a:avLst/>
          </a:pr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254000" y="269875"/>
            <a:ext cx="863758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>
            <a:off x="254000" y="6372225"/>
            <a:ext cx="8637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252413" y="582613"/>
            <a:ext cx="863758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07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3" descr="tud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269875"/>
            <a:ext cx="124618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252413" y="6513513"/>
            <a:ext cx="2159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68ED9E4-9A18-F24F-9EC6-C31D6A97D6E9}" type="datetime4">
              <a:rPr lang="de-DE"/>
              <a:pPr>
                <a:defRPr/>
              </a:pPr>
              <a:t>July 18, 2017</a:t>
            </a:fld>
            <a:endParaRPr lang="de-DE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7188" y="693738"/>
            <a:ext cx="3324225" cy="2303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254000" y="3213100"/>
            <a:ext cx="863600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411413" y="6513513"/>
            <a:ext cx="54737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7885113" y="6513513"/>
            <a:ext cx="12573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ts val="1300"/>
              </a:lnSpc>
              <a:defRPr sz="1000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|  </a:t>
            </a:r>
            <a:fld id="{0F82B3F2-13DD-D243-8372-6599DB25587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254000" y="290513"/>
            <a:ext cx="7205663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0" bIns="0" anchor="ctr"/>
          <a:lstStyle/>
          <a:p>
            <a:pPr>
              <a:lnSpc>
                <a:spcPts val="1300"/>
              </a:lnSpc>
            </a:pPr>
            <a:endParaRPr lang="en-US" sz="1000" b="1">
              <a:latin typeface="Stafford" charset="0"/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54000" y="134938"/>
            <a:ext cx="8637588" cy="107950"/>
          </a:xfrm>
          <a:prstGeom prst="rect">
            <a:avLst/>
          </a:pr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254000" y="269875"/>
            <a:ext cx="863758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254000" y="585788"/>
            <a:ext cx="8637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>
            <a:off x="254000" y="6513513"/>
            <a:ext cx="8637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9" name="Line 14"/>
          <p:cNvSpPr>
            <a:spLocks noChangeShapeType="1"/>
          </p:cNvSpPr>
          <p:nvPr/>
        </p:nvSpPr>
        <p:spPr bwMode="auto">
          <a:xfrm>
            <a:off x="252413" y="3078163"/>
            <a:ext cx="863758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64358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ＭＳ Ｐゴシック" charset="0"/>
        <a:cs typeface="ＭＳ Ｐゴシック" charset="0"/>
      </a:defRPr>
    </a:lvl1pPr>
    <a:lvl2pPr marL="455613" algn="l" rtl="0" eaLnBrk="0" fontAlgn="base" hangingPunct="0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ＭＳ Ｐゴシック" charset="0"/>
        <a:cs typeface="+mn-cs"/>
      </a:defRPr>
    </a:lvl2pPr>
    <a:lvl3pPr marL="912813" algn="l" rtl="0" eaLnBrk="0" fontAlgn="base" hangingPunct="0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ＭＳ Ｐゴシック" charset="0"/>
        <a:cs typeface="+mn-cs"/>
      </a:defRPr>
    </a:lvl3pPr>
    <a:lvl4pPr marL="1370013" algn="l" rtl="0" eaLnBrk="0" fontAlgn="base" hangingPunct="0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ＭＳ Ｐゴシック" charset="0"/>
        <a:cs typeface="+mn-cs"/>
      </a:defRPr>
    </a:lvl4pPr>
    <a:lvl5pPr marL="1827213" algn="l" rtl="0" eaLnBrk="0" fontAlgn="base" hangingPunct="0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ＭＳ Ｐゴシック" charset="0"/>
        <a:cs typeface="+mn-cs"/>
      </a:defRPr>
    </a:lvl5pPr>
    <a:lvl6pPr marL="2285480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76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72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68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693738"/>
            <a:ext cx="3327400" cy="2303462"/>
          </a:xfrm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Bitstream Charter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972A94D5-3CB6-E547-8332-0AA4109FE8BC}" type="datetime4">
              <a:rPr lang="de-DE" smtClean="0"/>
              <a:pPr>
                <a:defRPr/>
              </a:pPr>
              <a:t>July 18, 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|  </a:t>
            </a:r>
            <a:fld id="{B05BF97E-CFEB-9C42-B674-9C7395F8F729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71463" y="368300"/>
            <a:ext cx="9363075" cy="208915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wrap="none" lIns="91419" tIns="45709" rIns="91419" bIns="45709"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71463" y="196850"/>
            <a:ext cx="9363075" cy="1444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/>
          <a:lstStyle/>
          <a:p>
            <a:endParaRPr lang="en-US" sz="1800"/>
          </a:p>
        </p:txBody>
      </p:sp>
      <p:sp>
        <p:nvSpPr>
          <p:cNvPr id="6" name="Line 15"/>
          <p:cNvSpPr>
            <a:spLocks noChangeShapeType="1"/>
          </p:cNvSpPr>
          <p:nvPr/>
        </p:nvSpPr>
        <p:spPr bwMode="auto">
          <a:xfrm>
            <a:off x="273050" y="6597650"/>
            <a:ext cx="9361488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9" tIns="45709" rIns="91419" bIns="45709"/>
          <a:lstStyle/>
          <a:p>
            <a:endParaRPr lang="en-US"/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271463" y="360363"/>
            <a:ext cx="9361487" cy="14287"/>
          </a:xfrm>
          <a:prstGeom prst="rect">
            <a:avLst/>
          </a:prstGeom>
          <a:solidFill>
            <a:srgbClr val="EF92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 anchor="ctr"/>
          <a:lstStyle/>
          <a:p>
            <a:endParaRPr lang="en-US" sz="1800"/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271463" y="2457450"/>
            <a:ext cx="9361487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 anchor="ctr"/>
          <a:lstStyle/>
          <a:p>
            <a:endParaRPr lang="en-US" sz="1800"/>
          </a:p>
        </p:txBody>
      </p:sp>
      <p:pic>
        <p:nvPicPr>
          <p:cNvPr id="9" name="Picture 29" descr="gsi_logo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33" b="54559"/>
          <a:stretch>
            <a:fillRect/>
          </a:stretch>
        </p:blipFill>
        <p:spPr bwMode="auto">
          <a:xfrm>
            <a:off x="8558213" y="1665288"/>
            <a:ext cx="1093787" cy="323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tud_logo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825500"/>
            <a:ext cx="14462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09677" y="1449389"/>
            <a:ext cx="7195627" cy="9445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0">
                <a:solidFill>
                  <a:srgbClr val="EF921B"/>
                </a:solidFill>
                <a:latin typeface="Gill Sans"/>
                <a:cs typeface="Gill Sans"/>
              </a:defRPr>
            </a:lvl1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409677" y="488951"/>
            <a:ext cx="7195627" cy="838200"/>
          </a:xfrm>
        </p:spPr>
        <p:txBody>
          <a:bodyPr/>
          <a:lstStyle>
            <a:lvl1pPr>
              <a:defRPr>
                <a:solidFill>
                  <a:srgbClr val="EF921B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7450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53000" y="1620008"/>
            <a:ext cx="4680520" cy="4479943"/>
          </a:xfrm>
          <a:prstGeom prst="rect">
            <a:avLst/>
          </a:prstGeom>
        </p:spPr>
        <p:txBody>
          <a:bodyPr lIns="91419" tIns="45709" rIns="91419" bIns="45709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921B"/>
              </a:buClr>
              <a:defRPr b="0" i="0">
                <a:latin typeface="Gill Sans"/>
                <a:cs typeface="Gill Sans"/>
              </a:defRPr>
            </a:lvl1pPr>
            <a:lvl2pPr marL="179347" indent="-24834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921B"/>
              </a:buClr>
              <a:buSzPct val="70000"/>
              <a:buFont typeface="Wingdings" charset="2"/>
              <a:buChar char=""/>
              <a:defRPr b="0" i="0">
                <a:latin typeface="Gill Sans"/>
                <a:cs typeface="Gill Sans"/>
              </a:defRPr>
            </a:lvl2pPr>
            <a:lvl3pPr marL="538041" indent="-18728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921B"/>
              </a:buClr>
              <a:buSzPct val="70000"/>
              <a:buFont typeface="Wingdings" charset="2"/>
              <a:buChar char=""/>
              <a:defRPr b="0" i="0">
                <a:latin typeface="Gill Sans"/>
                <a:cs typeface="Gill Sans"/>
              </a:defRPr>
            </a:lvl3pPr>
            <a:lvl4pPr marL="717386" indent="-17299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921B"/>
              </a:buClr>
              <a:buFont typeface="Andale Mono"/>
              <a:buChar char="►"/>
              <a:defRPr b="0" i="0">
                <a:latin typeface="Gill Sans"/>
                <a:cs typeface="Gill Sans"/>
              </a:defRPr>
            </a:lvl4pPr>
            <a:lvl5pPr marL="907843" indent="-188871">
              <a:buClr>
                <a:srgbClr val="004E73"/>
              </a:buClr>
              <a:buFont typeface="Courier New"/>
              <a:buChar char="o"/>
              <a:defRPr/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169944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 noChangeArrowheads="1"/>
          </p:cNvSpPr>
          <p:nvPr/>
        </p:nvSpPr>
        <p:spPr bwMode="auto">
          <a:xfrm>
            <a:off x="271463" y="368300"/>
            <a:ext cx="936307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 anchor="ctr"/>
          <a:lstStyle/>
          <a:p>
            <a:endParaRPr lang="en-US" sz="180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1463" y="488950"/>
            <a:ext cx="719613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Titelmasterformat durch Klicken bearbeiten</a:t>
            </a:r>
          </a:p>
        </p:txBody>
      </p:sp>
      <p:sp>
        <p:nvSpPr>
          <p:cNvPr id="1028" name="Rectangle 8"/>
          <p:cNvSpPr>
            <a:spLocks noChangeArrowheads="1"/>
          </p:cNvSpPr>
          <p:nvPr userDrawn="1"/>
        </p:nvSpPr>
        <p:spPr bwMode="auto">
          <a:xfrm>
            <a:off x="271463" y="196850"/>
            <a:ext cx="9363075" cy="144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/>
          <a:lstStyle/>
          <a:p>
            <a:endParaRPr lang="en-US" sz="1800"/>
          </a:p>
        </p:txBody>
      </p:sp>
      <p:sp>
        <p:nvSpPr>
          <p:cNvPr id="1029" name="Rectangle 16"/>
          <p:cNvSpPr>
            <a:spLocks noChangeArrowheads="1"/>
          </p:cNvSpPr>
          <p:nvPr userDrawn="1"/>
        </p:nvSpPr>
        <p:spPr bwMode="auto">
          <a:xfrm>
            <a:off x="271463" y="366713"/>
            <a:ext cx="9361487" cy="14287"/>
          </a:xfrm>
          <a:prstGeom prst="rect">
            <a:avLst/>
          </a:prstGeom>
          <a:solidFill>
            <a:srgbClr val="EF921B"/>
          </a:solidFill>
          <a:ln w="9525">
            <a:solidFill>
              <a:srgbClr val="EF921B"/>
            </a:solidFill>
            <a:miter lim="800000"/>
            <a:headEnd/>
            <a:tailEnd/>
          </a:ln>
        </p:spPr>
        <p:txBody>
          <a:bodyPr wrap="none" lIns="91419" tIns="45709" rIns="91419" bIns="45709" anchor="ctr"/>
          <a:lstStyle/>
          <a:p>
            <a:endParaRPr lang="en-US" sz="1800"/>
          </a:p>
        </p:txBody>
      </p:sp>
      <p:sp>
        <p:nvSpPr>
          <p:cNvPr id="13" name="Fußzeilenplatzhalter 3"/>
          <p:cNvSpPr txBox="1">
            <a:spLocks/>
          </p:cNvSpPr>
          <p:nvPr/>
        </p:nvSpPr>
        <p:spPr>
          <a:xfrm>
            <a:off x="273050" y="6557963"/>
            <a:ext cx="9359900" cy="231775"/>
          </a:xfrm>
          <a:prstGeom prst="rect">
            <a:avLst/>
          </a:prstGeom>
        </p:spPr>
        <p:txBody>
          <a:bodyPr lIns="91419" tIns="45709" rIns="91419" bIns="45709"/>
          <a:lstStyle>
            <a:lvl1pPr>
              <a:defRPr/>
            </a:lvl1pPr>
          </a:lstStyle>
          <a:p>
            <a:pPr algn="r">
              <a:defRPr/>
            </a:pPr>
            <a:r>
              <a:rPr lang="en-US" sz="1100" dirty="0" smtClean="0">
                <a:latin typeface="Gill Sans Light"/>
                <a:ea typeface="+mn-ea"/>
                <a:cs typeface="Gill Sans Light"/>
              </a:rPr>
              <a:t>July 18, 2017  |  HGS-HIRe Lecture Week | Properties of hadrons at finite temperatures and densities |  Exp. Lecture II |  </a:t>
            </a:r>
            <a:fld id="{E31E5C6D-A762-6247-85A7-566C56EF0ACE}" type="slidenum">
              <a:rPr lang="en-US" sz="1100" smtClean="0">
                <a:latin typeface="Gill Sans Light"/>
                <a:ea typeface="+mn-ea"/>
                <a:cs typeface="Gill Sans Light"/>
              </a:rPr>
              <a:pPr algn="r">
                <a:defRPr/>
              </a:pPr>
              <a:t>‹#›</a:t>
            </a:fld>
            <a:r>
              <a:rPr lang="en-US" sz="1100" dirty="0" smtClean="0">
                <a:latin typeface="Gill Sans Light"/>
                <a:ea typeface="+mn-ea"/>
                <a:cs typeface="Gill Sans Light"/>
              </a:rPr>
              <a:t> / 65</a:t>
            </a:r>
          </a:p>
          <a:p>
            <a:pPr algn="r">
              <a:defRPr/>
            </a:pPr>
            <a:endParaRPr lang="en-US" sz="1100" dirty="0">
              <a:latin typeface="Gill Sans Light"/>
              <a:ea typeface="+mn-ea"/>
              <a:cs typeface="Gill Sans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7" r:id="rId2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ill Sans"/>
          <a:ea typeface="ＭＳ Ｐゴシック" charset="0"/>
          <a:cs typeface="Gill San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ill San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ill San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ill San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ill Sans" charset="0"/>
          <a:ea typeface="ＭＳ Ｐゴシック" charset="0"/>
        </a:defRPr>
      </a:lvl5pPr>
      <a:lvl6pPr marL="457097" algn="l" rtl="0" eaLnBrk="1" fontAlgn="base" hangingPunct="1"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charset="0"/>
        </a:defRPr>
      </a:lvl6pPr>
      <a:lvl7pPr marL="914192" algn="l" rtl="0" eaLnBrk="1" fontAlgn="base" hangingPunct="1"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charset="0"/>
        </a:defRPr>
      </a:lvl7pPr>
      <a:lvl8pPr marL="1371289" algn="l" rtl="0" eaLnBrk="1" fontAlgn="base" hangingPunct="1"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charset="0"/>
        </a:defRPr>
      </a:lvl8pPr>
      <a:lvl9pPr marL="1828384" algn="l" rtl="0" eaLnBrk="1" fontAlgn="base" hangingPunct="1"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charset="0"/>
        </a:defRPr>
      </a:lvl9pPr>
    </p:titleStyle>
    <p:bodyStyle>
      <a:lvl1pPr marL="177800" indent="-177800" algn="l" rtl="0" eaLnBrk="0" fontAlgn="base" hangingPunct="0">
        <a:lnSpc>
          <a:spcPct val="130000"/>
        </a:lnSpc>
        <a:spcBef>
          <a:spcPts val="200"/>
        </a:spcBef>
        <a:spcAft>
          <a:spcPts val="225"/>
        </a:spcAft>
        <a:buFont typeface="Wingdings" charset="0"/>
        <a:defRPr sz="2000">
          <a:solidFill>
            <a:schemeClr val="tx1"/>
          </a:solidFill>
          <a:latin typeface="+mn-lt"/>
          <a:ea typeface="ＭＳ Ｐゴシック" charset="0"/>
          <a:cs typeface="Tahoma" pitchFamily="34" charset="0"/>
        </a:defRPr>
      </a:lvl1pPr>
      <a:lvl2pPr marL="177800" indent="-176213" algn="l" rtl="0" eaLnBrk="0" fontAlgn="base" hangingPunct="0">
        <a:lnSpc>
          <a:spcPct val="130000"/>
        </a:lnSpc>
        <a:spcBef>
          <a:spcPts val="200"/>
        </a:spcBef>
        <a:spcAft>
          <a:spcPts val="225"/>
        </a:spcAft>
        <a:buClr>
          <a:srgbClr val="004E73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  <a:cs typeface="Tahoma" pitchFamily="34" charset="0"/>
        </a:defRPr>
      </a:lvl2pPr>
      <a:lvl3pPr marL="536575" indent="-185738" algn="l" rtl="0" eaLnBrk="0" fontAlgn="base" hangingPunct="0">
        <a:lnSpc>
          <a:spcPct val="130000"/>
        </a:lnSpc>
        <a:spcBef>
          <a:spcPts val="200"/>
        </a:spcBef>
        <a:spcAft>
          <a:spcPts val="225"/>
        </a:spcAft>
        <a:buClr>
          <a:srgbClr val="004E73"/>
        </a:buClr>
        <a:buFont typeface="Courier New" charset="0"/>
        <a:buChar char="o"/>
        <a:defRPr>
          <a:solidFill>
            <a:schemeClr val="tx1"/>
          </a:solidFill>
          <a:latin typeface="+mn-lt"/>
          <a:ea typeface="ＭＳ Ｐゴシック" charset="0"/>
          <a:cs typeface="Tahoma" pitchFamily="34" charset="0"/>
        </a:defRPr>
      </a:lvl3pPr>
      <a:lvl4pPr marL="715963" indent="-171450" algn="l" rtl="0" eaLnBrk="0" fontAlgn="base" hangingPunct="0">
        <a:lnSpc>
          <a:spcPct val="130000"/>
        </a:lnSpc>
        <a:spcBef>
          <a:spcPts val="200"/>
        </a:spcBef>
        <a:spcAft>
          <a:spcPts val="225"/>
        </a:spcAft>
        <a:buClr>
          <a:srgbClr val="004E73"/>
        </a:buClr>
        <a:buFont typeface="Courier New" charset="0"/>
        <a:buChar char="o"/>
        <a:defRPr sz="1600">
          <a:solidFill>
            <a:schemeClr val="tx1"/>
          </a:solidFill>
          <a:latin typeface="+mn-lt"/>
          <a:ea typeface="ＭＳ Ｐゴシック" charset="0"/>
          <a:cs typeface="Tahoma" pitchFamily="34" charset="0"/>
        </a:defRPr>
      </a:lvl4pPr>
      <a:lvl5pPr marL="906463" indent="-187325" algn="l" rtl="0" eaLnBrk="0" fontAlgn="base" hangingPunct="0">
        <a:lnSpc>
          <a:spcPct val="130000"/>
        </a:lnSpc>
        <a:spcBef>
          <a:spcPts val="200"/>
        </a:spcBef>
        <a:spcAft>
          <a:spcPts val="225"/>
        </a:spcAft>
        <a:buClr>
          <a:srgbClr val="004E73"/>
        </a:buClr>
        <a:buFont typeface="Courier New" charset="0"/>
        <a:buChar char="o"/>
        <a:defRPr sz="1600">
          <a:solidFill>
            <a:schemeClr val="tx1"/>
          </a:solidFill>
          <a:latin typeface="+mn-lt"/>
          <a:ea typeface="ＭＳ Ｐゴシック" charset="0"/>
          <a:cs typeface="Tahoma" pitchFamily="34" charset="0"/>
        </a:defRPr>
      </a:lvl5pPr>
      <a:lvl6pPr marL="1364940" indent="-188871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035" indent="-188871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132" indent="-188871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228" indent="-188871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7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9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4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87.png"/><Relationship Id="rId5" Type="http://schemas.openxmlformats.org/officeDocument/2006/relationships/image" Target="../media/image92.png"/><Relationship Id="rId6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89.png"/><Relationship Id="rId5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6.jpeg"/><Relationship Id="rId12" Type="http://schemas.openxmlformats.org/officeDocument/2006/relationships/image" Target="../media/image107.jpeg"/><Relationship Id="rId13" Type="http://schemas.openxmlformats.org/officeDocument/2006/relationships/image" Target="../media/image108.jpeg"/><Relationship Id="rId14" Type="http://schemas.openxmlformats.org/officeDocument/2006/relationships/image" Target="../media/image109.png"/><Relationship Id="rId15" Type="http://schemas.openxmlformats.org/officeDocument/2006/relationships/hyperlink" Target="http://www.phenix.bnl.gov/" TargetMode="External"/><Relationship Id="rId16" Type="http://schemas.openxmlformats.org/officeDocument/2006/relationships/image" Target="../media/image110.jpeg"/><Relationship Id="rId17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8" Type="http://schemas.openxmlformats.org/officeDocument/2006/relationships/image" Target="../media/image103.png"/><Relationship Id="rId9" Type="http://schemas.openxmlformats.org/officeDocument/2006/relationships/image" Target="../media/image104.jpeg"/><Relationship Id="rId10" Type="http://schemas.openxmlformats.org/officeDocument/2006/relationships/image" Target="../media/image105.jpe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1.png"/><Relationship Id="rId1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jpeg"/><Relationship Id="rId6" Type="http://schemas.openxmlformats.org/officeDocument/2006/relationships/image" Target="../media/image116.png"/><Relationship Id="rId7" Type="http://schemas.openxmlformats.org/officeDocument/2006/relationships/image" Target="../media/image117.png"/><Relationship Id="rId8" Type="http://schemas.openxmlformats.org/officeDocument/2006/relationships/image" Target="../media/image118.png"/><Relationship Id="rId9" Type="http://schemas.openxmlformats.org/officeDocument/2006/relationships/image" Target="../media/image119.png"/><Relationship Id="rId10" Type="http://schemas.openxmlformats.org/officeDocument/2006/relationships/image" Target="../media/image1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Relationship Id="rId3" Type="http://schemas.openxmlformats.org/officeDocument/2006/relationships/image" Target="../media/image1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Relationship Id="rId3" Type="http://schemas.openxmlformats.org/officeDocument/2006/relationships/image" Target="../media/image1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5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5" Type="http://schemas.openxmlformats.org/officeDocument/2006/relationships/image" Target="../media/image143.png"/><Relationship Id="rId6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5" Type="http://schemas.openxmlformats.org/officeDocument/2006/relationships/image" Target="../media/image148.png"/><Relationship Id="rId6" Type="http://schemas.openxmlformats.org/officeDocument/2006/relationships/image" Target="../media/image149.png"/><Relationship Id="rId7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image" Target="../media/image155.png"/><Relationship Id="rId7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4" Type="http://schemas.openxmlformats.org/officeDocument/2006/relationships/image" Target="../media/image159.png"/><Relationship Id="rId5" Type="http://schemas.openxmlformats.org/officeDocument/2006/relationships/image" Target="../media/image160.png"/><Relationship Id="rId6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4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4" Type="http://schemas.openxmlformats.org/officeDocument/2006/relationships/image" Target="../media/image167.png"/><Relationship Id="rId5" Type="http://schemas.openxmlformats.org/officeDocument/2006/relationships/image" Target="../media/image168.png"/><Relationship Id="rId6" Type="http://schemas.openxmlformats.org/officeDocument/2006/relationships/image" Target="../media/image169.png"/><Relationship Id="rId7" Type="http://schemas.openxmlformats.org/officeDocument/2006/relationships/image" Target="../media/image170.png"/><Relationship Id="rId8" Type="http://schemas.openxmlformats.org/officeDocument/2006/relationships/image" Target="../media/image171.png"/><Relationship Id="rId9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4" Type="http://schemas.openxmlformats.org/officeDocument/2006/relationships/image" Target="../media/image174.png"/><Relationship Id="rId5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4" Type="http://schemas.openxmlformats.org/officeDocument/2006/relationships/image" Target="../media/image178.png"/><Relationship Id="rId5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4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4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png"/><Relationship Id="rId3" Type="http://schemas.openxmlformats.org/officeDocument/2006/relationships/image" Target="../media/image18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4" Type="http://schemas.openxmlformats.org/officeDocument/2006/relationships/image" Target="../media/image190.jpeg"/><Relationship Id="rId5" Type="http://schemas.openxmlformats.org/officeDocument/2006/relationships/image" Target="../media/image191.png"/><Relationship Id="rId6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4" Type="http://schemas.openxmlformats.org/officeDocument/2006/relationships/image" Target="../media/image195.png"/><Relationship Id="rId5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4" Type="http://schemas.openxmlformats.org/officeDocument/2006/relationships/image" Target="../media/image199.png"/><Relationship Id="rId5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4" Type="http://schemas.openxmlformats.org/officeDocument/2006/relationships/image" Target="../media/image203.png"/><Relationship Id="rId5" Type="http://schemas.openxmlformats.org/officeDocument/2006/relationships/image" Target="../media/image204.png"/><Relationship Id="rId6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4" Type="http://schemas.openxmlformats.org/officeDocument/2006/relationships/image" Target="../media/image208.png"/><Relationship Id="rId5" Type="http://schemas.openxmlformats.org/officeDocument/2006/relationships/image" Target="../media/image209.png"/><Relationship Id="rId6" Type="http://schemas.openxmlformats.org/officeDocument/2006/relationships/image" Target="../media/image210.png"/><Relationship Id="rId7" Type="http://schemas.openxmlformats.org/officeDocument/2006/relationships/image" Target="../media/image211.png"/><Relationship Id="rId8" Type="http://schemas.openxmlformats.org/officeDocument/2006/relationships/image" Target="../media/image212.png"/><Relationship Id="rId9" Type="http://schemas.openxmlformats.org/officeDocument/2006/relationships/image" Target="../media/image213.jpeg"/><Relationship Id="rId10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6.png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2.png"/><Relationship Id="rId12" Type="http://schemas.openxmlformats.org/officeDocument/2006/relationships/image" Target="../media/image223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16.png"/><Relationship Id="rId4" Type="http://schemas.openxmlformats.org/officeDocument/2006/relationships/image" Target="../media/image217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215.png"/><Relationship Id="rId7" Type="http://schemas.openxmlformats.org/officeDocument/2006/relationships/image" Target="../media/image218.png"/><Relationship Id="rId8" Type="http://schemas.openxmlformats.org/officeDocument/2006/relationships/image" Target="../media/image219.png"/><Relationship Id="rId9" Type="http://schemas.openxmlformats.org/officeDocument/2006/relationships/image" Target="../media/image220.png"/><Relationship Id="rId10" Type="http://schemas.openxmlformats.org/officeDocument/2006/relationships/image" Target="../media/image2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4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4" Type="http://schemas.openxmlformats.org/officeDocument/2006/relationships/image" Target="../media/image229.png"/><Relationship Id="rId5" Type="http://schemas.openxmlformats.org/officeDocument/2006/relationships/image" Target="../media/image230.png"/><Relationship Id="rId6" Type="http://schemas.openxmlformats.org/officeDocument/2006/relationships/image" Target="../media/image231.png"/><Relationship Id="rId7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4" Type="http://schemas.openxmlformats.org/officeDocument/2006/relationships/image" Target="../media/image235.png"/><Relationship Id="rId5" Type="http://schemas.openxmlformats.org/officeDocument/2006/relationships/image" Target="../media/image236.png"/><Relationship Id="rId6" Type="http://schemas.openxmlformats.org/officeDocument/2006/relationships/image" Target="../media/image237.png"/><Relationship Id="rId7" Type="http://schemas.openxmlformats.org/officeDocument/2006/relationships/image" Target="../media/image238.png"/><Relationship Id="rId8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4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4" Type="http://schemas.openxmlformats.org/officeDocument/2006/relationships/image" Target="../media/image245.png"/><Relationship Id="rId5" Type="http://schemas.openxmlformats.org/officeDocument/2006/relationships/image" Target="../media/image246.png"/><Relationship Id="rId6" Type="http://schemas.openxmlformats.org/officeDocument/2006/relationships/image" Target="../media/image247.png"/><Relationship Id="rId7" Type="http://schemas.openxmlformats.org/officeDocument/2006/relationships/image" Target="../media/image248.png"/><Relationship Id="rId8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4" Type="http://schemas.openxmlformats.org/officeDocument/2006/relationships/image" Target="../media/image252.png"/><Relationship Id="rId5" Type="http://schemas.openxmlformats.org/officeDocument/2006/relationships/image" Target="../media/image2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wmf"/><Relationship Id="rId4" Type="http://schemas.openxmlformats.org/officeDocument/2006/relationships/image" Target="../media/image256.png"/><Relationship Id="rId5" Type="http://schemas.openxmlformats.org/officeDocument/2006/relationships/image" Target="../media/image257.wmf"/><Relationship Id="rId6" Type="http://schemas.openxmlformats.org/officeDocument/2006/relationships/image" Target="../media/image2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9.png"/><Relationship Id="rId3" Type="http://schemas.openxmlformats.org/officeDocument/2006/relationships/image" Target="../media/image26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4" Type="http://schemas.openxmlformats.org/officeDocument/2006/relationships/image" Target="../media/image263.png"/><Relationship Id="rId5" Type="http://schemas.openxmlformats.org/officeDocument/2006/relationships/image" Target="../media/image264.png"/><Relationship Id="rId6" Type="http://schemas.openxmlformats.org/officeDocument/2006/relationships/image" Target="../media/image26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4" Type="http://schemas.openxmlformats.org/officeDocument/2006/relationships/image" Target="../media/image268.png"/><Relationship Id="rId5" Type="http://schemas.openxmlformats.org/officeDocument/2006/relationships/image" Target="../media/image269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266.emf"/><Relationship Id="rId8" Type="http://schemas.openxmlformats.org/officeDocument/2006/relationships/image" Target="../media/image270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4" Type="http://schemas.openxmlformats.org/officeDocument/2006/relationships/image" Target="../media/image273.png"/><Relationship Id="rId5" Type="http://schemas.openxmlformats.org/officeDocument/2006/relationships/image" Target="../media/image2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Relationship Id="rId3" Type="http://schemas.openxmlformats.org/officeDocument/2006/relationships/image" Target="../media/image27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4" Type="http://schemas.openxmlformats.org/officeDocument/2006/relationships/image" Target="../media/image278.png"/><Relationship Id="rId5" Type="http://schemas.openxmlformats.org/officeDocument/2006/relationships/image" Target="../media/image279.png"/><Relationship Id="rId6" Type="http://schemas.openxmlformats.org/officeDocument/2006/relationships/image" Target="../media/image280.jpeg"/><Relationship Id="rId7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4" Type="http://schemas.openxmlformats.org/officeDocument/2006/relationships/image" Target="../media/image284.png"/><Relationship Id="rId5" Type="http://schemas.openxmlformats.org/officeDocument/2006/relationships/image" Target="../media/image285.png"/><Relationship Id="rId6" Type="http://schemas.openxmlformats.org/officeDocument/2006/relationships/image" Target="../media/image28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7.png"/><Relationship Id="rId3" Type="http://schemas.openxmlformats.org/officeDocument/2006/relationships/image" Target="../media/image28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9.png"/><Relationship Id="rId3" Type="http://schemas.openxmlformats.org/officeDocument/2006/relationships/image" Target="../media/image29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10" Type="http://schemas.openxmlformats.org/officeDocument/2006/relationships/image" Target="../media/image30.png"/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Relationship Id="rId14" Type="http://schemas.openxmlformats.org/officeDocument/2006/relationships/image" Target="../media/image34.png"/><Relationship Id="rId15" Type="http://schemas.openxmlformats.org/officeDocument/2006/relationships/image" Target="../media/image35.png"/><Relationship Id="rId16" Type="http://schemas.openxmlformats.org/officeDocument/2006/relationships/image" Target="../media/image36.png"/><Relationship Id="rId17" Type="http://schemas.openxmlformats.org/officeDocument/2006/relationships/image" Target="../media/image37.png"/><Relationship Id="rId18" Type="http://schemas.openxmlformats.org/officeDocument/2006/relationships/image" Target="../media/image38.png"/><Relationship Id="rId19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8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4" Type="http://schemas.openxmlformats.org/officeDocument/2006/relationships/image" Target="../media/image293.png"/><Relationship Id="rId5" Type="http://schemas.openxmlformats.org/officeDocument/2006/relationships/image" Target="../media/image294.png"/><Relationship Id="rId6" Type="http://schemas.openxmlformats.org/officeDocument/2006/relationships/image" Target="../media/image295.png"/><Relationship Id="rId7" Type="http://schemas.openxmlformats.org/officeDocument/2006/relationships/image" Target="../media/image296.png"/><Relationship Id="rId8" Type="http://schemas.openxmlformats.org/officeDocument/2006/relationships/image" Target="../media/image297.png"/><Relationship Id="rId9" Type="http://schemas.openxmlformats.org/officeDocument/2006/relationships/image" Target="../media/image298.png"/><Relationship Id="rId10" Type="http://schemas.openxmlformats.org/officeDocument/2006/relationships/image" Target="../media/image299.png"/><Relationship Id="rId11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4" Type="http://schemas.openxmlformats.org/officeDocument/2006/relationships/image" Target="../media/image303.png"/><Relationship Id="rId5" Type="http://schemas.openxmlformats.org/officeDocument/2006/relationships/image" Target="../media/image3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4" Type="http://schemas.openxmlformats.org/officeDocument/2006/relationships/image" Target="../media/image307.png"/><Relationship Id="rId5" Type="http://schemas.openxmlformats.org/officeDocument/2006/relationships/image" Target="../media/image308.png"/><Relationship Id="rId6" Type="http://schemas.openxmlformats.org/officeDocument/2006/relationships/image" Target="../media/image309.png"/><Relationship Id="rId7" Type="http://schemas.openxmlformats.org/officeDocument/2006/relationships/image" Target="../media/image310.png"/><Relationship Id="rId8" Type="http://schemas.openxmlformats.org/officeDocument/2006/relationships/image" Target="../media/image311.png"/><Relationship Id="rId9" Type="http://schemas.openxmlformats.org/officeDocument/2006/relationships/image" Target="../media/image3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4" Type="http://schemas.openxmlformats.org/officeDocument/2006/relationships/image" Target="../media/image315.png"/><Relationship Id="rId5" Type="http://schemas.openxmlformats.org/officeDocument/2006/relationships/image" Target="../media/image3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7.png"/><Relationship Id="rId3" Type="http://schemas.openxmlformats.org/officeDocument/2006/relationships/image" Target="../media/image12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4" Type="http://schemas.openxmlformats.org/officeDocument/2006/relationships/image" Target="../media/image320.png"/><Relationship Id="rId5" Type="http://schemas.openxmlformats.org/officeDocument/2006/relationships/image" Target="../media/image321.png"/><Relationship Id="rId6" Type="http://schemas.openxmlformats.org/officeDocument/2006/relationships/image" Target="../media/image322.png"/><Relationship Id="rId7" Type="http://schemas.openxmlformats.org/officeDocument/2006/relationships/oleObject" Target="../embeddings/oleObject6.bin"/><Relationship Id="rId8" Type="http://schemas.openxmlformats.org/officeDocument/2006/relationships/image" Target="../media/image318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4" Type="http://schemas.openxmlformats.org/officeDocument/2006/relationships/image" Target="../media/image3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4" Type="http://schemas.openxmlformats.org/officeDocument/2006/relationships/image" Target="../media/image328.png"/><Relationship Id="rId5" Type="http://schemas.openxmlformats.org/officeDocument/2006/relationships/image" Target="../media/image329.png"/><Relationship Id="rId6" Type="http://schemas.openxmlformats.org/officeDocument/2006/relationships/image" Target="../media/image330.png"/><Relationship Id="rId7" Type="http://schemas.openxmlformats.org/officeDocument/2006/relationships/image" Target="../media/image3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png"/><Relationship Id="rId4" Type="http://schemas.openxmlformats.org/officeDocument/2006/relationships/image" Target="../media/image328.png"/><Relationship Id="rId5" Type="http://schemas.openxmlformats.org/officeDocument/2006/relationships/image" Target="../media/image334.png"/><Relationship Id="rId6" Type="http://schemas.openxmlformats.org/officeDocument/2006/relationships/image" Target="../media/image335.png"/><Relationship Id="rId7" Type="http://schemas.openxmlformats.org/officeDocument/2006/relationships/image" Target="../media/image3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png"/><Relationship Id="rId4" Type="http://schemas.openxmlformats.org/officeDocument/2006/relationships/image" Target="../media/image339.png"/><Relationship Id="rId5" Type="http://schemas.openxmlformats.org/officeDocument/2006/relationships/image" Target="../media/image340.png"/><Relationship Id="rId6" Type="http://schemas.openxmlformats.org/officeDocument/2006/relationships/image" Target="../media/image341.png"/><Relationship Id="rId7" Type="http://schemas.openxmlformats.org/officeDocument/2006/relationships/image" Target="../media/image342.png"/><Relationship Id="rId8" Type="http://schemas.openxmlformats.org/officeDocument/2006/relationships/image" Target="../media/image343.png"/><Relationship Id="rId9" Type="http://schemas.openxmlformats.org/officeDocument/2006/relationships/image" Target="../media/image344.png"/><Relationship Id="rId10" Type="http://schemas.openxmlformats.org/officeDocument/2006/relationships/image" Target="../media/image345.png"/><Relationship Id="rId11" Type="http://schemas.openxmlformats.org/officeDocument/2006/relationships/image" Target="../media/image3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4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9.png"/><Relationship Id="rId3" Type="http://schemas.openxmlformats.org/officeDocument/2006/relationships/image" Target="../media/image350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8.png"/><Relationship Id="rId12" Type="http://schemas.openxmlformats.org/officeDocument/2006/relationships/image" Target="../media/image59.png"/><Relationship Id="rId13" Type="http://schemas.openxmlformats.org/officeDocument/2006/relationships/image" Target="../media/image60.png"/><Relationship Id="rId14" Type="http://schemas.openxmlformats.org/officeDocument/2006/relationships/oleObject" Target="../embeddings/oleObject1.bin"/><Relationship Id="rId15" Type="http://schemas.openxmlformats.org/officeDocument/2006/relationships/image" Target="../media/image4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63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61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62.emf"/><Relationship Id="rId9" Type="http://schemas.openxmlformats.org/officeDocument/2006/relationships/image" Target="../media/image64.png"/><Relationship Id="rId10" Type="http://schemas.openxmlformats.org/officeDocument/2006/relationships/image" Target="../media/image6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" descr="tu5Rb7h4wmRk1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36" y="5373216"/>
            <a:ext cx="5135880" cy="872490"/>
          </a:xfrm>
          <a:prstGeom prst="rect">
            <a:avLst/>
          </a:prstGeom>
        </p:spPr>
      </p:pic>
      <p:pic>
        <p:nvPicPr>
          <p:cNvPr id="4" name="PFE element 2" descr="tu5Rb7h4wmRk2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5" y="840582"/>
            <a:ext cx="4335780" cy="1181100"/>
          </a:xfrm>
          <a:prstGeom prst="rect">
            <a:avLst/>
          </a:prstGeom>
        </p:spPr>
      </p:pic>
      <p:pic>
        <p:nvPicPr>
          <p:cNvPr id="6" name="PFE element 4" descr="tu5Rb7h4wmRk3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898" y="2916079"/>
            <a:ext cx="4964430" cy="9639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788" y="3131883"/>
            <a:ext cx="3772123" cy="23945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83" descr="tu5Rb7h4wmRk55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2765"/>
            <a:ext cx="8366760" cy="331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64" y="1700808"/>
            <a:ext cx="4495753" cy="40324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717" y="1700809"/>
            <a:ext cx="4309763" cy="409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35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86" descr="tu5Rb7h4wmRk56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72770"/>
            <a:ext cx="4392930" cy="251460"/>
          </a:xfrm>
          <a:prstGeom prst="rect">
            <a:avLst/>
          </a:prstGeom>
        </p:spPr>
      </p:pic>
      <p:pic>
        <p:nvPicPr>
          <p:cNvPr id="10" name="PFE element 87" descr="tu5Rb7h4wmRk57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9" y="1262539"/>
            <a:ext cx="4621530" cy="4518660"/>
          </a:xfrm>
          <a:prstGeom prst="rect">
            <a:avLst/>
          </a:prstGeom>
        </p:spPr>
      </p:pic>
      <p:pic>
        <p:nvPicPr>
          <p:cNvPr id="11" name="PFE element 88" descr="tu5Rb7h4wmRk58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18" y="5944392"/>
            <a:ext cx="2171700" cy="317553"/>
          </a:xfrm>
          <a:prstGeom prst="rect">
            <a:avLst/>
          </a:prstGeom>
        </p:spPr>
      </p:pic>
      <p:pic>
        <p:nvPicPr>
          <p:cNvPr id="12" name="PFE element 89" descr="tu5Rb7h4wmRk59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610" y="2703930"/>
            <a:ext cx="496443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17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90" descr="tu5Rb7h4wmRk60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4670"/>
            <a:ext cx="7258050" cy="327660"/>
          </a:xfrm>
          <a:prstGeom prst="rect">
            <a:avLst/>
          </a:prstGeom>
        </p:spPr>
      </p:pic>
      <p:pic>
        <p:nvPicPr>
          <p:cNvPr id="28674" name="Picture 3" descr="Screen Shot 2016-09-05 at 17.29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1341438"/>
            <a:ext cx="1758950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FE element 92" descr="tu5Rb7h4wmRk61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16" y="2543358"/>
            <a:ext cx="1306830" cy="902922"/>
          </a:xfrm>
          <a:prstGeom prst="rect">
            <a:avLst/>
          </a:prstGeom>
        </p:spPr>
      </p:pic>
      <p:sp>
        <p:nvSpPr>
          <p:cNvPr id="28676" name="Freeform 12"/>
          <p:cNvSpPr>
            <a:spLocks/>
          </p:cNvSpPr>
          <p:nvPr/>
        </p:nvSpPr>
        <p:spPr bwMode="auto">
          <a:xfrm rot="-3800095">
            <a:off x="1123156" y="1662907"/>
            <a:ext cx="568325" cy="134938"/>
          </a:xfrm>
          <a:custGeom>
            <a:avLst/>
            <a:gdLst>
              <a:gd name="T0" fmla="*/ 0 w 576"/>
              <a:gd name="T1" fmla="*/ 16889 h 112"/>
              <a:gd name="T2" fmla="*/ 0 w 576"/>
              <a:gd name="T3" fmla="*/ 2413 h 112"/>
              <a:gd name="T4" fmla="*/ 0 w 576"/>
              <a:gd name="T5" fmla="*/ 33778 h 112"/>
              <a:gd name="T6" fmla="*/ 0 w 576"/>
              <a:gd name="T7" fmla="*/ 2413 h 112"/>
              <a:gd name="T8" fmla="*/ 987 w 576"/>
              <a:gd name="T9" fmla="*/ 33778 h 112"/>
              <a:gd name="T10" fmla="*/ 987 w 576"/>
              <a:gd name="T11" fmla="*/ 2413 h 112"/>
              <a:gd name="T12" fmla="*/ 987 w 576"/>
              <a:gd name="T13" fmla="*/ 33778 h 112"/>
              <a:gd name="T14" fmla="*/ 987 w 576"/>
              <a:gd name="T15" fmla="*/ 16889 h 1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76"/>
              <a:gd name="T25" fmla="*/ 0 h 112"/>
              <a:gd name="T26" fmla="*/ 576 w 576"/>
              <a:gd name="T27" fmla="*/ 112 h 1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76" h="112">
                <a:moveTo>
                  <a:pt x="0" y="56"/>
                </a:moveTo>
                <a:cubicBezTo>
                  <a:pt x="12" y="28"/>
                  <a:pt x="24" y="0"/>
                  <a:pt x="48" y="8"/>
                </a:cubicBezTo>
                <a:cubicBezTo>
                  <a:pt x="72" y="16"/>
                  <a:pt x="112" y="104"/>
                  <a:pt x="144" y="104"/>
                </a:cubicBezTo>
                <a:cubicBezTo>
                  <a:pt x="176" y="104"/>
                  <a:pt x="208" y="8"/>
                  <a:pt x="240" y="8"/>
                </a:cubicBezTo>
                <a:cubicBezTo>
                  <a:pt x="272" y="8"/>
                  <a:pt x="304" y="104"/>
                  <a:pt x="336" y="104"/>
                </a:cubicBezTo>
                <a:cubicBezTo>
                  <a:pt x="368" y="104"/>
                  <a:pt x="400" y="8"/>
                  <a:pt x="432" y="8"/>
                </a:cubicBezTo>
                <a:cubicBezTo>
                  <a:pt x="464" y="8"/>
                  <a:pt x="504" y="96"/>
                  <a:pt x="528" y="104"/>
                </a:cubicBezTo>
                <a:cubicBezTo>
                  <a:pt x="552" y="112"/>
                  <a:pt x="576" y="64"/>
                  <a:pt x="576" y="56"/>
                </a:cubicBezTo>
              </a:path>
            </a:pathLst>
          </a:cu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lIns="91419" tIns="45709" rIns="91419" bIns="45709" anchor="ctr"/>
          <a:lstStyle/>
          <a:p>
            <a:endParaRPr lang="en-US"/>
          </a:p>
        </p:txBody>
      </p:sp>
      <p:pic>
        <p:nvPicPr>
          <p:cNvPr id="5" name="PFE element 94" descr="tu5Rb7h4wmRk62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88" y="1329186"/>
            <a:ext cx="330413" cy="470591"/>
          </a:xfrm>
          <a:prstGeom prst="rect">
            <a:avLst/>
          </a:prstGeom>
        </p:spPr>
      </p:pic>
      <p:pic>
        <p:nvPicPr>
          <p:cNvPr id="6" name="PFE element 95" descr="tu5Rb7h4wmRk63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923" y="1412875"/>
            <a:ext cx="8202930" cy="2743200"/>
          </a:xfrm>
          <a:prstGeom prst="rect">
            <a:avLst/>
          </a:prstGeom>
        </p:spPr>
      </p:pic>
      <p:pic>
        <p:nvPicPr>
          <p:cNvPr id="7" name="PFE element 96" descr="tu5Rb7h4wmRk64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29" y="4715669"/>
            <a:ext cx="6412230" cy="1752600"/>
          </a:xfrm>
          <a:prstGeom prst="rect">
            <a:avLst/>
          </a:prstGeom>
        </p:spPr>
      </p:pic>
      <p:pic>
        <p:nvPicPr>
          <p:cNvPr id="8" name="PFE element 97" descr="tu5Rb7h4wmRk65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252" y="4848225"/>
            <a:ext cx="3451860" cy="723900"/>
          </a:xfrm>
          <a:prstGeom prst="rect">
            <a:avLst/>
          </a:prstGeom>
        </p:spPr>
      </p:pic>
      <p:sp>
        <p:nvSpPr>
          <p:cNvPr id="17" name="Left Arrow 16"/>
          <p:cNvSpPr/>
          <p:nvPr/>
        </p:nvSpPr>
        <p:spPr>
          <a:xfrm rot="10800000">
            <a:off x="5210175" y="4941888"/>
            <a:ext cx="1090613" cy="517525"/>
          </a:xfrm>
          <a:prstGeom prst="leftArrow">
            <a:avLst/>
          </a:prstGeom>
          <a:solidFill>
            <a:schemeClr val="bg1">
              <a:lumMod val="65000"/>
              <a:alpha val="56000"/>
            </a:schemeClr>
          </a:solidFill>
          <a:ln w="19050" cmpd="sng">
            <a:solidFill>
              <a:srgbClr val="EF921B"/>
            </a:solidFill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9" tIns="45709" rIns="91419" bIns="45709" anchor="ctr"/>
          <a:lstStyle/>
          <a:p>
            <a:pPr algn="ctr">
              <a:defRPr/>
            </a:pPr>
            <a:endParaRPr lang="en-US" sz="1800">
              <a:solidFill>
                <a:srgbClr val="08F0FF"/>
              </a:solidFill>
              <a:latin typeface="Gill Sans"/>
              <a:cs typeface="Gill San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99" descr="tu5Rb7h4wmRk66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2765"/>
            <a:ext cx="8202930" cy="331470"/>
          </a:xfrm>
          <a:prstGeom prst="rect">
            <a:avLst/>
          </a:prstGeom>
        </p:spPr>
      </p:pic>
      <p:pic>
        <p:nvPicPr>
          <p:cNvPr id="29698" name="Grafik 14" descr="cbm_cocktail_auau25gev_epem_cr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2133600"/>
            <a:ext cx="5181600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FE element 101" descr="tu5Rb7h4wmRk67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70" y="2132013"/>
            <a:ext cx="4290060" cy="3962400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6765925" y="3959225"/>
            <a:ext cx="71438" cy="0"/>
          </a:xfrm>
          <a:prstGeom prst="line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356475" y="3141663"/>
            <a:ext cx="73025" cy="0"/>
          </a:xfrm>
          <a:prstGeom prst="line">
            <a:avLst/>
          </a:prstGeom>
          <a:ln w="12700" cmpd="sng">
            <a:solidFill>
              <a:srgbClr val="38FF7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1373188" y="3062288"/>
            <a:ext cx="360362" cy="334962"/>
          </a:xfrm>
          <a:prstGeom prst="straightConnector1">
            <a:avLst/>
          </a:prstGeom>
          <a:ln>
            <a:solidFill>
              <a:srgbClr val="0066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FE element 105" descr="tu5Rb7h4wmRk68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94" y="2414429"/>
            <a:ext cx="1219200" cy="659130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 flipH="1">
            <a:off x="3052763" y="3824288"/>
            <a:ext cx="476250" cy="4714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FE element 107" descr="tu5Rb7h4wmRk69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623" y="2348548"/>
            <a:ext cx="1954530" cy="1002030"/>
          </a:xfrm>
          <a:prstGeom prst="rect">
            <a:avLst/>
          </a:prstGeom>
        </p:spPr>
      </p:pic>
      <p:pic>
        <p:nvPicPr>
          <p:cNvPr id="7" name="PFE element 108" descr="tu5Rb7h4wmRk70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966" y="3212306"/>
            <a:ext cx="1497330" cy="647700"/>
          </a:xfrm>
          <a:prstGeom prst="rect">
            <a:avLst/>
          </a:prstGeom>
        </p:spPr>
      </p:pic>
      <p:pic>
        <p:nvPicPr>
          <p:cNvPr id="8" name="PFE element 109" descr="tu5Rb7h4wmRk71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89" y="1033145"/>
            <a:ext cx="7719060" cy="1318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2" descr="signal_to_background_ra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196975"/>
            <a:ext cx="442277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FE element 111" descr="tu5Rb7h4wmRk72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2765"/>
            <a:ext cx="2274570" cy="33147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7400925" y="800100"/>
            <a:ext cx="0" cy="360363"/>
          </a:xfrm>
          <a:prstGeom prst="straightConnector1">
            <a:avLst/>
          </a:prstGeom>
          <a:ln w="38100" cmpd="sng">
            <a:solidFill>
              <a:srgbClr val="FF99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7400925" y="1520825"/>
            <a:ext cx="0" cy="360363"/>
          </a:xfrm>
          <a:prstGeom prst="straightConnector1">
            <a:avLst/>
          </a:prstGeom>
          <a:ln w="38100" cmpd="sng">
            <a:solidFill>
              <a:srgbClr val="FF99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423150" y="2422153"/>
            <a:ext cx="0" cy="358775"/>
          </a:xfrm>
          <a:prstGeom prst="straightConnector1">
            <a:avLst/>
          </a:prstGeom>
          <a:ln w="38100" cmpd="sng">
            <a:solidFill>
              <a:srgbClr val="FF99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FE element 115" descr="tu5Rb7h4wmRk73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507" y="1409407"/>
            <a:ext cx="1028700" cy="749885"/>
          </a:xfrm>
          <a:prstGeom prst="rect">
            <a:avLst/>
          </a:prstGeom>
        </p:spPr>
      </p:pic>
      <p:pic>
        <p:nvPicPr>
          <p:cNvPr id="5" name="PFE element 116" descr="tu5Rb7h4wmRk74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988" y="502498"/>
            <a:ext cx="4305300" cy="5878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17" descr="tu5Rb7h4wmRk75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2765"/>
            <a:ext cx="2274570" cy="331470"/>
          </a:xfrm>
          <a:prstGeom prst="rect">
            <a:avLst/>
          </a:prstGeom>
        </p:spPr>
      </p:pic>
      <p:pic>
        <p:nvPicPr>
          <p:cNvPr id="4" name="PFE element 118" descr="tu5Rb7h4wmRk76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988" y="471329"/>
            <a:ext cx="4305300" cy="5878830"/>
          </a:xfrm>
          <a:prstGeom prst="rect">
            <a:avLst/>
          </a:prstGeom>
        </p:spPr>
      </p:pic>
      <p:pic>
        <p:nvPicPr>
          <p:cNvPr id="31747" name="Picture 4" descr="signal_to_background_ra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196975"/>
            <a:ext cx="442277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5" descr="minv_rf_bt_eff_pi0_4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196975"/>
            <a:ext cx="44227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FE element 121" descr="tu5Rb7h4wmRk77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507" y="1409407"/>
            <a:ext cx="1028700" cy="74988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7400925" y="800100"/>
            <a:ext cx="0" cy="360363"/>
          </a:xfrm>
          <a:prstGeom prst="straightConnector1">
            <a:avLst/>
          </a:prstGeom>
          <a:ln w="38100" cmpd="sng">
            <a:solidFill>
              <a:srgbClr val="FF99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400925" y="1520825"/>
            <a:ext cx="0" cy="360363"/>
          </a:xfrm>
          <a:prstGeom prst="straightConnector1">
            <a:avLst/>
          </a:prstGeom>
          <a:ln w="38100" cmpd="sng">
            <a:solidFill>
              <a:srgbClr val="FF99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423150" y="2457450"/>
            <a:ext cx="0" cy="358775"/>
          </a:xfrm>
          <a:prstGeom prst="straightConnector1">
            <a:avLst/>
          </a:prstGeom>
          <a:ln w="38100" cmpd="sng">
            <a:solidFill>
              <a:srgbClr val="FF99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423150" y="3249613"/>
            <a:ext cx="0" cy="358775"/>
          </a:xfrm>
          <a:prstGeom prst="straightConnector1">
            <a:avLst/>
          </a:prstGeom>
          <a:ln w="38100" cmpd="sng">
            <a:solidFill>
              <a:srgbClr val="FF99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400925" y="4257675"/>
            <a:ext cx="0" cy="358775"/>
          </a:xfrm>
          <a:prstGeom prst="straightConnector1">
            <a:avLst/>
          </a:prstGeom>
          <a:ln w="38100" cmpd="sng">
            <a:solidFill>
              <a:srgbClr val="FF99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27" descr="tu5Rb7h4wmRk78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2765"/>
            <a:ext cx="2274570" cy="331470"/>
          </a:xfrm>
          <a:prstGeom prst="rect">
            <a:avLst/>
          </a:prstGeom>
        </p:spPr>
      </p:pic>
      <p:pic>
        <p:nvPicPr>
          <p:cNvPr id="4" name="PFE element 128" descr="tu5Rb7h4wmRk79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024" y="790530"/>
            <a:ext cx="4305300" cy="587883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7410450" y="5121275"/>
            <a:ext cx="0" cy="360363"/>
          </a:xfrm>
          <a:prstGeom prst="straightConnector1">
            <a:avLst/>
          </a:prstGeom>
          <a:ln w="38100" cmpd="sng">
            <a:solidFill>
              <a:srgbClr val="FF99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772" name="Picture 11" descr="minv_rf_bt_eff_pi0_40_ref_ckt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1196975"/>
            <a:ext cx="442118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FE element 131" descr="tu5Rb7h4wmRk80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507" y="1409407"/>
            <a:ext cx="1028700" cy="749885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7400925" y="1124421"/>
            <a:ext cx="0" cy="360363"/>
          </a:xfrm>
          <a:prstGeom prst="straightConnector1">
            <a:avLst/>
          </a:prstGeom>
          <a:ln w="38100" cmpd="sng">
            <a:solidFill>
              <a:srgbClr val="FF99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400925" y="1916509"/>
            <a:ext cx="0" cy="360363"/>
          </a:xfrm>
          <a:prstGeom prst="straightConnector1">
            <a:avLst/>
          </a:prstGeom>
          <a:ln w="38100" cmpd="sng">
            <a:solidFill>
              <a:srgbClr val="FF99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423150" y="2638177"/>
            <a:ext cx="0" cy="358775"/>
          </a:xfrm>
          <a:prstGeom prst="straightConnector1">
            <a:avLst/>
          </a:prstGeom>
          <a:ln w="38100" cmpd="sng">
            <a:solidFill>
              <a:srgbClr val="FF99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423150" y="3358257"/>
            <a:ext cx="0" cy="358775"/>
          </a:xfrm>
          <a:prstGeom prst="straightConnector1">
            <a:avLst/>
          </a:prstGeom>
          <a:ln w="38100" cmpd="sng">
            <a:solidFill>
              <a:srgbClr val="FF99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400925" y="4257675"/>
            <a:ext cx="0" cy="358775"/>
          </a:xfrm>
          <a:prstGeom prst="straightConnector1">
            <a:avLst/>
          </a:prstGeom>
          <a:ln w="38100" cmpd="sng">
            <a:solidFill>
              <a:srgbClr val="FF99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37" descr="tu5Rb7h4wmRk81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2765"/>
            <a:ext cx="2274570" cy="331470"/>
          </a:xfrm>
          <a:prstGeom prst="rect">
            <a:avLst/>
          </a:prstGeom>
        </p:spPr>
      </p:pic>
      <p:pic>
        <p:nvPicPr>
          <p:cNvPr id="33794" name="Picture 3" descr="excess_4pi_au-Ref-eta_perPi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1196975"/>
            <a:ext cx="442118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FE element 139" descr="tu5Rb7h4wmRk82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507" y="1409407"/>
            <a:ext cx="1028700" cy="749885"/>
          </a:xfrm>
          <a:prstGeom prst="rect">
            <a:avLst/>
          </a:prstGeom>
        </p:spPr>
      </p:pic>
      <p:pic>
        <p:nvPicPr>
          <p:cNvPr id="5" name="PFE element 140" descr="tu5Rb7h4wmRk83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746" y="469900"/>
            <a:ext cx="2693670" cy="598932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7427913" y="5842000"/>
            <a:ext cx="0" cy="358775"/>
          </a:xfrm>
          <a:prstGeom prst="straightConnector1">
            <a:avLst/>
          </a:prstGeom>
          <a:ln w="38100" cmpd="sng">
            <a:solidFill>
              <a:srgbClr val="FF99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410450" y="5121275"/>
            <a:ext cx="0" cy="360363"/>
          </a:xfrm>
          <a:prstGeom prst="straightConnector1">
            <a:avLst/>
          </a:prstGeom>
          <a:ln w="38100" cmpd="sng">
            <a:solidFill>
              <a:srgbClr val="FF99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400925" y="800100"/>
            <a:ext cx="0" cy="360363"/>
          </a:xfrm>
          <a:prstGeom prst="straightConnector1">
            <a:avLst/>
          </a:prstGeom>
          <a:ln w="38100" cmpd="sng">
            <a:solidFill>
              <a:srgbClr val="FF99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400925" y="1520825"/>
            <a:ext cx="0" cy="360363"/>
          </a:xfrm>
          <a:prstGeom prst="straightConnector1">
            <a:avLst/>
          </a:prstGeom>
          <a:ln w="38100" cmpd="sng">
            <a:solidFill>
              <a:srgbClr val="FF99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423150" y="2457450"/>
            <a:ext cx="0" cy="358775"/>
          </a:xfrm>
          <a:prstGeom prst="straightConnector1">
            <a:avLst/>
          </a:prstGeom>
          <a:ln w="38100" cmpd="sng">
            <a:solidFill>
              <a:srgbClr val="FF99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423150" y="3249613"/>
            <a:ext cx="0" cy="358775"/>
          </a:xfrm>
          <a:prstGeom prst="straightConnector1">
            <a:avLst/>
          </a:prstGeom>
          <a:ln w="38100" cmpd="sng">
            <a:solidFill>
              <a:srgbClr val="FF99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400925" y="4257675"/>
            <a:ext cx="0" cy="358775"/>
          </a:xfrm>
          <a:prstGeom prst="straightConnector1">
            <a:avLst/>
          </a:prstGeom>
          <a:ln w="38100" cmpd="sng">
            <a:solidFill>
              <a:srgbClr val="FF99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48" descr="tu5Rb7h4wmRk84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487" y="6412663"/>
            <a:ext cx="462939" cy="401724"/>
          </a:xfrm>
          <a:prstGeom prst="rect">
            <a:avLst/>
          </a:prstGeom>
        </p:spPr>
      </p:pic>
      <p:sp>
        <p:nvSpPr>
          <p:cNvPr id="34818" name="Line 4"/>
          <p:cNvSpPr>
            <a:spLocks noChangeShapeType="1"/>
          </p:cNvSpPr>
          <p:nvPr/>
        </p:nvSpPr>
        <p:spPr bwMode="auto">
          <a:xfrm flipV="1">
            <a:off x="306388" y="6484938"/>
            <a:ext cx="9542462" cy="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9" tIns="45709" rIns="91419" bIns="45709"/>
          <a:lstStyle/>
          <a:p>
            <a:endParaRPr lang="en-US"/>
          </a:p>
        </p:txBody>
      </p:sp>
      <p:pic>
        <p:nvPicPr>
          <p:cNvPr id="3" name="PFE element 150" descr="tu5Rb7h4wmRk85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2765"/>
            <a:ext cx="8393430" cy="331470"/>
          </a:xfrm>
          <a:prstGeom prst="rect">
            <a:avLst/>
          </a:prstGeom>
        </p:spPr>
      </p:pic>
      <p:sp>
        <p:nvSpPr>
          <p:cNvPr id="34820" name="Line 3"/>
          <p:cNvSpPr>
            <a:spLocks noChangeShapeType="1"/>
          </p:cNvSpPr>
          <p:nvPr/>
        </p:nvSpPr>
        <p:spPr bwMode="auto">
          <a:xfrm flipV="1">
            <a:off x="342900" y="836613"/>
            <a:ext cx="1588" cy="5688012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9" tIns="45709" rIns="91419" bIns="45709"/>
          <a:lstStyle/>
          <a:p>
            <a:endParaRPr lang="en-US"/>
          </a:p>
        </p:txBody>
      </p:sp>
      <p:pic>
        <p:nvPicPr>
          <p:cNvPr id="5" name="PFE element 152" descr="tu5Rb7h4wmRk86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88" y="737025"/>
            <a:ext cx="355813" cy="405550"/>
          </a:xfrm>
          <a:prstGeom prst="rect">
            <a:avLst/>
          </a:prstGeom>
        </p:spPr>
      </p:pic>
      <p:pic>
        <p:nvPicPr>
          <p:cNvPr id="6" name="PFE element 153" descr="tu5Rb7h4wmRk87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31" y="4491038"/>
            <a:ext cx="6172200" cy="1828800"/>
          </a:xfrm>
          <a:prstGeom prst="rect">
            <a:avLst/>
          </a:prstGeom>
        </p:spPr>
      </p:pic>
      <p:pic>
        <p:nvPicPr>
          <p:cNvPr id="3482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13" y="1584325"/>
            <a:ext cx="1560512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1252538"/>
            <a:ext cx="14684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868363"/>
            <a:ext cx="1533525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2192338"/>
            <a:ext cx="1504950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2" descr="image001.jpe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950" y="4868863"/>
            <a:ext cx="1544638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1042988"/>
            <a:ext cx="155257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14" descr="ceres_logo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2230438"/>
            <a:ext cx="738188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15" descr="na60_logo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0" y="1092200"/>
            <a:ext cx="407988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1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8" y="1658938"/>
            <a:ext cx="457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2" name="Picture 29" descr="Phenix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1244600"/>
            <a:ext cx="8636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3" name="Picture 18" descr="hades_logo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713" y="5000625"/>
            <a:ext cx="4032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65" descr="tu5Rb7h4wmRk88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72770"/>
            <a:ext cx="6046470" cy="251460"/>
          </a:xfrm>
          <a:prstGeom prst="rect">
            <a:avLst/>
          </a:prstGeom>
        </p:spPr>
      </p:pic>
      <p:pic>
        <p:nvPicPr>
          <p:cNvPr id="3584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38" y="1281113"/>
            <a:ext cx="519112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FE element 167" descr="tu5Rb7h4wmRk89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889" y="1116807"/>
            <a:ext cx="4137660" cy="4991100"/>
          </a:xfrm>
          <a:prstGeom prst="rect">
            <a:avLst/>
          </a:prstGeom>
        </p:spPr>
      </p:pic>
      <p:pic>
        <p:nvPicPr>
          <p:cNvPr id="35844" name="Picture 5" descr="Barometer_Goethe_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038" y="3914775"/>
            <a:ext cx="479425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FE element 169" descr="tu5Rb7h4wmRk90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2" y="5845201"/>
            <a:ext cx="4838700" cy="596847"/>
          </a:xfrm>
          <a:prstGeom prst="rect">
            <a:avLst/>
          </a:prstGeom>
        </p:spPr>
      </p:pic>
      <p:pic>
        <p:nvPicPr>
          <p:cNvPr id="7" name="PFE element 170" descr="tu5Rb7h4wmRk91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69" y="1892141"/>
            <a:ext cx="4838700" cy="3364230"/>
          </a:xfrm>
          <a:prstGeom prst="rect">
            <a:avLst/>
          </a:prstGeom>
        </p:spPr>
      </p:pic>
      <p:pic>
        <p:nvPicPr>
          <p:cNvPr id="8" name="PFE element 171" descr="tu5Rb7h4wmRk92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36" y="1254152"/>
            <a:ext cx="4050030" cy="596847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>
            <a:off x="3738563" y="3230563"/>
            <a:ext cx="331787" cy="327025"/>
          </a:xfrm>
          <a:prstGeom prst="straightConnector1">
            <a:avLst/>
          </a:prstGeom>
          <a:ln>
            <a:solidFill>
              <a:srgbClr val="E9890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362075" y="3128963"/>
            <a:ext cx="609600" cy="446087"/>
          </a:xfrm>
          <a:prstGeom prst="rect">
            <a:avLst/>
          </a:prstGeom>
          <a:solidFill>
            <a:srgbClr val="4EC0FF">
              <a:alpha val="4000"/>
            </a:srgbClr>
          </a:solidFill>
          <a:ln>
            <a:noFill/>
          </a:ln>
        </p:spPr>
        <p:txBody>
          <a:bodyPr lIns="91419" tIns="45709" rIns="91419" bIns="45709" anchor="ctr">
            <a:spAutoFit/>
          </a:bodyPr>
          <a:lstStyle/>
          <a:p>
            <a:pPr algn="ctr">
              <a:defRPr/>
            </a:pPr>
            <a:endParaRPr lang="en-US" dirty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74913" y="3128963"/>
            <a:ext cx="2160587" cy="446087"/>
          </a:xfrm>
          <a:prstGeom prst="rect">
            <a:avLst/>
          </a:prstGeom>
          <a:solidFill>
            <a:srgbClr val="FFD600">
              <a:alpha val="4000"/>
            </a:srgbClr>
          </a:solidFill>
        </p:spPr>
        <p:txBody>
          <a:bodyPr lIns="91419" tIns="45709" rIns="91419" bIns="45709" anchor="ctr">
            <a:spAutoFit/>
          </a:bodyPr>
          <a:lstStyle/>
          <a:p>
            <a:pPr algn="ctr">
              <a:defRPr/>
            </a:pPr>
            <a:endParaRPr lang="en-US" dirty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1755775" y="2438400"/>
            <a:ext cx="252413" cy="252413"/>
          </a:xfrm>
          <a:prstGeom prst="straightConnector1">
            <a:avLst/>
          </a:prstGeom>
          <a:ln>
            <a:solidFill>
              <a:srgbClr val="0066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FE element 176" descr="tu5Rb7h4wmRk93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204" y="1938338"/>
            <a:ext cx="1154430" cy="533400"/>
          </a:xfrm>
          <a:prstGeom prst="rect">
            <a:avLst/>
          </a:prstGeom>
        </p:spPr>
      </p:pic>
      <p:pic>
        <p:nvPicPr>
          <p:cNvPr id="10" name="PFE element 177" descr="tu5Rb7h4wmRk94.pn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641" y="2763838"/>
            <a:ext cx="1383030" cy="533400"/>
          </a:xfrm>
          <a:prstGeom prst="rect">
            <a:avLst/>
          </a:prstGeom>
        </p:spPr>
      </p:pic>
      <p:pic>
        <p:nvPicPr>
          <p:cNvPr id="35854" name="Content Placeholder 14" descr="thermometer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313" y="2363788"/>
            <a:ext cx="97472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5" name="Picture 22" descr="dep_6762708-Spectroscope-or-Spectrometer-vintage-engraving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0" y="5697538"/>
            <a:ext cx="102235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5" descr="tu5Rb7h4wmRk4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49910"/>
            <a:ext cx="4080510" cy="297180"/>
          </a:xfrm>
          <a:prstGeom prst="rect">
            <a:avLst/>
          </a:prstGeom>
        </p:spPr>
      </p:pic>
      <p:pic>
        <p:nvPicPr>
          <p:cNvPr id="24578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75" y="1557338"/>
            <a:ext cx="4765675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FE element 7" descr="tu5Rb7h4wmRk5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04" y="1040238"/>
            <a:ext cx="9726930" cy="405550"/>
          </a:xfrm>
          <a:prstGeom prst="rect">
            <a:avLst/>
          </a:prstGeom>
        </p:spPr>
      </p:pic>
      <p:pic>
        <p:nvPicPr>
          <p:cNvPr id="5" name="PFE element 8" descr="tu5Rb7h4wmRk6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35" y="5262404"/>
            <a:ext cx="9307830" cy="1268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80" descr="tu5Rb7h4wmRk95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72770"/>
            <a:ext cx="1863090" cy="251460"/>
          </a:xfrm>
          <a:prstGeom prst="rect">
            <a:avLst/>
          </a:prstGeom>
        </p:spPr>
      </p:pic>
      <p:pic>
        <p:nvPicPr>
          <p:cNvPr id="4" name="PFE element 181" descr="tu5Rb7h4wmRk96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35" y="1191260"/>
            <a:ext cx="8241030" cy="5193030"/>
          </a:xfrm>
          <a:prstGeom prst="rect">
            <a:avLst/>
          </a:prstGeom>
        </p:spPr>
      </p:pic>
      <p:pic>
        <p:nvPicPr>
          <p:cNvPr id="36867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1179513"/>
            <a:ext cx="431482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83" descr="tu5Rb7h4wmRk97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2765"/>
            <a:ext cx="4091940" cy="331470"/>
          </a:xfrm>
          <a:prstGeom prst="rect">
            <a:avLst/>
          </a:prstGeom>
        </p:spPr>
      </p:pic>
      <p:pic>
        <p:nvPicPr>
          <p:cNvPr id="5" name="PFE element 184" descr="tu5Rb7h4wmRk98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95" y="1245236"/>
            <a:ext cx="9471660" cy="5002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85" descr="tu5Rb7h4wmRk99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2765"/>
            <a:ext cx="4370070" cy="331470"/>
          </a:xfrm>
          <a:prstGeom prst="rect">
            <a:avLst/>
          </a:prstGeom>
        </p:spPr>
      </p:pic>
      <p:pic>
        <p:nvPicPr>
          <p:cNvPr id="389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88" y="1204913"/>
            <a:ext cx="7896225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87" descr="tu5Rb7h4wmRk100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2765"/>
            <a:ext cx="4114800" cy="331470"/>
          </a:xfrm>
          <a:prstGeom prst="rect">
            <a:avLst/>
          </a:prstGeom>
        </p:spPr>
      </p:pic>
      <p:pic>
        <p:nvPicPr>
          <p:cNvPr id="3993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1268413"/>
            <a:ext cx="8532813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FE element 189" descr="tu5Rb7h4wmRk101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2" y="5953919"/>
            <a:ext cx="509016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90" descr="tu5Rb7h4wmRk102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4670"/>
            <a:ext cx="1939290" cy="327660"/>
          </a:xfrm>
          <a:prstGeom prst="rect">
            <a:avLst/>
          </a:prstGeom>
        </p:spPr>
      </p:pic>
      <p:pic>
        <p:nvPicPr>
          <p:cNvPr id="5" name="PFE element 191" descr="tu5Rb7h4wmRk103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363085"/>
            <a:ext cx="8915400" cy="2125980"/>
          </a:xfrm>
          <a:prstGeom prst="rect">
            <a:avLst/>
          </a:prstGeom>
        </p:spPr>
      </p:pic>
      <p:pic>
        <p:nvPicPr>
          <p:cNvPr id="40963" name="Picture 6" descr="verte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1054100"/>
            <a:ext cx="4008437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FE element 193" descr="tu5Rb7h4wmRk105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11" y="1156176"/>
            <a:ext cx="3554730" cy="2994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94" descr="tu5Rb7h4wmRk106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72770"/>
            <a:ext cx="4114800" cy="251460"/>
          </a:xfrm>
          <a:prstGeom prst="rect">
            <a:avLst/>
          </a:prstGeom>
        </p:spPr>
      </p:pic>
      <p:pic>
        <p:nvPicPr>
          <p:cNvPr id="4198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1023938"/>
            <a:ext cx="7096125" cy="348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FE element 196" descr="tu5Rb7h4wmRk107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8" y="4914583"/>
            <a:ext cx="6438900" cy="1394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97" descr="tu5Rb7h4wmRk108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2765"/>
            <a:ext cx="5600700" cy="331470"/>
          </a:xfrm>
          <a:prstGeom prst="rect">
            <a:avLst/>
          </a:prstGeom>
        </p:spPr>
      </p:pic>
      <p:pic>
        <p:nvPicPr>
          <p:cNvPr id="4" name="PFE element 198" descr="tu5Rb7h4wmRk109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23" y="5815594"/>
            <a:ext cx="6297930" cy="711625"/>
          </a:xfrm>
          <a:prstGeom prst="rect">
            <a:avLst/>
          </a:prstGeom>
        </p:spPr>
      </p:pic>
      <p:pic>
        <p:nvPicPr>
          <p:cNvPr id="5" name="PFE element 199" descr="tu5Rb7h4wmRk110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84104"/>
            <a:ext cx="8229600" cy="1802130"/>
          </a:xfrm>
          <a:prstGeom prst="rect">
            <a:avLst/>
          </a:prstGeom>
        </p:spPr>
      </p:pic>
      <p:pic>
        <p:nvPicPr>
          <p:cNvPr id="43012" name="Picture 5" descr="p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2347913"/>
            <a:ext cx="38989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7" descr="pa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2344738"/>
            <a:ext cx="3897313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202" descr="tu5Rb7h4wmRk111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2765"/>
            <a:ext cx="4735830" cy="331470"/>
          </a:xfrm>
          <a:prstGeom prst="rect">
            <a:avLst/>
          </a:prstGeom>
        </p:spPr>
      </p:pic>
      <p:pic>
        <p:nvPicPr>
          <p:cNvPr id="4403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1257300"/>
            <a:ext cx="3095625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FE element 204" descr="tu5Rb7h4wmRk112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5" y="5908516"/>
            <a:ext cx="4964430" cy="6591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981075"/>
            <a:ext cx="4573588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fehide206" hidden="1"/>
          <p:cNvSpPr/>
          <p:nvPr/>
        </p:nvSpPr>
        <p:spPr>
          <a:xfrm>
            <a:off x="6015038" y="549275"/>
            <a:ext cx="2825750" cy="400050"/>
          </a:xfrm>
          <a:prstGeom prst="rect">
            <a:avLst/>
          </a:prstGeom>
        </p:spPr>
        <p:txBody>
          <a:bodyPr wrap="none" lIns="91419" tIns="45709" rIns="91419" bIns="45709">
            <a:spAutoFit/>
          </a:bodyPr>
          <a:lstStyle>
            <a:defPPr>
              <a:defRPr lang="de-DE"/>
            </a:defPPr>
            <a:lvl1pPr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56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28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00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72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cs typeface="Gill Sans"/>
              </a:rPr>
              <a:t>CERES EPJ C41(2005)475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006783" y="546525"/>
            <a:ext cx="2842260" cy="405550"/>
            <a:chOff x="317500" y="317500"/>
            <a:chExt cx="2842260" cy="405550"/>
          </a:xfrm>
        </p:grpSpPr>
        <p:pic>
          <p:nvPicPr>
            <p:cNvPr id="5" name="PFE element 206" descr="tu5Rb7h4wmRk113.png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842260" cy="405550"/>
            </a:xfrm>
            <a:prstGeom prst="rect">
              <a:avLst/>
            </a:prstGeom>
          </p:spPr>
        </p:pic>
        <p:sp>
          <p:nvSpPr>
            <p:cNvPr id="7" name="Shape_128"/>
            <p:cNvSpPr/>
            <p:nvPr/>
          </p:nvSpPr>
          <p:spPr>
            <a:xfrm>
              <a:off x="317500" y="317500"/>
              <a:ext cx="2842260" cy="40555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pfehide207" hidden="1"/>
          <p:cNvSpPr/>
          <p:nvPr/>
        </p:nvSpPr>
        <p:spPr>
          <a:xfrm>
            <a:off x="4521200" y="5229225"/>
            <a:ext cx="5422900" cy="1200150"/>
          </a:xfrm>
          <a:prstGeom prst="rect">
            <a:avLst/>
          </a:prstGeom>
        </p:spPr>
        <p:txBody>
          <a:bodyPr lIns="91419" tIns="45709" rIns="91419" bIns="45709">
            <a:spAutoFit/>
          </a:bodyPr>
          <a:lstStyle>
            <a:defPPr>
              <a:defRPr lang="de-DE"/>
            </a:defPPr>
            <a:lvl1pPr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56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28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00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72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85684" indent="-285684">
              <a:buClr>
                <a:srgbClr val="EF921B"/>
              </a:buClr>
              <a:buSzPct val="70000"/>
              <a:buFont typeface="Wingdings" charset="2"/>
              <a:buChar char=""/>
              <a:defRPr/>
            </a:pPr>
            <a:r>
              <a:rPr lang="en-US" sz="1800" dirty="0">
                <a:latin typeface="Gill Sans"/>
                <a:cs typeface="Gill Sans"/>
              </a:rPr>
              <a:t>Dielectron excess at low and intermediate masses in HI collisions is well established</a:t>
            </a:r>
          </a:p>
          <a:p>
            <a:pPr marL="285684" indent="-285684">
              <a:buClr>
                <a:srgbClr val="EF921B"/>
              </a:buClr>
              <a:buSzPct val="70000"/>
              <a:buFont typeface="Wingdings" charset="2"/>
              <a:buChar char=""/>
              <a:defRPr/>
            </a:pPr>
            <a:r>
              <a:rPr lang="da-DK" sz="1800" dirty="0">
                <a:latin typeface="Gill Sans"/>
                <a:cs typeface="Gill Sans"/>
              </a:rPr>
              <a:t>Maximum </a:t>
            </a:r>
            <a:r>
              <a:rPr lang="da-DK" sz="1800" dirty="0" err="1">
                <a:latin typeface="Gill Sans"/>
                <a:cs typeface="Gill Sans"/>
              </a:rPr>
              <a:t>below</a:t>
            </a:r>
            <a:r>
              <a:rPr lang="da-DK" sz="1800" dirty="0">
                <a:latin typeface="Gill Sans"/>
                <a:cs typeface="Gill Sans"/>
              </a:rPr>
              <a:t> </a:t>
            </a:r>
            <a:r>
              <a:rPr lang="da-DK" sz="1800" dirty="0">
                <a:latin typeface="Symbol" charset="2"/>
                <a:cs typeface="Symbol" charset="2"/>
              </a:rPr>
              <a:t>r</a:t>
            </a:r>
            <a:r>
              <a:rPr lang="da-DK" sz="1800" dirty="0">
                <a:latin typeface="Gill Sans"/>
                <a:cs typeface="Gill Sans"/>
              </a:rPr>
              <a:t> meson </a:t>
            </a:r>
            <a:r>
              <a:rPr lang="en-US" sz="1800" dirty="0">
                <a:latin typeface="Gill Sans"/>
                <a:cs typeface="Gill Sans"/>
              </a:rPr>
              <a:t>near 400 MeV/c</a:t>
            </a:r>
            <a:r>
              <a:rPr lang="en-US" sz="1800" baseline="30000" dirty="0">
                <a:latin typeface="Gill Sans"/>
                <a:cs typeface="Gill Sans"/>
              </a:rPr>
              <a:t>2</a:t>
            </a:r>
          </a:p>
          <a:p>
            <a:pPr>
              <a:buClr>
                <a:srgbClr val="EF921B"/>
              </a:buClr>
              <a:buSzPct val="70000"/>
              <a:defRPr/>
            </a:pPr>
            <a:r>
              <a:rPr lang="en-US" sz="1800" b="1" dirty="0">
                <a:solidFill>
                  <a:srgbClr val="EF921B"/>
                </a:solidFill>
                <a:latin typeface="Gill Sans"/>
                <a:cs typeface="Gill Sans"/>
                <a:sym typeface="Wingdings"/>
              </a:rPr>
              <a:t> </a:t>
            </a:r>
            <a:r>
              <a:rPr lang="en-US" sz="1800" dirty="0">
                <a:solidFill>
                  <a:srgbClr val="EF921B"/>
                </a:solidFill>
                <a:latin typeface="Gill Sans"/>
                <a:cs typeface="Gill Sans"/>
              </a:rPr>
              <a:t>Hint for modified </a:t>
            </a:r>
            <a:r>
              <a:rPr lang="en-US" sz="1800" dirty="0">
                <a:solidFill>
                  <a:srgbClr val="EF921B"/>
                </a:solidFill>
                <a:latin typeface="Symbol" charset="2"/>
                <a:cs typeface="Symbol" charset="2"/>
              </a:rPr>
              <a:t>r</a:t>
            </a:r>
            <a:r>
              <a:rPr lang="en-US" sz="1800" dirty="0">
                <a:solidFill>
                  <a:srgbClr val="EF921B"/>
                </a:solidFill>
                <a:latin typeface="Gill Sans"/>
                <a:cs typeface="Gill Sans"/>
              </a:rPr>
              <a:t> meson in hot and dense matter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521200" y="5219700"/>
            <a:ext cx="5421630" cy="1219200"/>
            <a:chOff x="317500" y="317500"/>
            <a:chExt cx="5421630" cy="1219200"/>
          </a:xfrm>
        </p:grpSpPr>
        <p:pic>
          <p:nvPicPr>
            <p:cNvPr id="11" name="PFE element 207" descr="tu5Rb7h4wmRk114.png"/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5421630" cy="1219200"/>
            </a:xfrm>
            <a:prstGeom prst="rect">
              <a:avLst/>
            </a:prstGeom>
          </p:spPr>
        </p:pic>
        <p:sp>
          <p:nvSpPr>
            <p:cNvPr id="12" name="Shape_129"/>
            <p:cNvSpPr/>
            <p:nvPr/>
          </p:nvSpPr>
          <p:spPr>
            <a:xfrm>
              <a:off x="317500" y="317500"/>
              <a:ext cx="5421630" cy="12192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208" descr="tu5Rb7h4wmRk115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67055"/>
            <a:ext cx="3044190" cy="262890"/>
          </a:xfrm>
          <a:prstGeom prst="rect">
            <a:avLst/>
          </a:prstGeom>
        </p:spPr>
      </p:pic>
      <p:pic>
        <p:nvPicPr>
          <p:cNvPr id="4505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955675"/>
            <a:ext cx="59182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FE element 210" descr="tu5Rb7h4wmRk116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94" y="4792504"/>
            <a:ext cx="6210300" cy="1954530"/>
          </a:xfrm>
          <a:prstGeom prst="rect">
            <a:avLst/>
          </a:prstGeom>
        </p:spPr>
      </p:pic>
      <p:pic>
        <p:nvPicPr>
          <p:cNvPr id="8" name="PFE element 211" descr="tu5Rb7h4wmRk117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717" y="1108453"/>
            <a:ext cx="1432560" cy="405550"/>
          </a:xfrm>
          <a:prstGeom prst="rect">
            <a:avLst/>
          </a:prstGeom>
        </p:spPr>
      </p:pic>
      <p:pic>
        <p:nvPicPr>
          <p:cNvPr id="9" name="PFE element 212" descr="tu5Rb7h4wmRk118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904" y="638128"/>
            <a:ext cx="1432560" cy="419100"/>
          </a:xfrm>
          <a:prstGeom prst="rect">
            <a:avLst/>
          </a:prstGeom>
        </p:spPr>
      </p:pic>
      <p:pic>
        <p:nvPicPr>
          <p:cNvPr id="45062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288" y="4705350"/>
            <a:ext cx="2824162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214" descr="tu5Rb7h4wmRk119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72770"/>
            <a:ext cx="2484120" cy="251460"/>
          </a:xfrm>
          <a:prstGeom prst="rect">
            <a:avLst/>
          </a:prstGeom>
        </p:spPr>
      </p:pic>
      <p:grpSp>
        <p:nvGrpSpPr>
          <p:cNvPr id="4" name="pfehide215" hidden="1"/>
          <p:cNvGrpSpPr>
            <a:grpSpLocks/>
          </p:cNvGrpSpPr>
          <p:nvPr/>
        </p:nvGrpSpPr>
        <p:grpSpPr bwMode="auto">
          <a:xfrm>
            <a:off x="0" y="809625"/>
            <a:ext cx="4787900" cy="5849938"/>
            <a:chOff x="0" y="509"/>
            <a:chExt cx="3016" cy="3685"/>
          </a:xfrm>
        </p:grpSpPr>
        <p:sp>
          <p:nvSpPr>
            <p:cNvPr id="5" name="Text Box 7" hidden="1"/>
            <p:cNvSpPr txBox="1">
              <a:spLocks noChangeArrowheads="1"/>
            </p:cNvSpPr>
            <p:nvPr/>
          </p:nvSpPr>
          <p:spPr bwMode="auto">
            <a:xfrm>
              <a:off x="463" y="509"/>
              <a:ext cx="210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56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28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00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72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r>
                <a:rPr lang="de-DE" sz="1600" i="1">
                  <a:solidFill>
                    <a:schemeClr val="bg1">
                      <a:lumMod val="50000"/>
                    </a:schemeClr>
                  </a:solidFill>
                  <a:latin typeface="Gill Sans"/>
                  <a:cs typeface="Gill Sans"/>
                </a:rPr>
                <a:t>R. Rapp, J. Wambach EPJA 6 (1999) 415</a:t>
              </a:r>
            </a:p>
          </p:txBody>
        </p:sp>
        <p:grpSp>
          <p:nvGrpSpPr>
            <p:cNvPr id="7178" name="Group 8" hidden="1"/>
            <p:cNvGrpSpPr>
              <a:grpSpLocks/>
            </p:cNvGrpSpPr>
            <p:nvPr/>
          </p:nvGrpSpPr>
          <p:grpSpPr bwMode="auto">
            <a:xfrm>
              <a:off x="0" y="662"/>
              <a:ext cx="3016" cy="3532"/>
              <a:chOff x="0" y="662"/>
              <a:chExt cx="3016" cy="3532"/>
            </a:xfrm>
          </p:grpSpPr>
          <p:sp>
            <p:nvSpPr>
              <p:cNvPr id="7" name="Text Box 9" hidden="1"/>
              <p:cNvSpPr txBox="1">
                <a:spLocks noChangeArrowheads="1"/>
              </p:cNvSpPr>
              <p:nvPr/>
            </p:nvSpPr>
            <p:spPr bwMode="auto">
              <a:xfrm>
                <a:off x="452" y="662"/>
                <a:ext cx="2159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de-DE"/>
                </a:defPPr>
                <a:lvl1pPr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5613" indent="1588"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2813" indent="1588"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0013" indent="1588"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7213" indent="1588"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de-DE" sz="1600" i="1" dirty="0">
                    <a:solidFill>
                      <a:schemeClr val="bg1">
                        <a:lumMod val="50000"/>
                      </a:schemeClr>
                    </a:solidFill>
                    <a:latin typeface="Gill Sans"/>
                    <a:cs typeface="Gill Sans"/>
                  </a:rPr>
                  <a:t>H. </a:t>
                </a:r>
                <a:r>
                  <a:rPr lang="de-DE" sz="1600" i="1" dirty="0" err="1">
                    <a:solidFill>
                      <a:schemeClr val="bg1">
                        <a:lumMod val="50000"/>
                      </a:schemeClr>
                    </a:solidFill>
                    <a:latin typeface="Gill Sans"/>
                    <a:cs typeface="Gill Sans"/>
                  </a:rPr>
                  <a:t>Hees</a:t>
                </a:r>
                <a:r>
                  <a:rPr lang="de-DE" sz="1600" i="1" dirty="0">
                    <a:solidFill>
                      <a:schemeClr val="bg1">
                        <a:lumMod val="50000"/>
                      </a:schemeClr>
                    </a:solidFill>
                    <a:latin typeface="Gill Sans"/>
                    <a:cs typeface="Gill Sans"/>
                  </a:rPr>
                  <a:t>, R. Rapp PRL 97 (2006) 102301</a:t>
                </a:r>
              </a:p>
            </p:txBody>
          </p:sp>
          <p:sp>
            <p:nvSpPr>
              <p:cNvPr id="8" name="Text Box 10" hidden="1"/>
              <p:cNvSpPr txBox="1">
                <a:spLocks noChangeArrowheads="1"/>
              </p:cNvSpPr>
              <p:nvPr/>
            </p:nvSpPr>
            <p:spPr bwMode="auto">
              <a:xfrm>
                <a:off x="204" y="3612"/>
                <a:ext cx="2495" cy="5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de-DE"/>
                </a:defPPr>
                <a:lvl1pPr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5613" indent="1588"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2813" indent="1588"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0013" indent="1588"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7213" indent="1588"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de-DE" sz="1800" dirty="0">
                    <a:latin typeface="Gill Sans"/>
                    <a:cs typeface="Gill Sans"/>
                  </a:rPr>
                  <a:t>In </a:t>
                </a:r>
                <a:r>
                  <a:rPr lang="de-DE" sz="1800" dirty="0" err="1">
                    <a:latin typeface="Gill Sans"/>
                    <a:cs typeface="Gill Sans"/>
                  </a:rPr>
                  <a:t>particular</a:t>
                </a:r>
                <a:r>
                  <a:rPr lang="de-DE" sz="1800" dirty="0">
                    <a:latin typeface="Gill Sans"/>
                    <a:cs typeface="Gill Sans"/>
                  </a:rPr>
                  <a:t> </a:t>
                </a:r>
                <a:r>
                  <a:rPr lang="de-DE" sz="1800" dirty="0" err="1">
                    <a:latin typeface="Gill Sans"/>
                    <a:cs typeface="Gill Sans"/>
                  </a:rPr>
                  <a:t>e</a:t>
                </a:r>
                <a:r>
                  <a:rPr lang="de-DE" sz="1800" baseline="30000" dirty="0" err="1">
                    <a:latin typeface="Gill Sans"/>
                    <a:cs typeface="Gill Sans"/>
                  </a:rPr>
                  <a:t>+</a:t>
                </a:r>
                <a:r>
                  <a:rPr lang="de-DE" sz="1800" dirty="0" err="1">
                    <a:latin typeface="Gill Sans"/>
                    <a:cs typeface="Gill Sans"/>
                  </a:rPr>
                  <a:t>e</a:t>
                </a:r>
                <a:r>
                  <a:rPr lang="de-DE" sz="1800" baseline="30000" dirty="0">
                    <a:latin typeface="Gill Sans"/>
                    <a:cs typeface="Gill Sans"/>
                  </a:rPr>
                  <a:t>-</a:t>
                </a:r>
                <a:r>
                  <a:rPr lang="de-DE" sz="1800" dirty="0">
                    <a:latin typeface="Gill Sans"/>
                    <a:cs typeface="Gill Sans"/>
                  </a:rPr>
                  <a:t> </a:t>
                </a:r>
                <a:r>
                  <a:rPr lang="de-DE" sz="1800" dirty="0" err="1">
                    <a:latin typeface="Gill Sans"/>
                    <a:cs typeface="Gill Sans"/>
                  </a:rPr>
                  <a:t>yield</a:t>
                </a:r>
                <a:r>
                  <a:rPr lang="de-DE" sz="1800" dirty="0">
                    <a:latin typeface="Gill Sans"/>
                    <a:cs typeface="Gill Sans"/>
                  </a:rPr>
                  <a:t> </a:t>
                </a:r>
                <a:r>
                  <a:rPr lang="de-DE" sz="1800" dirty="0" err="1">
                    <a:latin typeface="Gill Sans"/>
                    <a:cs typeface="Gill Sans"/>
                  </a:rPr>
                  <a:t>between</a:t>
                </a:r>
                <a:r>
                  <a:rPr lang="de-DE" sz="1800" dirty="0">
                    <a:latin typeface="Gill Sans"/>
                    <a:cs typeface="Gill Sans"/>
                  </a:rPr>
                  <a:t> </a:t>
                </a:r>
              </a:p>
              <a:p>
                <a:pPr>
                  <a:defRPr/>
                </a:pPr>
                <a:r>
                  <a:rPr lang="de-DE" sz="1800" dirty="0">
                    <a:latin typeface="Gill Sans"/>
                    <a:cs typeface="Gill Sans"/>
                    <a:sym typeface="Symbol" charset="0"/>
                  </a:rPr>
                  <a:t>  </a:t>
                </a:r>
                <a:r>
                  <a:rPr lang="de-DE" sz="1800" dirty="0">
                    <a:latin typeface="Gill Sans"/>
                    <a:cs typeface="Gill Sans"/>
                  </a:rPr>
                  <a:t> </a:t>
                </a:r>
                <a:r>
                  <a:rPr lang="de-DE" sz="1800" dirty="0" err="1">
                    <a:latin typeface="Gill Sans"/>
                    <a:cs typeface="Gill Sans"/>
                  </a:rPr>
                  <a:t>and</a:t>
                </a:r>
                <a:r>
                  <a:rPr lang="de-DE" sz="1800" dirty="0">
                    <a:latin typeface="Gill Sans"/>
                    <a:cs typeface="Gill Sans"/>
                  </a:rPr>
                  <a:t> </a:t>
                </a:r>
                <a:r>
                  <a:rPr lang="de-DE" sz="1800" dirty="0">
                    <a:latin typeface="Gill Sans"/>
                    <a:cs typeface="Gill Sans"/>
                    <a:sym typeface="Symbol" charset="0"/>
                  </a:rPr>
                  <a:t> </a:t>
                </a:r>
                <a:r>
                  <a:rPr lang="de-DE" sz="1800" dirty="0" err="1">
                    <a:latin typeface="Gill Sans"/>
                    <a:cs typeface="Gill Sans"/>
                    <a:sym typeface="Symbol" charset="0"/>
                  </a:rPr>
                  <a:t>favours</a:t>
                </a:r>
                <a:r>
                  <a:rPr lang="de-DE" sz="1800" dirty="0">
                    <a:latin typeface="Gill Sans"/>
                    <a:cs typeface="Gill Sans"/>
                    <a:sym typeface="Symbol" charset="0"/>
                  </a:rPr>
                  <a:t>  </a:t>
                </a:r>
                <a:r>
                  <a:rPr lang="de-DE" sz="1800" dirty="0" err="1">
                    <a:latin typeface="Gill Sans"/>
                    <a:cs typeface="Gill Sans"/>
                    <a:sym typeface="Symbol" charset="0"/>
                  </a:rPr>
                  <a:t>broadening</a:t>
                </a:r>
                <a:r>
                  <a:rPr lang="de-DE" sz="1800" dirty="0">
                    <a:latin typeface="Gill Sans"/>
                    <a:cs typeface="Gill Sans"/>
                    <a:sym typeface="Symbol" charset="0"/>
                  </a:rPr>
                  <a:t>  </a:t>
                </a:r>
              </a:p>
              <a:p>
                <a:pPr>
                  <a:defRPr/>
                </a:pPr>
                <a:r>
                  <a:rPr lang="de-DE" sz="1800" dirty="0">
                    <a:latin typeface="Gill Sans"/>
                    <a:cs typeface="Gill Sans"/>
                    <a:sym typeface="Symbol" charset="0"/>
                  </a:rPr>
                  <a:t>  </a:t>
                </a:r>
                <a:r>
                  <a:rPr lang="de-DE" sz="1800" dirty="0" err="1">
                    <a:latin typeface="Gill Sans"/>
                    <a:cs typeface="Gill Sans"/>
                    <a:sym typeface="Symbol" charset="0"/>
                  </a:rPr>
                  <a:t>over</a:t>
                </a:r>
                <a:r>
                  <a:rPr lang="de-DE" sz="1800" dirty="0">
                    <a:latin typeface="Gill Sans"/>
                    <a:cs typeface="Gill Sans"/>
                    <a:sym typeface="Symbol" charset="0"/>
                  </a:rPr>
                  <a:t> </a:t>
                </a:r>
                <a:r>
                  <a:rPr lang="de-DE" sz="1800" dirty="0" err="1">
                    <a:latin typeface="Gill Sans"/>
                    <a:cs typeface="Gill Sans"/>
                    <a:sym typeface="Symbol" charset="0"/>
                  </a:rPr>
                  <a:t>dropping</a:t>
                </a:r>
                <a:r>
                  <a:rPr lang="de-DE" sz="1800" dirty="0">
                    <a:latin typeface="Gill Sans"/>
                    <a:cs typeface="Gill Sans"/>
                    <a:sym typeface="Symbol" charset="0"/>
                  </a:rPr>
                  <a:t> </a:t>
                </a:r>
                <a:r>
                  <a:rPr lang="de-DE" sz="1800" dirty="0" err="1">
                    <a:latin typeface="Gill Sans"/>
                    <a:cs typeface="Gill Sans"/>
                    <a:sym typeface="Symbol" charset="0"/>
                  </a:rPr>
                  <a:t>mass</a:t>
                </a:r>
                <a:r>
                  <a:rPr lang="de-DE" sz="1800" dirty="0">
                    <a:latin typeface="Gill Sans"/>
                    <a:cs typeface="Gill Sans"/>
                    <a:sym typeface="Symbol" charset="0"/>
                  </a:rPr>
                  <a:t> </a:t>
                </a:r>
                <a:r>
                  <a:rPr lang="de-DE" sz="1800" dirty="0" err="1">
                    <a:latin typeface="Gill Sans"/>
                    <a:cs typeface="Gill Sans"/>
                    <a:sym typeface="Symbol" charset="0"/>
                  </a:rPr>
                  <a:t>scenario</a:t>
                </a:r>
                <a:endParaRPr lang="de-DE" sz="1800" dirty="0">
                  <a:latin typeface="Gill Sans"/>
                  <a:cs typeface="Gill Sans"/>
                  <a:sym typeface="Symbol" charset="0"/>
                </a:endParaRPr>
              </a:p>
            </p:txBody>
          </p:sp>
          <p:grpSp>
            <p:nvGrpSpPr>
              <p:cNvPr id="7181" name="Group 11" hidden="1"/>
              <p:cNvGrpSpPr>
                <a:grpSpLocks/>
              </p:cNvGrpSpPr>
              <p:nvPr/>
            </p:nvGrpSpPr>
            <p:grpSpPr bwMode="auto">
              <a:xfrm>
                <a:off x="0" y="915"/>
                <a:ext cx="3016" cy="2742"/>
                <a:chOff x="0" y="915"/>
                <a:chExt cx="3016" cy="2742"/>
              </a:xfrm>
            </p:grpSpPr>
            <p:pic>
              <p:nvPicPr>
                <p:cNvPr id="10" name="Picture 12" hidden="1"/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915"/>
                  <a:ext cx="3016" cy="27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7183" name="Group 13" hidden="1"/>
                <p:cNvGrpSpPr>
                  <a:grpSpLocks/>
                </p:cNvGrpSpPr>
                <p:nvPr/>
              </p:nvGrpSpPr>
              <p:grpSpPr bwMode="auto">
                <a:xfrm>
                  <a:off x="1338" y="1706"/>
                  <a:ext cx="1479" cy="368"/>
                  <a:chOff x="1338" y="1706"/>
                  <a:chExt cx="1479" cy="368"/>
                </a:xfrm>
              </p:grpSpPr>
              <p:sp>
                <p:nvSpPr>
                  <p:cNvPr id="12" name="Line 14" hidden="1"/>
                  <p:cNvSpPr>
                    <a:spLocks noChangeShapeType="1"/>
                  </p:cNvSpPr>
                  <p:nvPr/>
                </p:nvSpPr>
                <p:spPr bwMode="auto">
                  <a:xfrm>
                    <a:off x="1351" y="1797"/>
                    <a:ext cx="317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9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Gill Sans"/>
                      <a:cs typeface="Gill Sans"/>
                    </a:endParaRPr>
                  </a:p>
                </p:txBody>
              </p:sp>
              <p:sp>
                <p:nvSpPr>
                  <p:cNvPr id="13" name="Line 15" hidden="1"/>
                  <p:cNvSpPr>
                    <a:spLocks noChangeShapeType="1"/>
                  </p:cNvSpPr>
                  <p:nvPr/>
                </p:nvSpPr>
                <p:spPr bwMode="auto">
                  <a:xfrm>
                    <a:off x="1338" y="1933"/>
                    <a:ext cx="318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prstDash val="lg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Gill Sans"/>
                      <a:cs typeface="Gill Sans"/>
                    </a:endParaRPr>
                  </a:p>
                </p:txBody>
              </p:sp>
              <p:sp>
                <p:nvSpPr>
                  <p:cNvPr id="14" name="Text Box 16" hidden="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55" y="1706"/>
                    <a:ext cx="1162" cy="3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defPPr>
                      <a:defRPr lang="de-DE"/>
                    </a:defPPr>
                    <a:lvl1pPr algn="l" rtl="0" fontAlgn="base">
                      <a:defRPr sz="23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455613" indent="1588" algn="l" rtl="0" fontAlgn="base">
                      <a:defRPr sz="23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2pPr>
                    <a:lvl3pPr marL="912813" indent="1588" algn="l" rtl="0" fontAlgn="base">
                      <a:defRPr sz="23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3pPr>
                    <a:lvl4pPr marL="1370013" indent="1588" algn="l" rtl="0" fontAlgn="base">
                      <a:defRPr sz="23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4pPr>
                    <a:lvl5pPr marL="1827213" indent="1588" algn="l" rtl="0" fontAlgn="base">
                      <a:defRPr sz="23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5pPr>
                    <a:lvl6pPr marL="2286000" algn="l" defTabSz="457200" rtl="0" eaLnBrk="1" latinLnBrk="0" hangingPunct="1">
                      <a:defRPr sz="23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6pPr>
                    <a:lvl7pPr marL="2743200" algn="l" defTabSz="457200" rtl="0" eaLnBrk="1" latinLnBrk="0" hangingPunct="1">
                      <a:defRPr sz="23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7pPr>
                    <a:lvl8pPr marL="3200400" algn="l" defTabSz="457200" rtl="0" eaLnBrk="1" latinLnBrk="0" hangingPunct="1">
                      <a:defRPr sz="23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8pPr>
                    <a:lvl9pPr marL="3657600" algn="l" defTabSz="457200" rtl="0" eaLnBrk="1" latinLnBrk="0" hangingPunct="1">
                      <a:defRPr sz="23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9pPr>
                  </a:lstStyle>
                  <a:p>
                    <a:pPr>
                      <a:defRPr/>
                    </a:pPr>
                    <a:r>
                      <a:rPr lang="de-DE" sz="1600" dirty="0" err="1">
                        <a:latin typeface="Gill Sans"/>
                        <a:ea typeface="Arial Unicode MS" charset="0"/>
                        <a:cs typeface="Gill Sans"/>
                      </a:rPr>
                      <a:t>dropping</a:t>
                    </a:r>
                    <a:r>
                      <a:rPr lang="de-DE" sz="1600" dirty="0">
                        <a:latin typeface="Gill Sans"/>
                        <a:ea typeface="Arial Unicode MS" charset="0"/>
                        <a:cs typeface="Gill Sans"/>
                      </a:rPr>
                      <a:t> </a:t>
                    </a:r>
                    <a:r>
                      <a:rPr lang="de-DE" sz="1600" dirty="0">
                        <a:latin typeface="Gill Sans"/>
                        <a:ea typeface="Arial Unicode MS" charset="0"/>
                        <a:cs typeface="Gill Sans"/>
                        <a:sym typeface="Symbol" charset="0"/>
                      </a:rPr>
                      <a:t> </a:t>
                    </a:r>
                    <a:r>
                      <a:rPr lang="de-DE" sz="1600" dirty="0" err="1">
                        <a:latin typeface="Gill Sans"/>
                        <a:ea typeface="Arial Unicode MS" charset="0"/>
                        <a:cs typeface="Gill Sans"/>
                        <a:sym typeface="Symbol" charset="0"/>
                      </a:rPr>
                      <a:t>mass</a:t>
                    </a:r>
                    <a:endParaRPr lang="de-DE" sz="1600" dirty="0">
                      <a:latin typeface="Gill Sans"/>
                      <a:ea typeface="Arial Unicode MS" charset="0"/>
                      <a:cs typeface="Gill Sans"/>
                      <a:sym typeface="Symbol" charset="0"/>
                    </a:endParaRPr>
                  </a:p>
                  <a:p>
                    <a:pPr>
                      <a:defRPr/>
                    </a:pPr>
                    <a:r>
                      <a:rPr lang="de-DE" sz="1600" dirty="0">
                        <a:latin typeface="Gill Sans"/>
                        <a:ea typeface="Arial Unicode MS" charset="0"/>
                        <a:cs typeface="Gill Sans"/>
                        <a:sym typeface="Symbol" charset="0"/>
                      </a:rPr>
                      <a:t>in-medium hadronic</a:t>
                    </a:r>
                  </a:p>
                </p:txBody>
              </p:sp>
            </p:grpSp>
          </p:grpSp>
        </p:grpSp>
      </p:grpSp>
      <p:grpSp>
        <p:nvGrpSpPr>
          <p:cNvPr id="11" name="Group 10"/>
          <p:cNvGrpSpPr/>
          <p:nvPr/>
        </p:nvGrpSpPr>
        <p:grpSpPr>
          <a:xfrm>
            <a:off x="1270" y="800894"/>
            <a:ext cx="4785360" cy="5867400"/>
            <a:chOff x="317500" y="317500"/>
            <a:chExt cx="4785360" cy="5867400"/>
          </a:xfrm>
        </p:grpSpPr>
        <p:pic>
          <p:nvPicPr>
            <p:cNvPr id="6" name="PFE element 215" descr="tu5Rb7h4wmRk120.png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785360" cy="5867400"/>
            </a:xfrm>
            <a:prstGeom prst="rect">
              <a:avLst/>
            </a:prstGeom>
          </p:spPr>
        </p:pic>
        <p:sp>
          <p:nvSpPr>
            <p:cNvPr id="9" name="Shape_130"/>
            <p:cNvSpPr/>
            <p:nvPr/>
          </p:nvSpPr>
          <p:spPr>
            <a:xfrm>
              <a:off x="317500" y="317500"/>
              <a:ext cx="4785360" cy="58674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pfehide216" hidden="1"/>
          <p:cNvGrpSpPr>
            <a:grpSpLocks/>
          </p:cNvGrpSpPr>
          <p:nvPr/>
        </p:nvGrpSpPr>
        <p:grpSpPr bwMode="auto">
          <a:xfrm>
            <a:off x="4572000" y="836613"/>
            <a:ext cx="4532313" cy="5815012"/>
            <a:chOff x="2880" y="527"/>
            <a:chExt cx="2855" cy="3663"/>
          </a:xfrm>
        </p:grpSpPr>
        <p:grpSp>
          <p:nvGrpSpPr>
            <p:cNvPr id="7172" name="Group 18" hidden="1"/>
            <p:cNvGrpSpPr>
              <a:grpSpLocks/>
            </p:cNvGrpSpPr>
            <p:nvPr/>
          </p:nvGrpSpPr>
          <p:grpSpPr bwMode="auto">
            <a:xfrm>
              <a:off x="2880" y="527"/>
              <a:ext cx="2855" cy="3663"/>
              <a:chOff x="2880" y="577"/>
              <a:chExt cx="2855" cy="3663"/>
            </a:xfrm>
          </p:grpSpPr>
          <p:sp>
            <p:nvSpPr>
              <p:cNvPr id="18" name="Text Box 19" hidden="1"/>
              <p:cNvSpPr txBox="1">
                <a:spLocks noChangeArrowheads="1"/>
              </p:cNvSpPr>
              <p:nvPr/>
            </p:nvSpPr>
            <p:spPr bwMode="auto">
              <a:xfrm>
                <a:off x="3152" y="3658"/>
                <a:ext cx="1974" cy="5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de-DE"/>
                </a:defPPr>
                <a:lvl1pPr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5613" indent="1588"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2813" indent="1588"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0013" indent="1588"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7213" indent="1588"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de-DE" sz="1800" dirty="0" err="1">
                    <a:latin typeface="Gill Sans"/>
                    <a:cs typeface="Gill Sans"/>
                  </a:rPr>
                  <a:t>Excess</a:t>
                </a:r>
                <a:r>
                  <a:rPr lang="de-DE" sz="1800" dirty="0">
                    <a:latin typeface="Gill Sans"/>
                    <a:cs typeface="Gill Sans"/>
                  </a:rPr>
                  <a:t> </a:t>
                </a:r>
                <a:r>
                  <a:rPr lang="de-DE" sz="1800" dirty="0" err="1">
                    <a:latin typeface="Gill Sans"/>
                    <a:cs typeface="Gill Sans"/>
                  </a:rPr>
                  <a:t>smeared</a:t>
                </a:r>
                <a:r>
                  <a:rPr lang="de-DE" sz="1800" dirty="0">
                    <a:latin typeface="Gill Sans"/>
                    <a:cs typeface="Gill Sans"/>
                  </a:rPr>
                  <a:t> out </a:t>
                </a:r>
                <a:r>
                  <a:rPr lang="de-DE" sz="1800" dirty="0" err="1">
                    <a:latin typeface="Gill Sans"/>
                    <a:cs typeface="Gill Sans"/>
                  </a:rPr>
                  <a:t>over</a:t>
                </a:r>
                <a:r>
                  <a:rPr lang="de-DE" sz="1800" dirty="0">
                    <a:latin typeface="Gill Sans"/>
                    <a:cs typeface="Gill Sans"/>
                  </a:rPr>
                  <a:t> wider</a:t>
                </a:r>
                <a:br>
                  <a:rPr lang="de-DE" sz="1800" dirty="0">
                    <a:latin typeface="Gill Sans"/>
                    <a:cs typeface="Gill Sans"/>
                  </a:rPr>
                </a:br>
                <a:r>
                  <a:rPr lang="de-DE" sz="1800" dirty="0" err="1">
                    <a:latin typeface="Gill Sans"/>
                    <a:cs typeface="Gill Sans"/>
                  </a:rPr>
                  <a:t>mass</a:t>
                </a:r>
                <a:r>
                  <a:rPr lang="de-DE" sz="1800" dirty="0">
                    <a:latin typeface="Gill Sans"/>
                    <a:cs typeface="Gill Sans"/>
                  </a:rPr>
                  <a:t> </a:t>
                </a:r>
                <a:r>
                  <a:rPr lang="de-DE" sz="1800" dirty="0" err="1">
                    <a:latin typeface="Gill Sans"/>
                    <a:cs typeface="Gill Sans"/>
                  </a:rPr>
                  <a:t>range</a:t>
                </a:r>
                <a:r>
                  <a:rPr lang="de-DE" sz="1800" dirty="0">
                    <a:latin typeface="Gill Sans"/>
                    <a:cs typeface="Gill Sans"/>
                  </a:rPr>
                  <a:t> </a:t>
                </a:r>
                <a:r>
                  <a:rPr lang="de-DE" sz="1800" dirty="0" err="1">
                    <a:latin typeface="Gill Sans"/>
                    <a:cs typeface="Gill Sans"/>
                  </a:rPr>
                  <a:t>than</a:t>
                </a:r>
                <a:r>
                  <a:rPr lang="de-DE" sz="1800" dirty="0">
                    <a:latin typeface="Gill Sans"/>
                    <a:cs typeface="Gill Sans"/>
                  </a:rPr>
                  <a:t> </a:t>
                </a:r>
                <a:r>
                  <a:rPr lang="de-DE" sz="1800" dirty="0" err="1">
                    <a:latin typeface="Gill Sans"/>
                    <a:cs typeface="Gill Sans"/>
                  </a:rPr>
                  <a:t>expected</a:t>
                </a:r>
                <a:r>
                  <a:rPr lang="de-DE" sz="1800" dirty="0">
                    <a:latin typeface="Gill Sans"/>
                    <a:cs typeface="Gill Sans"/>
                  </a:rPr>
                  <a:t> </a:t>
                </a:r>
                <a:r>
                  <a:rPr lang="de-DE" sz="1800" dirty="0" err="1">
                    <a:latin typeface="Gill Sans"/>
                    <a:cs typeface="Gill Sans"/>
                  </a:rPr>
                  <a:t>for</a:t>
                </a:r>
                <a:r>
                  <a:rPr lang="de-DE" sz="1800" dirty="0">
                    <a:latin typeface="Gill Sans"/>
                    <a:cs typeface="Gill Sans"/>
                  </a:rPr>
                  <a:t/>
                </a:r>
                <a:br>
                  <a:rPr lang="de-DE" sz="1800" dirty="0">
                    <a:latin typeface="Gill Sans"/>
                    <a:cs typeface="Gill Sans"/>
                  </a:rPr>
                </a:br>
                <a:r>
                  <a:rPr lang="de-DE" sz="1800" dirty="0" err="1">
                    <a:latin typeface="Gill Sans"/>
                    <a:cs typeface="Gill Sans"/>
                  </a:rPr>
                  <a:t>dropping</a:t>
                </a:r>
                <a:r>
                  <a:rPr lang="de-DE" sz="1800" dirty="0">
                    <a:latin typeface="Gill Sans"/>
                    <a:cs typeface="Gill Sans"/>
                  </a:rPr>
                  <a:t> </a:t>
                </a:r>
                <a:r>
                  <a:rPr lang="de-DE" sz="1800" dirty="0">
                    <a:latin typeface="Gill Sans"/>
                    <a:cs typeface="Gill Sans"/>
                    <a:sym typeface="Symbol" charset="0"/>
                  </a:rPr>
                  <a:t> </a:t>
                </a:r>
                <a:r>
                  <a:rPr lang="de-DE" sz="1800" dirty="0" err="1">
                    <a:latin typeface="Gill Sans"/>
                    <a:cs typeface="Gill Sans"/>
                    <a:sym typeface="Symbol" charset="0"/>
                  </a:rPr>
                  <a:t>mass</a:t>
                </a:r>
                <a:r>
                  <a:rPr lang="de-DE" sz="1800" dirty="0">
                    <a:latin typeface="Gill Sans"/>
                    <a:cs typeface="Gill Sans"/>
                    <a:sym typeface="Symbol" charset="0"/>
                  </a:rPr>
                  <a:t> </a:t>
                </a:r>
                <a:r>
                  <a:rPr lang="de-DE" sz="1800" dirty="0" err="1">
                    <a:latin typeface="Gill Sans"/>
                    <a:cs typeface="Gill Sans"/>
                    <a:sym typeface="Symbol" charset="0"/>
                  </a:rPr>
                  <a:t>scenario</a:t>
                </a:r>
                <a:endParaRPr lang="de-DE" sz="1800" dirty="0">
                  <a:latin typeface="Gill Sans"/>
                  <a:cs typeface="Gill Sans"/>
                </a:endParaRPr>
              </a:p>
            </p:txBody>
          </p:sp>
          <p:pic>
            <p:nvPicPr>
              <p:cNvPr id="19" name="Picture 20" hidden="1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938"/>
                <a:ext cx="2855" cy="27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20" name="Rectangle 21" hidden="1"/>
              <p:cNvSpPr>
                <a:spLocks noChangeArrowheads="1"/>
              </p:cNvSpPr>
              <p:nvPr/>
            </p:nvSpPr>
            <p:spPr bwMode="auto">
              <a:xfrm>
                <a:off x="3424" y="577"/>
                <a:ext cx="2020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de-DE"/>
                </a:defPPr>
                <a:lvl1pPr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5613" indent="1588"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2813" indent="1588"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0013" indent="1588"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7213" indent="1588"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de-DE" sz="1800" dirty="0" err="1">
                    <a:latin typeface="Gill Sans"/>
                    <a:cs typeface="Gill Sans"/>
                  </a:rPr>
                  <a:t>e+e</a:t>
                </a:r>
                <a:r>
                  <a:rPr lang="de-DE" sz="1800" dirty="0">
                    <a:latin typeface="Gill Sans"/>
                    <a:cs typeface="Gill Sans"/>
                  </a:rPr>
                  <a:t>- pair </a:t>
                </a:r>
                <a:r>
                  <a:rPr lang="de-DE" sz="1800" dirty="0" err="1">
                    <a:latin typeface="Gill Sans"/>
                    <a:cs typeface="Gill Sans"/>
                  </a:rPr>
                  <a:t>yield</a:t>
                </a:r>
                <a:r>
                  <a:rPr lang="de-DE" sz="1800" dirty="0">
                    <a:latin typeface="Gill Sans"/>
                    <a:cs typeface="Gill Sans"/>
                  </a:rPr>
                  <a:t> after </a:t>
                </a:r>
                <a:r>
                  <a:rPr lang="de-DE" sz="1800" dirty="0" err="1">
                    <a:latin typeface="Gill Sans"/>
                    <a:cs typeface="Gill Sans"/>
                  </a:rPr>
                  <a:t>subtraction</a:t>
                </a:r>
                <a:r>
                  <a:rPr lang="de-DE" sz="1800" dirty="0">
                    <a:latin typeface="Gill Sans"/>
                    <a:cs typeface="Gill Sans"/>
                  </a:rPr>
                  <a:t> </a:t>
                </a:r>
              </a:p>
              <a:p>
                <a:pPr>
                  <a:defRPr/>
                </a:pPr>
                <a:r>
                  <a:rPr lang="de-DE" sz="1800" dirty="0" err="1">
                    <a:latin typeface="Gill Sans"/>
                    <a:cs typeface="Gill Sans"/>
                  </a:rPr>
                  <a:t>of</a:t>
                </a:r>
                <a:r>
                  <a:rPr lang="de-DE" sz="1800" dirty="0">
                    <a:latin typeface="Gill Sans"/>
                    <a:cs typeface="Gill Sans"/>
                  </a:rPr>
                  <a:t> hadronic </a:t>
                </a:r>
                <a:r>
                  <a:rPr lang="de-DE" sz="1800" dirty="0" err="1">
                    <a:latin typeface="Gill Sans"/>
                    <a:cs typeface="Gill Sans"/>
                  </a:rPr>
                  <a:t>cocktail</a:t>
                </a:r>
                <a:r>
                  <a:rPr lang="de-DE" sz="1800" dirty="0">
                    <a:latin typeface="Gill Sans"/>
                    <a:cs typeface="Gill Sans"/>
                  </a:rPr>
                  <a:t> </a:t>
                </a:r>
                <a:r>
                  <a:rPr lang="de-DE" sz="1800" dirty="0" err="1">
                    <a:latin typeface="Gill Sans"/>
                    <a:cs typeface="Gill Sans"/>
                  </a:rPr>
                  <a:t>excluding</a:t>
                </a:r>
                <a:r>
                  <a:rPr lang="de-DE" sz="1800" dirty="0">
                    <a:latin typeface="Gill Sans"/>
                    <a:cs typeface="Gill Sans"/>
                  </a:rPr>
                  <a:t> </a:t>
                </a:r>
                <a:r>
                  <a:rPr lang="de-DE" sz="1800" dirty="0">
                    <a:latin typeface="Gill Sans"/>
                    <a:cs typeface="Gill Sans"/>
                    <a:sym typeface="Symbol" charset="0"/>
                  </a:rPr>
                  <a:t>:</a:t>
                </a:r>
              </a:p>
            </p:txBody>
          </p:sp>
        </p:grpSp>
        <p:sp>
          <p:nvSpPr>
            <p:cNvPr id="17" name="Rectangle 22" hidden="1"/>
            <p:cNvSpPr>
              <a:spLocks noChangeArrowheads="1"/>
            </p:cNvSpPr>
            <p:nvPr/>
          </p:nvSpPr>
          <p:spPr bwMode="auto">
            <a:xfrm>
              <a:off x="4967" y="1616"/>
              <a:ext cx="362" cy="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Gill Sans"/>
                <a:cs typeface="Gill San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571206" y="829469"/>
            <a:ext cx="4533900" cy="5829300"/>
            <a:chOff x="317500" y="317500"/>
            <a:chExt cx="4533900" cy="5829300"/>
          </a:xfrm>
        </p:grpSpPr>
        <p:pic>
          <p:nvPicPr>
            <p:cNvPr id="16" name="PFE element 216" descr="tu5Rb7h4wmRk121.png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533900" cy="5829300"/>
            </a:xfrm>
            <a:prstGeom prst="rect">
              <a:avLst/>
            </a:prstGeom>
          </p:spPr>
        </p:pic>
        <p:sp>
          <p:nvSpPr>
            <p:cNvPr id="21" name="Shape_131"/>
            <p:cNvSpPr/>
            <p:nvPr/>
          </p:nvSpPr>
          <p:spPr>
            <a:xfrm>
              <a:off x="317500" y="317500"/>
              <a:ext cx="4533900" cy="58293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9" descr="tu5Rb7h4wmRk7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2765"/>
            <a:ext cx="5787390" cy="331470"/>
          </a:xfrm>
          <a:prstGeom prst="rect">
            <a:avLst/>
          </a:prstGeom>
        </p:spPr>
      </p:pic>
      <p:pic>
        <p:nvPicPr>
          <p:cNvPr id="5" name="PFE element 10" descr="tu5Rb7h4wmRk8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75" y="2129314"/>
            <a:ext cx="9639300" cy="3680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217" descr="tu5Rb7h4wmRk122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28246"/>
            <a:ext cx="4678680" cy="340509"/>
          </a:xfrm>
          <a:prstGeom prst="rect">
            <a:avLst/>
          </a:prstGeom>
        </p:spPr>
      </p:pic>
      <p:pic>
        <p:nvPicPr>
          <p:cNvPr id="4" name="PFE element 218" descr="tu5Rb7h4wmRk123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6" y="1241266"/>
            <a:ext cx="8633460" cy="3783330"/>
          </a:xfrm>
          <a:prstGeom prst="rect">
            <a:avLst/>
          </a:prstGeom>
        </p:spPr>
      </p:pic>
      <p:pic>
        <p:nvPicPr>
          <p:cNvPr id="5" name="PFE element 219" descr="tu5Rb7h4wmRk124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244307"/>
            <a:ext cx="7772400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220" descr="tu5Rb7h4wmRk125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2765"/>
            <a:ext cx="4678680" cy="331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221" descr="tu5Rb7h4wmRk126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4670"/>
            <a:ext cx="3878580" cy="327660"/>
          </a:xfrm>
          <a:prstGeom prst="rect">
            <a:avLst/>
          </a:prstGeom>
        </p:spPr>
      </p:pic>
      <p:pic>
        <p:nvPicPr>
          <p:cNvPr id="4" name="PFE element 222" descr="tu5Rb7h4wmRk127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9" y="1563529"/>
            <a:ext cx="5394960" cy="849630"/>
          </a:xfrm>
          <a:prstGeom prst="rect">
            <a:avLst/>
          </a:prstGeom>
        </p:spPr>
      </p:pic>
      <p:pic>
        <p:nvPicPr>
          <p:cNvPr id="6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00" y="5708650"/>
            <a:ext cx="32496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fehide224" hidden="1"/>
          <p:cNvSpPr>
            <a:spLocks noChangeArrowheads="1"/>
          </p:cNvSpPr>
          <p:nvPr/>
        </p:nvSpPr>
        <p:spPr bwMode="auto">
          <a:xfrm>
            <a:off x="508000" y="4868863"/>
            <a:ext cx="5770563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defPPr>
              <a:defRPr lang="de-DE"/>
            </a:defPPr>
            <a:lvl1pPr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56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28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00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72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1600">
              <a:latin typeface="Gill Sans" charset="0"/>
              <a:cs typeface="Gill Sans" charset="0"/>
            </a:endParaRPr>
          </a:p>
          <a:p>
            <a:r>
              <a:rPr lang="en-US" sz="1600">
                <a:latin typeface="Gill Sans" charset="0"/>
                <a:cs typeface="Gill Sans" charset="0"/>
              </a:rPr>
              <a:t>A nucleus is a very small object, how to hit in the center?</a:t>
            </a:r>
          </a:p>
          <a:p>
            <a:r>
              <a:rPr lang="en-US" sz="1600">
                <a:latin typeface="Gill Sans" charset="0"/>
                <a:cs typeface="Gill Sans" charset="0"/>
                <a:sym typeface="Wingdings" charset="0"/>
              </a:rPr>
              <a:t> </a:t>
            </a:r>
            <a:r>
              <a:rPr lang="en-US" sz="1600">
                <a:latin typeface="Gill Sans" charset="0"/>
                <a:cs typeface="Gill Sans" charset="0"/>
              </a:rPr>
              <a:t>In fact, </a:t>
            </a:r>
            <a:r>
              <a:rPr lang="en-US" sz="1600">
                <a:latin typeface="Symbol" charset="0"/>
                <a:cs typeface="Symbol" charset="0"/>
              </a:rPr>
              <a:t>s</a:t>
            </a:r>
            <a:r>
              <a:rPr lang="en-US" sz="1600">
                <a:latin typeface="Gill Sans" charset="0"/>
                <a:cs typeface="Gill Sans" charset="0"/>
              </a:rPr>
              <a:t>(b=0) = 0!</a:t>
            </a:r>
          </a:p>
          <a:p>
            <a:pPr marL="284163" lvl="1" indent="-284163">
              <a:buClr>
                <a:srgbClr val="EF921B"/>
              </a:buClr>
              <a:buSzPct val="70000"/>
              <a:buFont typeface="Wingdings" charset="0"/>
              <a:buChar char=""/>
            </a:pPr>
            <a:r>
              <a:rPr lang="en-US" sz="1600">
                <a:latin typeface="Symbol" charset="0"/>
                <a:cs typeface="Symbol" charset="0"/>
              </a:rPr>
              <a:t>s</a:t>
            </a:r>
            <a:r>
              <a:rPr lang="en-US" sz="1600">
                <a:latin typeface="Gill Sans" charset="0"/>
                <a:cs typeface="Gill Sans" charset="0"/>
              </a:rPr>
              <a:t> – geometrical cross section</a:t>
            </a:r>
          </a:p>
          <a:p>
            <a:pPr marL="284163" lvl="1" indent="-284163">
              <a:buClr>
                <a:srgbClr val="EF921B"/>
              </a:buClr>
              <a:buSzPct val="70000"/>
              <a:buFont typeface="Wingdings" charset="0"/>
              <a:buChar char=""/>
            </a:pPr>
            <a:r>
              <a:rPr lang="en-US" sz="1600">
                <a:latin typeface="Gill Sans" charset="0"/>
                <a:cs typeface="Gill Sans" charset="0"/>
              </a:rPr>
              <a:t>b – impact parameter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05302" y="4863306"/>
            <a:ext cx="5775960" cy="1333500"/>
            <a:chOff x="317500" y="317500"/>
            <a:chExt cx="5775960" cy="1333500"/>
          </a:xfrm>
        </p:grpSpPr>
        <p:pic>
          <p:nvPicPr>
            <p:cNvPr id="5" name="PFE element 224" descr="tu5Rb7h4wmRk128.png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5775960" cy="1333500"/>
            </a:xfrm>
            <a:prstGeom prst="rect">
              <a:avLst/>
            </a:prstGeom>
          </p:spPr>
        </p:pic>
        <p:sp>
          <p:nvSpPr>
            <p:cNvPr id="9" name="Shape_132"/>
            <p:cNvSpPr/>
            <p:nvPr/>
          </p:nvSpPr>
          <p:spPr>
            <a:xfrm>
              <a:off x="317500" y="317500"/>
              <a:ext cx="5775960" cy="13335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0" y="3652838"/>
            <a:ext cx="2027238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FE element 226" descr="tu5Rb7h4wmRk129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119" y="1698308"/>
            <a:ext cx="4038600" cy="158496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V="1">
            <a:off x="5500688" y="2749550"/>
            <a:ext cx="406400" cy="328613"/>
          </a:xfrm>
          <a:prstGeom prst="straightConnector1">
            <a:avLst/>
          </a:prstGeom>
          <a:ln>
            <a:solidFill>
              <a:srgbClr val="EF921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500688" y="4140200"/>
            <a:ext cx="406400" cy="0"/>
          </a:xfrm>
          <a:prstGeom prst="straightConnector1">
            <a:avLst/>
          </a:prstGeom>
          <a:ln>
            <a:solidFill>
              <a:srgbClr val="EF921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fehide229" hidden="1"/>
          <p:cNvSpPr>
            <a:spLocks noChangeArrowheads="1"/>
          </p:cNvSpPr>
          <p:nvPr/>
        </p:nvSpPr>
        <p:spPr bwMode="auto">
          <a:xfrm>
            <a:off x="271463" y="2738438"/>
            <a:ext cx="5383212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defPPr>
              <a:defRPr lang="de-DE"/>
            </a:defPPr>
            <a:lvl1pPr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56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28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00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72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84163" indent="-284163">
              <a:spcAft>
                <a:spcPts val="1200"/>
              </a:spcAft>
              <a:buClr>
                <a:srgbClr val="EF921B"/>
              </a:buClr>
              <a:buSzPct val="70000"/>
              <a:buFont typeface="Wingdings" charset="0"/>
              <a:buChar char=""/>
            </a:pPr>
            <a:r>
              <a:rPr lang="en-US" sz="1600">
                <a:solidFill>
                  <a:srgbClr val="EF921B"/>
                </a:solidFill>
                <a:latin typeface="Gill Sans" charset="0"/>
                <a:cs typeface="Gill Sans" charset="0"/>
              </a:rPr>
              <a:t>Peripheral collisions </a:t>
            </a:r>
            <a:r>
              <a:rPr lang="en-US" sz="1600">
                <a:latin typeface="Gill Sans" charset="0"/>
                <a:cs typeface="Gill Sans" charset="0"/>
              </a:rPr>
              <a:t>(large b): large spectators (cold, flying away undisturbed) centrality fraction for b</a:t>
            </a:r>
            <a:br>
              <a:rPr lang="en-US" sz="1600">
                <a:latin typeface="Gill Sans" charset="0"/>
                <a:cs typeface="Gill Sans" charset="0"/>
              </a:rPr>
            </a:br>
            <a:r>
              <a:rPr lang="en-US" sz="1600">
                <a:latin typeface="Gill Sans" charset="0"/>
                <a:cs typeface="Gill Sans" charset="0"/>
              </a:rPr>
              <a:t>(pur geometry; b</a:t>
            </a:r>
            <a:r>
              <a:rPr lang="en-US" sz="1600" baseline="-25000">
                <a:latin typeface="Gill Sans" charset="0"/>
                <a:cs typeface="Gill Sans" charset="0"/>
              </a:rPr>
              <a:t>max</a:t>
            </a:r>
            <a:r>
              <a:rPr lang="en-US" sz="1600">
                <a:latin typeface="Gill Sans" charset="0"/>
                <a:cs typeface="Gill Sans" charset="0"/>
              </a:rPr>
              <a:t> = 2R)</a:t>
            </a:r>
          </a:p>
          <a:p>
            <a:pPr marL="284163" indent="-284163">
              <a:spcAft>
                <a:spcPts val="1200"/>
              </a:spcAft>
              <a:buClr>
                <a:srgbClr val="EF921B"/>
              </a:buClr>
              <a:buSzPct val="70000"/>
              <a:buFont typeface="Wingdings" charset="0"/>
              <a:buChar char=""/>
            </a:pPr>
            <a:r>
              <a:rPr lang="en-US" sz="1600">
                <a:solidFill>
                  <a:srgbClr val="EF921B"/>
                </a:solidFill>
                <a:latin typeface="Gill Sans" charset="0"/>
                <a:cs typeface="Gill Sans" charset="0"/>
              </a:rPr>
              <a:t>Central collisions </a:t>
            </a:r>
            <a:r>
              <a:rPr lang="en-US" sz="1600">
                <a:latin typeface="Gill Sans" charset="0"/>
                <a:cs typeface="Gill Sans" charset="0"/>
              </a:rPr>
              <a:t>(small b): large participating zone (hot/dense, also called fireball), large N</a:t>
            </a:r>
            <a:r>
              <a:rPr lang="en-US" sz="1600" baseline="-25000">
                <a:latin typeface="Gill Sans" charset="0"/>
                <a:cs typeface="Gill Sans" charset="0"/>
              </a:rPr>
              <a:t>part</a:t>
            </a:r>
            <a:r>
              <a:rPr lang="en-US" sz="1600">
                <a:latin typeface="Gill Sans" charset="0"/>
                <a:cs typeface="Gill Sans" charset="0"/>
              </a:rPr>
              <a:t> (number of participating nucleons)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65589" y="2731770"/>
            <a:ext cx="5394960" cy="1737360"/>
            <a:chOff x="317500" y="317500"/>
            <a:chExt cx="5394960" cy="1737360"/>
          </a:xfrm>
        </p:grpSpPr>
        <p:pic>
          <p:nvPicPr>
            <p:cNvPr id="12" name="PFE element 229" descr="tu5Rb7h4wmRk130.png"/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5394960" cy="1737360"/>
            </a:xfrm>
            <a:prstGeom prst="rect">
              <a:avLst/>
            </a:prstGeom>
          </p:spPr>
        </p:pic>
        <p:sp>
          <p:nvSpPr>
            <p:cNvPr id="13" name="Shape_133"/>
            <p:cNvSpPr/>
            <p:nvPr/>
          </p:nvSpPr>
          <p:spPr>
            <a:xfrm>
              <a:off x="317500" y="317500"/>
              <a:ext cx="5394960" cy="173736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230" descr="tu5Rb7h4wmRk131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2765"/>
            <a:ext cx="4678680" cy="331470"/>
          </a:xfrm>
          <a:prstGeom prst="rect">
            <a:avLst/>
          </a:prstGeom>
        </p:spPr>
      </p:pic>
      <p:pic>
        <p:nvPicPr>
          <p:cNvPr id="4" name="PFE element 231" descr="tu5Rb7h4wmRk132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" y="4719479"/>
            <a:ext cx="8583930" cy="1992630"/>
          </a:xfrm>
          <a:prstGeom prst="rect">
            <a:avLst/>
          </a:prstGeom>
        </p:spPr>
      </p:pic>
      <p:pic>
        <p:nvPicPr>
          <p:cNvPr id="5" name="PFE element 232" descr="tu5Rb7h4wmRk133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27735"/>
            <a:ext cx="6781800" cy="3935730"/>
          </a:xfrm>
          <a:prstGeom prst="rect">
            <a:avLst/>
          </a:prstGeom>
        </p:spPr>
      </p:pic>
      <p:pic>
        <p:nvPicPr>
          <p:cNvPr id="6" name="PFE element 233" descr="tu5Rb7h4wmRk134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440" y="2000409"/>
            <a:ext cx="4046220" cy="1703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234" descr="tu5Rb7h4wmRk136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2765"/>
            <a:ext cx="5791200" cy="331470"/>
          </a:xfrm>
          <a:prstGeom prst="rect">
            <a:avLst/>
          </a:prstGeom>
        </p:spPr>
      </p:pic>
      <p:pic>
        <p:nvPicPr>
          <p:cNvPr id="49154" name="Picture 7" descr="finalmass-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1484313"/>
            <a:ext cx="4249738" cy="433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FE element 236" descr="tu5Rb7h4wmRk137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89" y="5976914"/>
            <a:ext cx="1847850" cy="234363"/>
          </a:xfrm>
          <a:prstGeom prst="rect">
            <a:avLst/>
          </a:prstGeom>
        </p:spPr>
      </p:pic>
      <p:pic>
        <p:nvPicPr>
          <p:cNvPr id="6" name="PFE element 237" descr="tu5Rb7h4wmRk138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64" y="1485900"/>
            <a:ext cx="440436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238" descr="tu5Rb7h4wmRk139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2765"/>
            <a:ext cx="3200400" cy="331470"/>
          </a:xfrm>
          <a:prstGeom prst="rect">
            <a:avLst/>
          </a:prstGeom>
        </p:spPr>
      </p:pic>
      <p:pic>
        <p:nvPicPr>
          <p:cNvPr id="5017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557338"/>
            <a:ext cx="48133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FE element 240" descr="tu5Rb7h4wmRk140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41" y="2003266"/>
            <a:ext cx="3745230" cy="2868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241" descr="tu5Rb7h4wmRk141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2765"/>
            <a:ext cx="4411980" cy="331470"/>
          </a:xfrm>
          <a:prstGeom prst="rect">
            <a:avLst/>
          </a:prstGeom>
        </p:spPr>
      </p:pic>
      <p:pic>
        <p:nvPicPr>
          <p:cNvPr id="4" name="PFE element 242" descr="tu5Rb7h4wmRk142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1158875"/>
            <a:ext cx="8180070" cy="3211830"/>
          </a:xfrm>
          <a:prstGeom prst="rect">
            <a:avLst/>
          </a:prstGeom>
        </p:spPr>
      </p:pic>
      <p:pic>
        <p:nvPicPr>
          <p:cNvPr id="6" name="PFE element 243" descr="tu5Rb7h4wmRk143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345" y="4792504"/>
            <a:ext cx="7033260" cy="1497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244" descr="tu5Rb7h4wmRk144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72770"/>
            <a:ext cx="5219700" cy="251460"/>
          </a:xfrm>
          <a:prstGeom prst="rect">
            <a:avLst/>
          </a:prstGeom>
        </p:spPr>
      </p:pic>
      <p:pic>
        <p:nvPicPr>
          <p:cNvPr id="5" name="PFE element 245" descr="tu5Rb7h4wmRk145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06" y="1334294"/>
            <a:ext cx="9372600" cy="483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246" descr="tu5Rb7h4wmRk146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2765"/>
            <a:ext cx="3284220" cy="331470"/>
          </a:xfrm>
          <a:prstGeom prst="rect">
            <a:avLst/>
          </a:prstGeom>
        </p:spPr>
      </p:pic>
      <p:pic>
        <p:nvPicPr>
          <p:cNvPr id="5325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5" y="769938"/>
            <a:ext cx="4462463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2874963"/>
            <a:ext cx="4759325" cy="357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FE element 249" descr="tu5Rb7h4wmRk147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1706563"/>
            <a:ext cx="2518410" cy="849359"/>
          </a:xfrm>
          <a:prstGeom prst="rect">
            <a:avLst/>
          </a:prstGeom>
        </p:spPr>
      </p:pic>
      <p:pic>
        <p:nvPicPr>
          <p:cNvPr id="5" name="PFE element 250" descr="tu5Rb7h4wmRk148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5" y="5114925"/>
            <a:ext cx="3848100" cy="133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251" descr="tu5Rb7h4wmRk149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2765"/>
            <a:ext cx="4987290" cy="331470"/>
          </a:xfrm>
          <a:prstGeom prst="rect">
            <a:avLst/>
          </a:prstGeom>
        </p:spPr>
      </p:pic>
      <p:pic>
        <p:nvPicPr>
          <p:cNvPr id="4" name="PFE element 252" descr="tu5Rb7h4wmRk150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94" y="1199198"/>
            <a:ext cx="4610100" cy="4545330"/>
          </a:xfrm>
          <a:prstGeom prst="rect">
            <a:avLst/>
          </a:prstGeom>
        </p:spPr>
      </p:pic>
      <p:pic>
        <p:nvPicPr>
          <p:cNvPr id="5" name="PFE element 253" descr="tu5Rb7h4wmRk151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772" y="1184752"/>
            <a:ext cx="4545330" cy="4632960"/>
          </a:xfrm>
          <a:prstGeom prst="rect">
            <a:avLst/>
          </a:prstGeom>
        </p:spPr>
      </p:pic>
      <p:pic>
        <p:nvPicPr>
          <p:cNvPr id="7" name="PFE element 254" descr="tu5Rb7h4wmRk152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51" y="5813401"/>
            <a:ext cx="3379470" cy="237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1" descr="tu5Rb7h4wmRk9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03397"/>
            <a:ext cx="9083040" cy="750570"/>
          </a:xfrm>
          <a:prstGeom prst="rect">
            <a:avLst/>
          </a:prstGeom>
        </p:spPr>
      </p:pic>
      <p:pic>
        <p:nvPicPr>
          <p:cNvPr id="2662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913" y="1701800"/>
            <a:ext cx="4441825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1700213"/>
            <a:ext cx="4376737" cy="346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2117725" y="3546475"/>
            <a:ext cx="0" cy="915988"/>
          </a:xfrm>
          <a:prstGeom prst="line">
            <a:avLst/>
          </a:prstGeom>
          <a:ln w="28575" cmpd="sng">
            <a:solidFill>
              <a:srgbClr val="EF921B"/>
            </a:solidFill>
            <a:headEnd type="none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385050" y="2447925"/>
            <a:ext cx="0" cy="1930400"/>
          </a:xfrm>
          <a:prstGeom prst="line">
            <a:avLst/>
          </a:prstGeom>
          <a:ln w="28575" cmpd="sng">
            <a:solidFill>
              <a:srgbClr val="EF921B"/>
            </a:solidFill>
            <a:headEnd type="none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" name="PFE element 16" descr="tu5Rb7h4wmRk10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5008404"/>
            <a:ext cx="3810000" cy="659130"/>
          </a:xfrm>
          <a:prstGeom prst="rect">
            <a:avLst/>
          </a:prstGeom>
        </p:spPr>
      </p:pic>
      <p:pic>
        <p:nvPicPr>
          <p:cNvPr id="5" name="PFE element 17" descr="tu5Rb7h4wmRk11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73" y="1541463"/>
            <a:ext cx="3783330" cy="381000"/>
          </a:xfrm>
          <a:prstGeom prst="rect">
            <a:avLst/>
          </a:prstGeom>
        </p:spPr>
      </p:pic>
      <p:pic>
        <p:nvPicPr>
          <p:cNvPr id="6" name="PFE element 18" descr="tu5Rb7h4wmRk12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70" y="1541463"/>
            <a:ext cx="4328160" cy="381000"/>
          </a:xfrm>
          <a:prstGeom prst="rect">
            <a:avLst/>
          </a:prstGeom>
        </p:spPr>
      </p:pic>
      <p:pic>
        <p:nvPicPr>
          <p:cNvPr id="7" name="PFE element 19" descr="tu5Rb7h4wmRk13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95" y="5520634"/>
            <a:ext cx="9052560" cy="941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255" descr="tu5Rb7h4wmRk153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5898"/>
            <a:ext cx="4514850" cy="325205"/>
          </a:xfrm>
          <a:prstGeom prst="rect">
            <a:avLst/>
          </a:prstGeom>
        </p:spPr>
      </p:pic>
      <p:pic>
        <p:nvPicPr>
          <p:cNvPr id="5427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"/>
          <a:stretch>
            <a:fillRect/>
          </a:stretch>
        </p:blipFill>
        <p:spPr bwMode="auto">
          <a:xfrm>
            <a:off x="0" y="1039813"/>
            <a:ext cx="9906000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1003300"/>
            <a:ext cx="9906001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fehide258" hidden="1"/>
          <p:cNvSpPr>
            <a:spLocks noGrp="1"/>
          </p:cNvSpPr>
          <p:nvPr>
            <p:ph idx="1"/>
          </p:nvPr>
        </p:nvSpPr>
        <p:spPr bwMode="auto">
          <a:xfrm>
            <a:off x="457200" y="3463925"/>
            <a:ext cx="9175750" cy="3278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177800" lvl="1" indent="-247650">
              <a:lnSpc>
                <a:spcPct val="110000"/>
              </a:lnSpc>
              <a:spcBef>
                <a:spcPct val="0"/>
              </a:spcBef>
              <a:buFont typeface="Wingdings" charset="0"/>
              <a:buChar char=""/>
            </a:pPr>
            <a:r>
              <a:rPr lang="en-US" sz="1800">
                <a:latin typeface="Gill Sans" charset="0"/>
                <a:cs typeface="Gill Sans" charset="0"/>
              </a:rPr>
              <a:t>Thick hadron absorber to reject hadronic background</a:t>
            </a:r>
          </a:p>
          <a:p>
            <a:pPr marL="177800" lvl="1" indent="-247650">
              <a:lnSpc>
                <a:spcPct val="110000"/>
              </a:lnSpc>
              <a:spcBef>
                <a:spcPct val="0"/>
              </a:spcBef>
              <a:buFont typeface="Wingdings" charset="0"/>
              <a:buChar char=""/>
            </a:pPr>
            <a:r>
              <a:rPr lang="en-US" sz="1800">
                <a:latin typeface="Gill Sans" charset="0"/>
                <a:cs typeface="Gill Sans" charset="0"/>
              </a:rPr>
              <a:t>Trigger system based on fast detectors to select muon candidates</a:t>
            </a:r>
            <a:br>
              <a:rPr lang="en-US" sz="1800">
                <a:latin typeface="Gill Sans" charset="0"/>
                <a:cs typeface="Gill Sans" charset="0"/>
              </a:rPr>
            </a:br>
            <a:r>
              <a:rPr lang="en-US" sz="1800">
                <a:latin typeface="Gill Sans" charset="0"/>
                <a:cs typeface="Gill Sans" charset="0"/>
              </a:rPr>
              <a:t>(1 in 104 PbPb collisions at SPS energy)</a:t>
            </a:r>
          </a:p>
          <a:p>
            <a:pPr marL="177800" lvl="1" indent="-247650">
              <a:lnSpc>
                <a:spcPct val="110000"/>
              </a:lnSpc>
              <a:spcBef>
                <a:spcPct val="0"/>
              </a:spcBef>
              <a:buFont typeface="Wingdings" charset="0"/>
              <a:buChar char=""/>
            </a:pPr>
            <a:r>
              <a:rPr lang="en-US" sz="1800">
                <a:latin typeface="Gill Sans" charset="0"/>
                <a:cs typeface="Gill Sans" charset="0"/>
              </a:rPr>
              <a:t>Muon tracks reconstructed by a spectrometer (tracking detectors+magnetic field)</a:t>
            </a:r>
          </a:p>
          <a:p>
            <a:pPr marL="177800" lvl="1" indent="-247650">
              <a:lnSpc>
                <a:spcPct val="110000"/>
              </a:lnSpc>
              <a:spcBef>
                <a:spcPct val="0"/>
              </a:spcBef>
              <a:buFont typeface="Wingdings" charset="0"/>
              <a:buChar char=""/>
            </a:pPr>
            <a:r>
              <a:rPr lang="en-US" sz="1800">
                <a:latin typeface="Gill Sans" charset="0"/>
                <a:cs typeface="Gill Sans" charset="0"/>
              </a:rPr>
              <a:t>Extrapolate muon tracks back to the target taking into account multiple scattering and energy loss, but …</a:t>
            </a:r>
          </a:p>
          <a:p>
            <a:pPr marL="536575" lvl="2" indent="-185738">
              <a:spcBef>
                <a:spcPct val="0"/>
              </a:spcBef>
              <a:buFont typeface="Wingdings" charset="0"/>
              <a:buChar char=""/>
            </a:pPr>
            <a:r>
              <a:rPr lang="en-US" sz="1600">
                <a:solidFill>
                  <a:srgbClr val="EF921B"/>
                </a:solidFill>
                <a:latin typeface="Gill Sans" charset="0"/>
                <a:cs typeface="Gill Sans" charset="0"/>
              </a:rPr>
              <a:t>poor reconstruction of interaction vertex (</a:t>
            </a:r>
            <a:r>
              <a:rPr lang="en-US" sz="1600">
                <a:solidFill>
                  <a:srgbClr val="EF921B"/>
                </a:solidFill>
                <a:latin typeface="Symbol" charset="0"/>
                <a:cs typeface="Symbol" charset="0"/>
              </a:rPr>
              <a:t>s</a:t>
            </a:r>
            <a:r>
              <a:rPr lang="en-US" sz="1600" baseline="-25000">
                <a:solidFill>
                  <a:srgbClr val="EF921B"/>
                </a:solidFill>
                <a:latin typeface="Gill Sans" charset="0"/>
                <a:cs typeface="Gill Sans" charset="0"/>
              </a:rPr>
              <a:t>z</a:t>
            </a:r>
            <a:r>
              <a:rPr lang="en-US" sz="1600">
                <a:solidFill>
                  <a:srgbClr val="EF921B"/>
                </a:solidFill>
                <a:latin typeface="Gill Sans" charset="0"/>
                <a:cs typeface="Gill Sans" charset="0"/>
              </a:rPr>
              <a:t> ~10 cm)</a:t>
            </a:r>
          </a:p>
          <a:p>
            <a:pPr marL="536575" lvl="2" indent="-185738">
              <a:spcBef>
                <a:spcPct val="0"/>
              </a:spcBef>
              <a:buFont typeface="Wingdings" charset="0"/>
              <a:buChar char=""/>
            </a:pPr>
            <a:r>
              <a:rPr lang="en-US" sz="1600">
                <a:solidFill>
                  <a:srgbClr val="EF921B"/>
                </a:solidFill>
                <a:latin typeface="Gill Sans" charset="0"/>
                <a:cs typeface="Gill Sans" charset="0"/>
              </a:rPr>
              <a:t>poor mass resolution (80 MeV at the </a:t>
            </a:r>
            <a:r>
              <a:rPr lang="en-US" sz="1600">
                <a:solidFill>
                  <a:srgbClr val="EF921B"/>
                </a:solidFill>
                <a:latin typeface="Symbol" charset="0"/>
                <a:cs typeface="Symbol" charset="0"/>
              </a:rPr>
              <a:t>f</a:t>
            </a:r>
            <a:r>
              <a:rPr lang="en-US" sz="1600">
                <a:solidFill>
                  <a:srgbClr val="EF921B"/>
                </a:solidFill>
                <a:latin typeface="Gill Sans" charset="0"/>
                <a:cs typeface="Gill Sans" charset="0"/>
              </a:rPr>
              <a:t>)</a:t>
            </a:r>
          </a:p>
          <a:p>
            <a:pPr marL="341313" indent="-341313">
              <a:spcBef>
                <a:spcPct val="0"/>
              </a:spcBef>
              <a:buFont typeface="Arial" charset="0"/>
              <a:buChar char="•"/>
            </a:pPr>
            <a:endParaRPr lang="en-US" sz="1800">
              <a:latin typeface="Gill Sans" charset="0"/>
              <a:cs typeface="Gill Sans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4025" y="3459004"/>
            <a:ext cx="9182100" cy="3288030"/>
            <a:chOff x="317500" y="317500"/>
            <a:chExt cx="9182100" cy="3288030"/>
          </a:xfrm>
        </p:grpSpPr>
        <p:pic>
          <p:nvPicPr>
            <p:cNvPr id="4" name="PFE element 258" descr="tu5Rb7h4wmRk154.png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9182100" cy="3288030"/>
            </a:xfrm>
            <a:prstGeom prst="rect">
              <a:avLst/>
            </a:prstGeom>
          </p:spPr>
        </p:pic>
        <p:sp>
          <p:nvSpPr>
            <p:cNvPr id="5" name="Shape_134"/>
            <p:cNvSpPr/>
            <p:nvPr/>
          </p:nvSpPr>
          <p:spPr>
            <a:xfrm>
              <a:off x="317500" y="317500"/>
              <a:ext cx="9182100" cy="328803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259" descr="tu5Rb7h4wmRk155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2765"/>
            <a:ext cx="4511040" cy="331470"/>
          </a:xfrm>
          <a:prstGeom prst="rect">
            <a:avLst/>
          </a:prstGeom>
        </p:spPr>
      </p:pic>
      <p:pic>
        <p:nvPicPr>
          <p:cNvPr id="4" name="PFE element 260" descr="tu5Rb7h4wmRk156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623" y="5640229"/>
            <a:ext cx="5497830" cy="963930"/>
          </a:xfrm>
          <a:prstGeom prst="rect">
            <a:avLst/>
          </a:prstGeom>
        </p:spPr>
      </p:pic>
      <p:pic>
        <p:nvPicPr>
          <p:cNvPr id="5" name="PFE element 261" descr="tu5Rb7h4wmRk157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41" y="802482"/>
            <a:ext cx="9079230" cy="3124200"/>
          </a:xfrm>
          <a:prstGeom prst="rect">
            <a:avLst/>
          </a:prstGeom>
        </p:spPr>
      </p:pic>
      <p:pic>
        <p:nvPicPr>
          <p:cNvPr id="6" name="PFE element 262" descr="tu5Rb7h4wmRk158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1" y="4036060"/>
            <a:ext cx="3402330" cy="1421130"/>
          </a:xfrm>
          <a:prstGeom prst="rect">
            <a:avLst/>
          </a:prstGeom>
        </p:spPr>
      </p:pic>
      <p:pic>
        <p:nvPicPr>
          <p:cNvPr id="7" name="PFE element 263" descr="tu5Rb7h4wmRk159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381" y="4065588"/>
            <a:ext cx="2514600" cy="381000"/>
          </a:xfrm>
          <a:prstGeom prst="rect">
            <a:avLst/>
          </a:prstGeom>
        </p:spPr>
      </p:pic>
      <p:sp>
        <p:nvSpPr>
          <p:cNvPr id="235" name="Curved Right Arrow 234"/>
          <p:cNvSpPr/>
          <p:nvPr/>
        </p:nvSpPr>
        <p:spPr>
          <a:xfrm>
            <a:off x="4933950" y="4232275"/>
            <a:ext cx="654050" cy="1212850"/>
          </a:xfrm>
          <a:prstGeom prst="curvedRight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19" tIns="45709" rIns="91419" bIns="45709" anchor="ctr"/>
          <a:lstStyle/>
          <a:p>
            <a:pPr algn="ctr" defTabSz="91419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265" descr="tu5Rb7h4wmRk160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2765"/>
            <a:ext cx="5410200" cy="331470"/>
          </a:xfrm>
          <a:prstGeom prst="rect">
            <a:avLst/>
          </a:prstGeom>
        </p:spPr>
      </p:pic>
      <p:pic>
        <p:nvPicPr>
          <p:cNvPr id="4" name="PFE element 266" descr="tu5Rb7h4wmRk161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8" y="3613150"/>
            <a:ext cx="4857750" cy="2754630"/>
          </a:xfrm>
          <a:prstGeom prst="rect">
            <a:avLst/>
          </a:prstGeom>
        </p:spPr>
      </p:pic>
      <p:pic>
        <p:nvPicPr>
          <p:cNvPr id="56323" name="Picture 2" descr="ions2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915988"/>
            <a:ext cx="7345363" cy="214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FE element 268" descr="tu5Rb7h4wmRk162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972" y="1040606"/>
            <a:ext cx="1954530" cy="647700"/>
          </a:xfrm>
          <a:prstGeom prst="rect">
            <a:avLst/>
          </a:prstGeom>
        </p:spPr>
      </p:pic>
      <p:pic>
        <p:nvPicPr>
          <p:cNvPr id="7" name="PFE element 269" descr="tu5Rb7h4wmRk163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23" y="1828007"/>
            <a:ext cx="2335530" cy="381000"/>
          </a:xfrm>
          <a:prstGeom prst="rect">
            <a:avLst/>
          </a:prstGeom>
        </p:spPr>
      </p:pic>
      <p:pic>
        <p:nvPicPr>
          <p:cNvPr id="8" name="PFE element 270" descr="tu5Rb7h4wmRk164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717" y="2691607"/>
            <a:ext cx="1132479" cy="381000"/>
          </a:xfrm>
          <a:prstGeom prst="rect">
            <a:avLst/>
          </a:prstGeom>
        </p:spPr>
      </p:pic>
      <p:sp>
        <p:nvSpPr>
          <p:cNvPr id="56327" name="Line 6"/>
          <p:cNvSpPr>
            <a:spLocks noChangeShapeType="1"/>
          </p:cNvSpPr>
          <p:nvPr/>
        </p:nvSpPr>
        <p:spPr bwMode="auto">
          <a:xfrm>
            <a:off x="4284663" y="3273425"/>
            <a:ext cx="4175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9" tIns="45709" rIns="91419" bIns="45709"/>
          <a:lstStyle/>
          <a:p>
            <a:endParaRPr lang="en-US"/>
          </a:p>
        </p:txBody>
      </p:sp>
      <p:pic>
        <p:nvPicPr>
          <p:cNvPr id="9" name="PFE element 272" descr="tu5Rb7h4wmRk165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920" y="3234532"/>
            <a:ext cx="902922" cy="381000"/>
          </a:xfrm>
          <a:prstGeom prst="rect">
            <a:avLst/>
          </a:prstGeom>
        </p:spPr>
      </p:pic>
      <p:sp>
        <p:nvSpPr>
          <p:cNvPr id="56329" name="Oval 8"/>
          <p:cNvSpPr>
            <a:spLocks noChangeArrowheads="1"/>
          </p:cNvSpPr>
          <p:nvPr/>
        </p:nvSpPr>
        <p:spPr bwMode="auto">
          <a:xfrm>
            <a:off x="7042150" y="2265363"/>
            <a:ext cx="339725" cy="569912"/>
          </a:xfrm>
          <a:prstGeom prst="ellips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19" tIns="45709" rIns="91419" bIns="45709" anchor="ctr"/>
          <a:lstStyle/>
          <a:p>
            <a:endParaRPr lang="en-GB"/>
          </a:p>
        </p:txBody>
      </p:sp>
      <p:pic>
        <p:nvPicPr>
          <p:cNvPr id="56330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05225"/>
            <a:ext cx="245745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1" name="AutoShape 10"/>
          <p:cNvSpPr>
            <a:spLocks noChangeAspect="1" noChangeArrowheads="1"/>
          </p:cNvSpPr>
          <p:nvPr/>
        </p:nvSpPr>
        <p:spPr bwMode="auto">
          <a:xfrm>
            <a:off x="7164388" y="2913063"/>
            <a:ext cx="1687512" cy="1216025"/>
          </a:xfrm>
          <a:prstGeom prst="roundRect">
            <a:avLst>
              <a:gd name="adj" fmla="val 3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573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9" tIns="45709" rIns="91419" bIns="45709" anchor="ctr"/>
          <a:lstStyle/>
          <a:p>
            <a:endParaRPr lang="en-GB"/>
          </a:p>
        </p:txBody>
      </p:sp>
      <p:cxnSp>
        <p:nvCxnSpPr>
          <p:cNvPr id="56332" name="AutoShape 11"/>
          <p:cNvCxnSpPr>
            <a:cxnSpLocks noChangeShapeType="1"/>
            <a:stCxn id="56329" idx="4"/>
          </p:cNvCxnSpPr>
          <p:nvPr/>
        </p:nvCxnSpPr>
        <p:spPr bwMode="auto">
          <a:xfrm rot="5400000">
            <a:off x="6728619" y="3221831"/>
            <a:ext cx="850900" cy="115888"/>
          </a:xfrm>
          <a:prstGeom prst="curvedConnector3">
            <a:avLst>
              <a:gd name="adj1" fmla="val 48694"/>
            </a:avLst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333" name="Line 12"/>
          <p:cNvSpPr>
            <a:spLocks noChangeShapeType="1"/>
          </p:cNvSpPr>
          <p:nvPr/>
        </p:nvSpPr>
        <p:spPr bwMode="auto">
          <a:xfrm>
            <a:off x="6659563" y="5648325"/>
            <a:ext cx="5048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sm"/>
            <a:tailEnd type="triangle" w="lg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9" tIns="45709" rIns="91419" bIns="45709"/>
          <a:lstStyle/>
          <a:p>
            <a:endParaRPr lang="en-US"/>
          </a:p>
        </p:txBody>
      </p:sp>
      <p:pic>
        <p:nvPicPr>
          <p:cNvPr id="10" name="PFE element 278" descr="tu5Rb7h4wmRk166.pn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723" y="5643536"/>
            <a:ext cx="585369" cy="317553"/>
          </a:xfrm>
          <a:prstGeom prst="rect">
            <a:avLst/>
          </a:prstGeom>
        </p:spPr>
      </p:pic>
      <p:sp>
        <p:nvSpPr>
          <p:cNvPr id="56335" name="Line 14"/>
          <p:cNvSpPr>
            <a:spLocks noChangeShapeType="1"/>
          </p:cNvSpPr>
          <p:nvPr/>
        </p:nvSpPr>
        <p:spPr bwMode="auto">
          <a:xfrm>
            <a:off x="4881563" y="5721350"/>
            <a:ext cx="792162" cy="0"/>
          </a:xfrm>
          <a:prstGeom prst="line">
            <a:avLst/>
          </a:prstGeom>
          <a:noFill/>
          <a:ln w="6032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19" tIns="45709" rIns="91419" bIns="45709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280" descr="tu5Rb7h4wmRk167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2765"/>
            <a:ext cx="2716530" cy="331470"/>
          </a:xfrm>
          <a:prstGeom prst="rect">
            <a:avLst/>
          </a:prstGeom>
        </p:spPr>
      </p:pic>
      <p:pic>
        <p:nvPicPr>
          <p:cNvPr id="4" name="PFE element 281" descr="tu5Rb7h4wmRk168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73" y="1283335"/>
            <a:ext cx="4507230" cy="3516630"/>
          </a:xfrm>
          <a:prstGeom prst="rect">
            <a:avLst/>
          </a:prstGeom>
        </p:spPr>
      </p:pic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2782888" y="4754563"/>
            <a:ext cx="485775" cy="461962"/>
          </a:xfrm>
          <a:prstGeom prst="downArrow">
            <a:avLst>
              <a:gd name="adj1" fmla="val 50000"/>
              <a:gd name="adj2" fmla="val 27451"/>
            </a:avLst>
          </a:prstGeom>
          <a:solidFill>
            <a:schemeClr val="bg1">
              <a:lumMod val="85000"/>
            </a:schemeClr>
          </a:solidFill>
          <a:ln w="9525" algn="ctr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lIns="91419" tIns="45709" rIns="91419" bIns="45709" anchor="ctr">
            <a:spAutoFit/>
          </a:bodyPr>
          <a:lstStyle/>
          <a:p>
            <a:pPr>
              <a:defRPr/>
            </a:pPr>
            <a:endParaRPr lang="en-GB" sz="2000"/>
          </a:p>
        </p:txBody>
      </p:sp>
      <p:graphicFrame>
        <p:nvGraphicFramePr>
          <p:cNvPr id="11268" name="Object 14"/>
          <p:cNvGraphicFramePr>
            <a:graphicFrameLocks noChangeAspect="1"/>
          </p:cNvGraphicFramePr>
          <p:nvPr/>
        </p:nvGraphicFramePr>
        <p:xfrm>
          <a:off x="5302250" y="1103313"/>
          <a:ext cx="4114800" cy="2725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7" name="Immagine bitmap" r:id="rId5" imgW="3924848" imgH="2600000" progId="PBrush">
                  <p:embed/>
                </p:oleObj>
              </mc:Choice>
              <mc:Fallback>
                <p:oleObj name="Immagine bitmap" r:id="rId5" imgW="3924848" imgH="2600000" progId="PBrush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250" y="1103313"/>
                        <a:ext cx="4114800" cy="2725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FE element 284" descr="tu5Rb7h4wmRk169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42" y="5243513"/>
            <a:ext cx="5116830" cy="723900"/>
          </a:xfrm>
          <a:prstGeom prst="rect">
            <a:avLst/>
          </a:prstGeom>
        </p:spPr>
      </p:pic>
      <p:pic>
        <p:nvPicPr>
          <p:cNvPr id="11270" name="Picture 17" descr="zv_tgt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" t="4736" r="7625" b="2725"/>
          <a:stretch>
            <a:fillRect/>
          </a:stretch>
        </p:blipFill>
        <p:spPr bwMode="auto">
          <a:xfrm>
            <a:off x="5907088" y="3879850"/>
            <a:ext cx="2516187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Oval 18"/>
          <p:cNvSpPr>
            <a:spLocks noChangeArrowheads="1"/>
          </p:cNvSpPr>
          <p:nvPr/>
        </p:nvSpPr>
        <p:spPr bwMode="auto">
          <a:xfrm rot="1165249">
            <a:off x="3851275" y="2212975"/>
            <a:ext cx="685800" cy="52387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19" tIns="45709" rIns="91419" bIns="45709" anchor="ctr"/>
          <a:lstStyle/>
          <a:p>
            <a:endParaRPr lang="en-GB" sz="2000"/>
          </a:p>
        </p:txBody>
      </p:sp>
      <p:cxnSp>
        <p:nvCxnSpPr>
          <p:cNvPr id="11272" name="AutoShape 19"/>
          <p:cNvCxnSpPr>
            <a:cxnSpLocks noChangeShapeType="1"/>
          </p:cNvCxnSpPr>
          <p:nvPr/>
        </p:nvCxnSpPr>
        <p:spPr bwMode="auto">
          <a:xfrm>
            <a:off x="4508500" y="2593975"/>
            <a:ext cx="1398588" cy="2078038"/>
          </a:xfrm>
          <a:prstGeom prst="curvedConnector3">
            <a:avLst>
              <a:gd name="adj1" fmla="val 49944"/>
            </a:avLst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FE element 288" descr="tu5Rb7h4wmRk170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233" y="2540425"/>
            <a:ext cx="394072" cy="405550"/>
          </a:xfrm>
          <a:prstGeom prst="rect">
            <a:avLst/>
          </a:prstGeom>
        </p:spPr>
      </p:pic>
      <p:pic>
        <p:nvPicPr>
          <p:cNvPr id="7" name="PFE element 289" descr="tu5Rb7h4wmRk171.pn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620" y="1813350"/>
            <a:ext cx="394072" cy="405550"/>
          </a:xfrm>
          <a:prstGeom prst="rect">
            <a:avLst/>
          </a:prstGeom>
        </p:spPr>
      </p:pic>
      <p:pic>
        <p:nvPicPr>
          <p:cNvPr id="8" name="PFE element 290" descr="tu5Rb7h4wmRk172.png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173" y="5598900"/>
            <a:ext cx="3516630" cy="711625"/>
          </a:xfrm>
          <a:prstGeom prst="rect">
            <a:avLst/>
          </a:prstGeom>
        </p:spPr>
      </p:pic>
      <p:pic>
        <p:nvPicPr>
          <p:cNvPr id="9" name="PFE element 291" descr="tu5Rb7h4wmRk173.png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647" y="1257088"/>
            <a:ext cx="2792730" cy="711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292" descr="tu5Rb7h4wmRk174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72770"/>
            <a:ext cx="4850130" cy="251460"/>
          </a:xfrm>
          <a:prstGeom prst="rect">
            <a:avLst/>
          </a:prstGeom>
        </p:spPr>
      </p:pic>
      <p:pic>
        <p:nvPicPr>
          <p:cNvPr id="4" name="PFE element 293" descr="tu5Rb7h4wmRk175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13" y="1410970"/>
            <a:ext cx="5486400" cy="4899660"/>
          </a:xfrm>
          <a:prstGeom prst="rect">
            <a:avLst/>
          </a:prstGeom>
        </p:spPr>
      </p:pic>
      <p:pic>
        <p:nvPicPr>
          <p:cNvPr id="5734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938" y="1395413"/>
            <a:ext cx="3803650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295" descr="tu5Rb7h4wmRk176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4670"/>
            <a:ext cx="3028950" cy="327660"/>
          </a:xfrm>
          <a:prstGeom prst="rect">
            <a:avLst/>
          </a:prstGeom>
        </p:spPr>
      </p:pic>
      <p:pic>
        <p:nvPicPr>
          <p:cNvPr id="4" name="PFE element 296" descr="tu5Rb7h4wmRk177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845050"/>
            <a:ext cx="5055870" cy="1379220"/>
          </a:xfrm>
          <a:prstGeom prst="rect">
            <a:avLst/>
          </a:prstGeom>
        </p:spPr>
      </p:pic>
      <p:pic>
        <p:nvPicPr>
          <p:cNvPr id="12291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13" y="1341438"/>
            <a:ext cx="5391150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FE element 298" descr="tu5Rb7h4wmRk178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963613"/>
            <a:ext cx="2057400" cy="381000"/>
          </a:xfrm>
          <a:prstGeom prst="rect">
            <a:avLst/>
          </a:prstGeom>
        </p:spPr>
      </p:pic>
      <p:pic>
        <p:nvPicPr>
          <p:cNvPr id="7" name="PFE element 299" descr="tu5Rb7h4wmRk179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214" y="965200"/>
            <a:ext cx="1584960" cy="381000"/>
          </a:xfrm>
          <a:prstGeom prst="rect">
            <a:avLst/>
          </a:prstGeom>
        </p:spPr>
      </p:pic>
      <p:pic>
        <p:nvPicPr>
          <p:cNvPr id="8" name="PFE element 300" descr="tu5Rb7h4wmRk180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00" y="953108"/>
            <a:ext cx="1078230" cy="394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01" descr="tu5Rb7h4wmRk181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4670"/>
            <a:ext cx="4587240" cy="327660"/>
          </a:xfrm>
          <a:prstGeom prst="rect">
            <a:avLst/>
          </a:prstGeom>
        </p:spPr>
      </p:pic>
      <p:sp>
        <p:nvSpPr>
          <p:cNvPr id="13314" name="pfehide302" hidden="1"/>
          <p:cNvSpPr>
            <a:spLocks noChangeArrowheads="1"/>
          </p:cNvSpPr>
          <p:nvPr/>
        </p:nvSpPr>
        <p:spPr bwMode="auto">
          <a:xfrm>
            <a:off x="700088" y="5287963"/>
            <a:ext cx="4037012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/>
          <a:lstStyle>
            <a:defPPr>
              <a:defRPr lang="de-DE"/>
            </a:defPPr>
            <a:lvl1pPr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56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28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00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72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84163" indent="-284163">
              <a:spcBef>
                <a:spcPct val="20000"/>
              </a:spcBef>
              <a:buClr>
                <a:srgbClr val="EF921B"/>
              </a:buClr>
              <a:buSzPct val="70000"/>
              <a:buFont typeface="Wingdings" charset="0"/>
              <a:buChar char=""/>
            </a:pPr>
            <a:r>
              <a:rPr lang="en-US" sz="1800">
                <a:latin typeface="Gill Sans" charset="0"/>
                <a:cs typeface="Gill Sans" charset="0"/>
              </a:rPr>
              <a:t>Opposite sign dimuon mass distribution before quality cuts and without muon track matching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99294" y="5285264"/>
            <a:ext cx="4038600" cy="1242060"/>
            <a:chOff x="317500" y="317500"/>
            <a:chExt cx="4038600" cy="1242060"/>
          </a:xfrm>
        </p:grpSpPr>
        <p:pic>
          <p:nvPicPr>
            <p:cNvPr id="4" name="PFE element 302" descr="tu5Rb7h4wmRk182.png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038600" cy="1242060"/>
            </a:xfrm>
            <a:prstGeom prst="rect">
              <a:avLst/>
            </a:prstGeom>
          </p:spPr>
        </p:pic>
        <p:sp>
          <p:nvSpPr>
            <p:cNvPr id="5" name="Shape_135"/>
            <p:cNvSpPr/>
            <p:nvPr/>
          </p:nvSpPr>
          <p:spPr>
            <a:xfrm>
              <a:off x="317500" y="317500"/>
              <a:ext cx="4038600" cy="124206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pfehide303" hidden="1"/>
          <p:cNvSpPr>
            <a:spLocks noChangeArrowheads="1"/>
          </p:cNvSpPr>
          <p:nvPr/>
        </p:nvSpPr>
        <p:spPr bwMode="auto">
          <a:xfrm>
            <a:off x="5156200" y="5294313"/>
            <a:ext cx="4621213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/>
          <a:lstStyle>
            <a:defPPr>
              <a:defRPr lang="de-DE"/>
            </a:defPPr>
            <a:lvl1pPr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56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28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00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72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84163" indent="-284163">
              <a:spcBef>
                <a:spcPct val="20000"/>
              </a:spcBef>
              <a:buClr>
                <a:srgbClr val="EF921B"/>
              </a:buClr>
              <a:buSzPct val="70000"/>
              <a:buFont typeface="Wingdings" charset="0"/>
              <a:buChar char=""/>
            </a:pPr>
            <a:r>
              <a:rPr lang="en-US" sz="1800">
                <a:latin typeface="Gill Sans" charset="0"/>
                <a:cs typeface="Gill Sans" charset="0"/>
              </a:rPr>
              <a:t>Drastic improvement in mass resolution</a:t>
            </a:r>
          </a:p>
          <a:p>
            <a:pPr marL="284163" indent="-284163">
              <a:spcBef>
                <a:spcPct val="20000"/>
              </a:spcBef>
              <a:buClr>
                <a:srgbClr val="EF921B"/>
              </a:buClr>
              <a:buSzPct val="70000"/>
              <a:buFont typeface="Wingdings" charset="0"/>
              <a:buChar char=""/>
            </a:pPr>
            <a:r>
              <a:rPr lang="en-US" sz="1800">
                <a:latin typeface="Gill Sans" charset="0"/>
                <a:cs typeface="Gill Sans" charset="0"/>
              </a:rPr>
              <a:t>Still a large unphysical background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156041" y="5286216"/>
            <a:ext cx="4621530" cy="887730"/>
            <a:chOff x="317500" y="317500"/>
            <a:chExt cx="4621530" cy="887730"/>
          </a:xfrm>
        </p:grpSpPr>
        <p:pic>
          <p:nvPicPr>
            <p:cNvPr id="7" name="PFE element 303" descr="tu5Rb7h4wmRk183.png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621530" cy="887730"/>
            </a:xfrm>
            <a:prstGeom prst="rect">
              <a:avLst/>
            </a:prstGeom>
          </p:spPr>
        </p:pic>
        <p:sp>
          <p:nvSpPr>
            <p:cNvPr id="8" name="Shape_136"/>
            <p:cNvSpPr/>
            <p:nvPr/>
          </p:nvSpPr>
          <p:spPr>
            <a:xfrm>
              <a:off x="317500" y="317500"/>
              <a:ext cx="4621530" cy="88773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pfehide304" hidden="1"/>
          <p:cNvGrpSpPr>
            <a:grpSpLocks/>
          </p:cNvGrpSpPr>
          <p:nvPr/>
        </p:nvGrpSpPr>
        <p:grpSpPr bwMode="auto">
          <a:xfrm>
            <a:off x="5453063" y="1200150"/>
            <a:ext cx="3892550" cy="3879850"/>
            <a:chOff x="204" y="799"/>
            <a:chExt cx="2672" cy="3203"/>
          </a:xfrm>
        </p:grpSpPr>
        <p:sp>
          <p:nvSpPr>
            <p:cNvPr id="13320" name="Oval 8" hidden="1"/>
            <p:cNvSpPr>
              <a:spLocks noChangeArrowheads="1"/>
            </p:cNvSpPr>
            <p:nvPr/>
          </p:nvSpPr>
          <p:spPr bwMode="auto">
            <a:xfrm>
              <a:off x="688" y="1172"/>
              <a:ext cx="127" cy="126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pPr eaLnBrk="0" hangingPunct="0"/>
              <a:endParaRPr lang="en-US"/>
            </a:p>
          </p:txBody>
        </p:sp>
        <p:pic>
          <p:nvPicPr>
            <p:cNvPr id="13321" name="Picture 9" descr="RawData_FullStat_v1" hidden="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5" t="7516"/>
            <a:stretch>
              <a:fillRect/>
            </a:stretch>
          </p:blipFill>
          <p:spPr bwMode="auto">
            <a:xfrm>
              <a:off x="204" y="799"/>
              <a:ext cx="2672" cy="3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2" name="Oval 10" hidden="1"/>
            <p:cNvSpPr>
              <a:spLocks noChangeArrowheads="1"/>
            </p:cNvSpPr>
            <p:nvPr/>
          </p:nvSpPr>
          <p:spPr bwMode="auto">
            <a:xfrm>
              <a:off x="204" y="886"/>
              <a:ext cx="244" cy="62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 eaLnBrk="0" hangingPunct="0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444808" y="1196975"/>
            <a:ext cx="3909060" cy="3886200"/>
            <a:chOff x="317500" y="317500"/>
            <a:chExt cx="3909060" cy="3886200"/>
          </a:xfrm>
        </p:grpSpPr>
        <p:pic>
          <p:nvPicPr>
            <p:cNvPr id="10" name="PFE element 304" descr="tu5Rb7h4wmRk184.png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909060" cy="3886200"/>
            </a:xfrm>
            <a:prstGeom prst="rect">
              <a:avLst/>
            </a:prstGeom>
          </p:spPr>
        </p:pic>
        <p:sp>
          <p:nvSpPr>
            <p:cNvPr id="11" name="Shape_137"/>
            <p:cNvSpPr/>
            <p:nvPr/>
          </p:nvSpPr>
          <p:spPr>
            <a:xfrm>
              <a:off x="317500" y="317500"/>
              <a:ext cx="3909060" cy="38862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317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1304925"/>
            <a:ext cx="388937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utoShape 13"/>
          <p:cNvSpPr>
            <a:spLocks noChangeArrowheads="1"/>
          </p:cNvSpPr>
          <p:nvPr/>
        </p:nvSpPr>
        <p:spPr bwMode="auto">
          <a:xfrm rot="16200000">
            <a:off x="3872825" y="1641040"/>
            <a:ext cx="1583999" cy="2592000"/>
          </a:xfrm>
          <a:prstGeom prst="downArrow">
            <a:avLst>
              <a:gd name="adj1" fmla="val 50000"/>
              <a:gd name="adj2" fmla="val 27451"/>
            </a:avLst>
          </a:prstGeom>
          <a:solidFill>
            <a:schemeClr val="bg1">
              <a:lumMod val="85000"/>
            </a:schemeClr>
          </a:solidFill>
          <a:ln w="9525" algn="ctr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lIns="91419" tIns="45709" rIns="91419" bIns="45709" anchor="ctr">
            <a:spAutoFit/>
          </a:bodyPr>
          <a:lstStyle/>
          <a:p>
            <a:pPr>
              <a:defRPr/>
            </a:pPr>
            <a:endParaRPr lang="en-GB" sz="2000" dirty="0"/>
          </a:p>
        </p:txBody>
      </p:sp>
      <p:sp>
        <p:nvSpPr>
          <p:cNvPr id="25" name="pfehide307" hidden="1"/>
          <p:cNvSpPr>
            <a:spLocks noChangeArrowheads="1"/>
          </p:cNvSpPr>
          <p:nvPr/>
        </p:nvSpPr>
        <p:spPr bwMode="auto">
          <a:xfrm>
            <a:off x="3455988" y="2636838"/>
            <a:ext cx="4953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defPPr>
              <a:defRPr lang="de-DE"/>
            </a:defPPr>
            <a:lvl1pPr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56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28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00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72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it-IT" sz="1800">
                <a:latin typeface="Gill Sans" charset="0"/>
                <a:cs typeface="Gill Sans" charset="0"/>
              </a:rPr>
              <a:t>Vertex selection and</a:t>
            </a:r>
          </a:p>
          <a:p>
            <a:r>
              <a:rPr lang="it-IT" sz="1800">
                <a:latin typeface="Gill Sans" charset="0"/>
                <a:cs typeface="Gill Sans" charset="0"/>
              </a:rPr>
              <a:t>muon track matching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450273" y="2630329"/>
            <a:ext cx="4964430" cy="659130"/>
            <a:chOff x="317500" y="317500"/>
            <a:chExt cx="4964430" cy="659130"/>
          </a:xfrm>
        </p:grpSpPr>
        <p:pic>
          <p:nvPicPr>
            <p:cNvPr id="13" name="PFE element 307" descr="tu5Rb7h4wmRk185.png"/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964430" cy="659130"/>
            </a:xfrm>
            <a:prstGeom prst="rect">
              <a:avLst/>
            </a:prstGeom>
          </p:spPr>
        </p:pic>
        <p:sp>
          <p:nvSpPr>
            <p:cNvPr id="14" name="Shape_138"/>
            <p:cNvSpPr/>
            <p:nvPr/>
          </p:nvSpPr>
          <p:spPr>
            <a:xfrm>
              <a:off x="317500" y="317500"/>
              <a:ext cx="4964430" cy="65913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animBg="1"/>
      <p:bldP spid="2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08" descr="tu5Rb7h4wmRk186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4670"/>
            <a:ext cx="3806190" cy="327660"/>
          </a:xfrm>
          <a:prstGeom prst="rect">
            <a:avLst/>
          </a:prstGeom>
        </p:spPr>
      </p:pic>
      <p:pic>
        <p:nvPicPr>
          <p:cNvPr id="4" name="PFE element 309" descr="tu5Rb7h4wmRk187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" y="1333659"/>
            <a:ext cx="8511540" cy="4046220"/>
          </a:xfrm>
          <a:prstGeom prst="rect">
            <a:avLst/>
          </a:prstGeom>
        </p:spPr>
      </p:pic>
      <p:pic>
        <p:nvPicPr>
          <p:cNvPr id="5" name="PFE element 310" descr="tu5Rb7h4wmRk189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" y="5661025"/>
            <a:ext cx="5288280" cy="608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11" descr="tu5Rb7h4wmRk190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72770"/>
            <a:ext cx="5029200" cy="251460"/>
          </a:xfrm>
          <a:prstGeom prst="rect">
            <a:avLst/>
          </a:prstGeom>
        </p:spPr>
      </p:pic>
      <p:pic>
        <p:nvPicPr>
          <p:cNvPr id="4" name="PFE element 312" descr="tu5Rb7h4wmRk191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41" y="1031716"/>
            <a:ext cx="7821930" cy="659130"/>
          </a:xfrm>
          <a:prstGeom prst="rect">
            <a:avLst/>
          </a:prstGeom>
        </p:spPr>
      </p:pic>
      <p:pic>
        <p:nvPicPr>
          <p:cNvPr id="6" name="PFE element 313" descr="tu5Rb7h4wmRk192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23" y="1843882"/>
            <a:ext cx="2983230" cy="381000"/>
          </a:xfrm>
          <a:prstGeom prst="rect">
            <a:avLst/>
          </a:prstGeom>
        </p:spPr>
      </p:pic>
      <p:pic>
        <p:nvPicPr>
          <p:cNvPr id="7" name="PFE element 314" descr="tu5Rb7h4wmRk193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58" y="5600541"/>
            <a:ext cx="4290060" cy="925830"/>
          </a:xfrm>
          <a:prstGeom prst="rect">
            <a:avLst/>
          </a:prstGeom>
        </p:spPr>
      </p:pic>
      <p:pic>
        <p:nvPicPr>
          <p:cNvPr id="8" name="PFE element 315" descr="tu5Rb7h4wmRk194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102" y="5507934"/>
            <a:ext cx="4366260" cy="941182"/>
          </a:xfrm>
          <a:prstGeom prst="rect">
            <a:avLst/>
          </a:prstGeom>
        </p:spPr>
      </p:pic>
      <p:pic>
        <p:nvPicPr>
          <p:cNvPr id="59398" name="Picture 7" descr="LogPeriph_Seminar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8333"/>
          <a:stretch>
            <a:fillRect/>
          </a:stretch>
        </p:blipFill>
        <p:spPr bwMode="auto">
          <a:xfrm>
            <a:off x="912813" y="2219325"/>
            <a:ext cx="3081337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14" descr="LogSemiCentral_Seminar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1" r="3537"/>
          <a:stretch>
            <a:fillRect/>
          </a:stretch>
        </p:blipFill>
        <p:spPr bwMode="auto">
          <a:xfrm>
            <a:off x="5270500" y="2219325"/>
            <a:ext cx="3081338" cy="32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3978275" y="6237288"/>
            <a:ext cx="14446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923088" y="1125538"/>
            <a:ext cx="14287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20" descr="tu5Rb7h4wmRk195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72770"/>
            <a:ext cx="3935730" cy="251460"/>
          </a:xfrm>
          <a:prstGeom prst="rect">
            <a:avLst/>
          </a:prstGeom>
        </p:spPr>
      </p:pic>
      <p:pic>
        <p:nvPicPr>
          <p:cNvPr id="5" name="PFE element 321" descr="tu5Rb7h4wmRk196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69" y="1154113"/>
            <a:ext cx="4114800" cy="381000"/>
          </a:xfrm>
          <a:prstGeom prst="rect">
            <a:avLst/>
          </a:prstGeom>
        </p:spPr>
      </p:pic>
      <p:pic>
        <p:nvPicPr>
          <p:cNvPr id="6" name="PFE element 322" descr="tu5Rb7h4wmRk197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977" y="1414463"/>
            <a:ext cx="4442460" cy="4076700"/>
          </a:xfrm>
          <a:prstGeom prst="rect">
            <a:avLst/>
          </a:prstGeom>
        </p:spPr>
      </p:pic>
      <p:pic>
        <p:nvPicPr>
          <p:cNvPr id="60420" name="Picture 1" descr="C:\Users\Toshiba\Desktop\Berkeley\GP_Isolation_NewFF_v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>
            <a:fillRect/>
          </a:stretch>
        </p:blipFill>
        <p:spPr bwMode="auto">
          <a:xfrm>
            <a:off x="214313" y="1455738"/>
            <a:ext cx="4313237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20" descr="tu5Rb7h4wmRk14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2765"/>
            <a:ext cx="5787390" cy="331470"/>
          </a:xfrm>
          <a:prstGeom prst="rect">
            <a:avLst/>
          </a:prstGeom>
        </p:spPr>
      </p:pic>
      <p:pic>
        <p:nvPicPr>
          <p:cNvPr id="5" name="elb40_b2_color_id.mov">
            <a:hlinkClick r:id="" action="ppaction://media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196975"/>
            <a:ext cx="9428162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24" descr="tu5Rb7h4wmRk198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4670"/>
            <a:ext cx="5269230" cy="327660"/>
          </a:xfrm>
          <a:prstGeom prst="rect">
            <a:avLst/>
          </a:prstGeom>
        </p:spPr>
      </p:pic>
      <p:grpSp>
        <p:nvGrpSpPr>
          <p:cNvPr id="4" name="pfehide325" hidden="1"/>
          <p:cNvGrpSpPr>
            <a:grpSpLocks/>
          </p:cNvGrpSpPr>
          <p:nvPr/>
        </p:nvGrpSpPr>
        <p:grpSpPr bwMode="auto">
          <a:xfrm>
            <a:off x="92075" y="1052513"/>
            <a:ext cx="4932363" cy="6340475"/>
            <a:chOff x="58" y="300"/>
            <a:chExt cx="3107" cy="3994"/>
          </a:xfrm>
        </p:grpSpPr>
        <p:sp>
          <p:nvSpPr>
            <p:cNvPr id="5" name="Text Box 5" hidden="1"/>
            <p:cNvSpPr txBox="1">
              <a:spLocks noChangeArrowheads="1"/>
            </p:cNvSpPr>
            <p:nvPr/>
          </p:nvSpPr>
          <p:spPr bwMode="auto">
            <a:xfrm>
              <a:off x="58" y="649"/>
              <a:ext cx="310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de-DE"/>
              </a:defPPr>
              <a:lvl1pPr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56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28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00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72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r>
                <a:rPr lang="de-DE" sz="1800" dirty="0">
                  <a:latin typeface="Gill Sans"/>
                  <a:cs typeface="Gill Sans"/>
                </a:rPr>
                <a:t> (</a:t>
              </a:r>
              <a:r>
                <a:rPr lang="de-DE" sz="1800" dirty="0" err="1">
                  <a:latin typeface="Gill Sans"/>
                  <a:cs typeface="Gill Sans"/>
                </a:rPr>
                <a:t>discrimination</a:t>
              </a:r>
              <a:r>
                <a:rPr lang="de-DE" sz="1800" dirty="0">
                  <a:latin typeface="Gill Sans"/>
                  <a:cs typeface="Gill Sans"/>
                </a:rPr>
                <a:t> prompt </a:t>
              </a:r>
              <a:r>
                <a:rPr lang="de-DE" sz="1800" dirty="0" err="1">
                  <a:latin typeface="Gill Sans"/>
                  <a:cs typeface="Gill Sans"/>
                </a:rPr>
                <a:t>from</a:t>
              </a:r>
              <a:r>
                <a:rPr lang="de-DE" sz="1800" dirty="0">
                  <a:latin typeface="Gill Sans"/>
                  <a:cs typeface="Gill Sans"/>
                </a:rPr>
                <a:t> off-vertex </a:t>
              </a:r>
              <a:r>
                <a:rPr lang="de-DE" sz="1800" dirty="0" err="1">
                  <a:latin typeface="Gill Sans"/>
                  <a:cs typeface="Gill Sans"/>
                </a:rPr>
                <a:t>muons</a:t>
              </a:r>
              <a:r>
                <a:rPr lang="de-DE" sz="1800" dirty="0">
                  <a:latin typeface="Gill Sans"/>
                  <a:cs typeface="Gill Sans"/>
                </a:rPr>
                <a:t>)</a:t>
              </a:r>
            </a:p>
          </p:txBody>
        </p:sp>
        <p:grpSp>
          <p:nvGrpSpPr>
            <p:cNvPr id="14344" name="Group 6" hidden="1"/>
            <p:cNvGrpSpPr>
              <a:grpSpLocks/>
            </p:cNvGrpSpPr>
            <p:nvPr/>
          </p:nvGrpSpPr>
          <p:grpSpPr bwMode="auto">
            <a:xfrm>
              <a:off x="123" y="300"/>
              <a:ext cx="2460" cy="3994"/>
              <a:chOff x="123" y="300"/>
              <a:chExt cx="2460" cy="3994"/>
            </a:xfrm>
          </p:grpSpPr>
          <p:sp>
            <p:nvSpPr>
              <p:cNvPr id="7" name="Text Box 7" hidden="1"/>
              <p:cNvSpPr txBox="1">
                <a:spLocks noChangeArrowheads="1"/>
              </p:cNvSpPr>
              <p:nvPr/>
            </p:nvSpPr>
            <p:spPr bwMode="auto">
              <a:xfrm>
                <a:off x="123" y="300"/>
                <a:ext cx="2445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de-DE"/>
                </a:defPPr>
                <a:lvl1pPr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5613" indent="1588"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2813" indent="1588"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0013" indent="1588"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7213" indent="1588"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de-DE" sz="1800" dirty="0">
                    <a:latin typeface="Gill Sans"/>
                    <a:cs typeface="Gill Sans"/>
                  </a:rPr>
                  <a:t>Separation </a:t>
                </a:r>
                <a:r>
                  <a:rPr lang="de-DE" sz="1800" dirty="0" err="1">
                    <a:latin typeface="Gill Sans"/>
                    <a:cs typeface="Gill Sans"/>
                  </a:rPr>
                  <a:t>of</a:t>
                </a:r>
                <a:r>
                  <a:rPr lang="de-DE" sz="1800" dirty="0">
                    <a:latin typeface="Gill Sans"/>
                    <a:cs typeface="Gill Sans"/>
                  </a:rPr>
                  <a:t> prompt </a:t>
                </a:r>
                <a:r>
                  <a:rPr lang="de-DE" sz="1800" dirty="0" err="1">
                    <a:latin typeface="Gill Sans"/>
                    <a:cs typeface="Gill Sans"/>
                  </a:rPr>
                  <a:t>muon</a:t>
                </a:r>
                <a:r>
                  <a:rPr lang="de-DE" sz="1800" dirty="0">
                    <a:latin typeface="Gill Sans"/>
                    <a:cs typeface="Gill Sans"/>
                  </a:rPr>
                  <a:t> </a:t>
                </a:r>
                <a:r>
                  <a:rPr lang="de-DE" sz="1800" dirty="0" err="1">
                    <a:latin typeface="Gill Sans"/>
                    <a:cs typeface="Gill Sans"/>
                  </a:rPr>
                  <a:t>production</a:t>
                </a:r>
                <a:endParaRPr lang="de-DE" sz="1800" dirty="0">
                  <a:latin typeface="Gill Sans"/>
                  <a:cs typeface="Gill Sans"/>
                </a:endParaRPr>
              </a:p>
              <a:p>
                <a:pPr>
                  <a:defRPr/>
                </a:pPr>
                <a:r>
                  <a:rPr lang="de-DE" sz="1800" dirty="0" err="1">
                    <a:latin typeface="Gill Sans"/>
                    <a:cs typeface="Gill Sans"/>
                  </a:rPr>
                  <a:t>from</a:t>
                </a:r>
                <a:r>
                  <a:rPr lang="de-DE" sz="1800" dirty="0">
                    <a:latin typeface="Gill Sans"/>
                    <a:cs typeface="Gill Sans"/>
                  </a:rPr>
                  <a:t> semi-</a:t>
                </a:r>
                <a:r>
                  <a:rPr lang="de-DE" sz="1800" dirty="0" err="1">
                    <a:latin typeface="Gill Sans"/>
                    <a:cs typeface="Gill Sans"/>
                  </a:rPr>
                  <a:t>leptonic</a:t>
                </a:r>
                <a:r>
                  <a:rPr lang="de-DE" sz="1800" dirty="0">
                    <a:latin typeface="Gill Sans"/>
                    <a:cs typeface="Gill Sans"/>
                  </a:rPr>
                  <a:t> open </a:t>
                </a:r>
                <a:r>
                  <a:rPr lang="de-DE" sz="1800" dirty="0" err="1">
                    <a:latin typeface="Gill Sans"/>
                    <a:cs typeface="Gill Sans"/>
                  </a:rPr>
                  <a:t>charm</a:t>
                </a:r>
                <a:r>
                  <a:rPr lang="de-DE" sz="1800" dirty="0">
                    <a:latin typeface="Gill Sans"/>
                    <a:cs typeface="Gill Sans"/>
                  </a:rPr>
                  <a:t> </a:t>
                </a:r>
                <a:r>
                  <a:rPr lang="de-DE" sz="1800" dirty="0" err="1">
                    <a:latin typeface="Gill Sans"/>
                    <a:cs typeface="Gill Sans"/>
                  </a:rPr>
                  <a:t>decays</a:t>
                </a:r>
                <a:endParaRPr lang="de-DE" sz="1800" dirty="0">
                  <a:latin typeface="Gill Sans"/>
                  <a:cs typeface="Gill Sans"/>
                </a:endParaRPr>
              </a:p>
            </p:txBody>
          </p:sp>
          <p:pic>
            <p:nvPicPr>
              <p:cNvPr id="8" name="Picture 8" hidden="1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5434" t="8266" r="31468" b="15984"/>
              <a:stretch>
                <a:fillRect/>
              </a:stretch>
            </p:blipFill>
            <p:spPr bwMode="auto">
              <a:xfrm>
                <a:off x="335" y="935"/>
                <a:ext cx="2241" cy="20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Text Box 9" hidden="1"/>
              <p:cNvSpPr txBox="1">
                <a:spLocks noChangeArrowheads="1"/>
              </p:cNvSpPr>
              <p:nvPr/>
            </p:nvSpPr>
            <p:spPr bwMode="auto">
              <a:xfrm>
                <a:off x="204" y="4042"/>
                <a:ext cx="2375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de-DE"/>
                </a:defPPr>
                <a:lvl1pPr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5613" indent="1588"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2813" indent="1588"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0013" indent="1588"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7213" indent="1588"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de-DE" sz="1800">
                    <a:latin typeface="Arial Unicode MS" charset="0"/>
                    <a:cs typeface="Arial Unicode MS" charset="0"/>
                    <a:sym typeface="Symbol" charset="0"/>
                  </a:rPr>
                  <a:t> </a:t>
                </a:r>
                <a:r>
                  <a:rPr lang="de-DE" sz="2000" b="1">
                    <a:solidFill>
                      <a:schemeClr val="accent2"/>
                    </a:solidFill>
                    <a:latin typeface="Arial Unicode MS" charset="0"/>
                    <a:cs typeface="Arial Unicode MS" charset="0"/>
                  </a:rPr>
                  <a:t>excess due to prompt muons</a:t>
                </a:r>
              </a:p>
            </p:txBody>
          </p:sp>
          <p:sp>
            <p:nvSpPr>
              <p:cNvPr id="10" name="Text Box 10" hidden="1"/>
              <p:cNvSpPr txBox="1">
                <a:spLocks noChangeArrowheads="1"/>
              </p:cNvSpPr>
              <p:nvPr/>
            </p:nvSpPr>
            <p:spPr bwMode="auto">
              <a:xfrm>
                <a:off x="171" y="3137"/>
                <a:ext cx="2412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de-DE"/>
                </a:defPPr>
                <a:lvl1pPr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5613" indent="1588"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2813" indent="1588"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0013" indent="1588"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7213" indent="1588"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de-DE" sz="1800" dirty="0">
                    <a:latin typeface="Gill Sans"/>
                    <a:cs typeface="Gill Sans"/>
                  </a:rPr>
                  <a:t>Fit </a:t>
                </a:r>
                <a:r>
                  <a:rPr lang="de-DE" sz="1800" dirty="0" err="1">
                    <a:latin typeface="Gill Sans"/>
                    <a:cs typeface="Gill Sans"/>
                  </a:rPr>
                  <a:t>of</a:t>
                </a:r>
                <a:r>
                  <a:rPr lang="de-DE" sz="1800" dirty="0">
                    <a:latin typeface="Gill Sans"/>
                    <a:cs typeface="Gill Sans"/>
                  </a:rPr>
                  <a:t> </a:t>
                </a:r>
                <a:r>
                  <a:rPr lang="de-DE" sz="1800" dirty="0" err="1">
                    <a:latin typeface="Gill Sans"/>
                    <a:cs typeface="Gill Sans"/>
                  </a:rPr>
                  <a:t>weighted</a:t>
                </a:r>
                <a:r>
                  <a:rPr lang="de-DE" sz="1800" dirty="0">
                    <a:latin typeface="Gill Sans"/>
                    <a:cs typeface="Gill Sans"/>
                  </a:rPr>
                  <a:t> </a:t>
                </a:r>
                <a:r>
                  <a:rPr lang="de-DE" sz="1800" dirty="0" err="1">
                    <a:latin typeface="Gill Sans"/>
                    <a:cs typeface="Gill Sans"/>
                  </a:rPr>
                  <a:t>offset</a:t>
                </a:r>
                <a:r>
                  <a:rPr lang="de-DE" sz="1800" dirty="0">
                    <a:latin typeface="Gill Sans"/>
                    <a:cs typeface="Gill Sans"/>
                  </a:rPr>
                  <a:t> </a:t>
                </a:r>
                <a:r>
                  <a:rPr lang="de-DE" sz="1800" dirty="0" err="1">
                    <a:latin typeface="Gill Sans"/>
                    <a:cs typeface="Gill Sans"/>
                  </a:rPr>
                  <a:t>distribution</a:t>
                </a:r>
                <a:r>
                  <a:rPr lang="de-DE" sz="1800" dirty="0">
                    <a:latin typeface="Gill Sans"/>
                    <a:cs typeface="Gill Sans"/>
                  </a:rPr>
                  <a:t> </a:t>
                </a:r>
                <a:r>
                  <a:rPr lang="de-DE" sz="1800" dirty="0" err="1">
                    <a:latin typeface="Gill Sans"/>
                    <a:cs typeface="Gill Sans"/>
                  </a:rPr>
                  <a:t>with</a:t>
                </a:r>
                <a:endParaRPr lang="de-DE" sz="1800" dirty="0">
                  <a:latin typeface="Gill Sans"/>
                  <a:cs typeface="Gill Sans"/>
                </a:endParaRPr>
              </a:p>
              <a:p>
                <a:pPr>
                  <a:defRPr/>
                </a:pPr>
                <a:r>
                  <a:rPr lang="de-DE" sz="1800" dirty="0" err="1">
                    <a:latin typeface="Gill Sans"/>
                    <a:cs typeface="Gill Sans"/>
                  </a:rPr>
                  <a:t>charm</a:t>
                </a:r>
                <a:r>
                  <a:rPr lang="de-DE" sz="1800" dirty="0">
                    <a:latin typeface="Gill Sans"/>
                    <a:cs typeface="Gill Sans"/>
                  </a:rPr>
                  <a:t> </a:t>
                </a:r>
                <a:r>
                  <a:rPr lang="de-DE" sz="1800" dirty="0" err="1">
                    <a:latin typeface="Gill Sans"/>
                    <a:cs typeface="Gill Sans"/>
                  </a:rPr>
                  <a:t>decay</a:t>
                </a:r>
                <a:r>
                  <a:rPr lang="de-DE" sz="1800" dirty="0">
                    <a:latin typeface="Gill Sans"/>
                    <a:cs typeface="Gill Sans"/>
                  </a:rPr>
                  <a:t> </a:t>
                </a:r>
                <a:r>
                  <a:rPr lang="de-DE" sz="1800" dirty="0" err="1">
                    <a:latin typeface="Gill Sans"/>
                    <a:cs typeface="Gill Sans"/>
                  </a:rPr>
                  <a:t>and</a:t>
                </a:r>
                <a:r>
                  <a:rPr lang="de-DE" sz="1800" dirty="0">
                    <a:latin typeface="Gill Sans"/>
                    <a:cs typeface="Gill Sans"/>
                  </a:rPr>
                  <a:t> prompt </a:t>
                </a:r>
                <a:r>
                  <a:rPr lang="de-DE" sz="1800" dirty="0" err="1">
                    <a:latin typeface="Gill Sans"/>
                    <a:cs typeface="Gill Sans"/>
                  </a:rPr>
                  <a:t>contributions</a:t>
                </a:r>
                <a:endParaRPr lang="de-DE" sz="1800" dirty="0">
                  <a:latin typeface="Gill Sans"/>
                  <a:cs typeface="Gill Sans"/>
                </a:endParaRP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89377" y="1041400"/>
            <a:ext cx="4937760" cy="6362700"/>
            <a:chOff x="317500" y="317500"/>
            <a:chExt cx="4937760" cy="6362700"/>
          </a:xfrm>
        </p:grpSpPr>
        <p:pic>
          <p:nvPicPr>
            <p:cNvPr id="6" name="PFE element 325" descr="tu5Rb7h4wmRk199.png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937760" cy="6362700"/>
            </a:xfrm>
            <a:prstGeom prst="rect">
              <a:avLst/>
            </a:prstGeom>
          </p:spPr>
        </p:pic>
        <p:sp>
          <p:nvSpPr>
            <p:cNvPr id="15" name="Shape_139"/>
            <p:cNvSpPr/>
            <p:nvPr/>
          </p:nvSpPr>
          <p:spPr>
            <a:xfrm>
              <a:off x="317500" y="317500"/>
              <a:ext cx="4937760" cy="63627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pfehide326" hidden="1"/>
          <p:cNvGrpSpPr>
            <a:grpSpLocks/>
          </p:cNvGrpSpPr>
          <p:nvPr/>
        </p:nvGrpSpPr>
        <p:grpSpPr bwMode="auto">
          <a:xfrm>
            <a:off x="5292725" y="1052513"/>
            <a:ext cx="4268788" cy="5389562"/>
            <a:chOff x="3334" y="300"/>
            <a:chExt cx="2689" cy="3395"/>
          </a:xfrm>
        </p:grpSpPr>
        <p:pic>
          <p:nvPicPr>
            <p:cNvPr id="12" name="Picture 12" hidden="1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62" t="2698" r="8665" b="1576"/>
            <a:stretch>
              <a:fillRect/>
            </a:stretch>
          </p:blipFill>
          <p:spPr bwMode="auto">
            <a:xfrm>
              <a:off x="3355" y="917"/>
              <a:ext cx="2487" cy="2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3" name="Text Box 13" hidden="1"/>
            <p:cNvSpPr txBox="1">
              <a:spLocks noChangeArrowheads="1"/>
            </p:cNvSpPr>
            <p:nvPr/>
          </p:nvSpPr>
          <p:spPr bwMode="auto">
            <a:xfrm>
              <a:off x="3334" y="300"/>
              <a:ext cx="2382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de-DE"/>
              </a:defPPr>
              <a:lvl1pPr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56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28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00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72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r>
                <a:rPr lang="de-DE" sz="1800" dirty="0" err="1">
                  <a:latin typeface="Gill Sans"/>
                  <a:cs typeface="Gill Sans"/>
                </a:rPr>
                <a:t>Decomposition</a:t>
              </a:r>
              <a:r>
                <a:rPr lang="de-DE" sz="1800" dirty="0">
                  <a:latin typeface="Gill Sans"/>
                  <a:cs typeface="Gill Sans"/>
                </a:rPr>
                <a:t> </a:t>
              </a:r>
              <a:r>
                <a:rPr lang="de-DE" sz="1800" dirty="0" err="1">
                  <a:latin typeface="Gill Sans"/>
                  <a:cs typeface="Gill Sans"/>
                </a:rPr>
                <a:t>of</a:t>
              </a:r>
              <a:r>
                <a:rPr lang="de-DE" sz="1800" dirty="0">
                  <a:latin typeface="Gill Sans"/>
                  <a:cs typeface="Gill Sans"/>
                </a:rPr>
                <a:t> total di-</a:t>
              </a:r>
              <a:r>
                <a:rPr lang="de-DE" sz="1800" dirty="0" err="1">
                  <a:latin typeface="Gill Sans"/>
                  <a:cs typeface="Gill Sans"/>
                </a:rPr>
                <a:t>muon</a:t>
              </a:r>
              <a:r>
                <a:rPr lang="de-DE" sz="1800" dirty="0">
                  <a:latin typeface="Gill Sans"/>
                  <a:cs typeface="Gill Sans"/>
                </a:rPr>
                <a:t> </a:t>
              </a:r>
              <a:r>
                <a:rPr lang="de-DE" sz="1800" dirty="0" err="1">
                  <a:latin typeface="Gill Sans"/>
                  <a:cs typeface="Gill Sans"/>
                </a:rPr>
                <a:t>yield</a:t>
              </a:r>
              <a:r>
                <a:rPr lang="de-DE" sz="1800" dirty="0">
                  <a:latin typeface="Gill Sans"/>
                  <a:cs typeface="Gill Sans"/>
                </a:rPr>
                <a:t> </a:t>
              </a:r>
              <a:r>
                <a:rPr lang="de-DE" sz="1800" dirty="0" err="1">
                  <a:latin typeface="Gill Sans"/>
                  <a:cs typeface="Gill Sans"/>
                </a:rPr>
                <a:t>into</a:t>
              </a:r>
              <a:r>
                <a:rPr lang="de-DE" sz="1800" dirty="0">
                  <a:latin typeface="Gill Sans"/>
                  <a:cs typeface="Gill Sans"/>
                </a:rPr>
                <a:t> </a:t>
              </a:r>
              <a:r>
                <a:rPr lang="de-DE" sz="1800" dirty="0" err="1">
                  <a:solidFill>
                    <a:schemeClr val="accent2"/>
                  </a:solidFill>
                  <a:latin typeface="Gill Sans"/>
                  <a:cs typeface="Gill Sans"/>
                </a:rPr>
                <a:t>Drell</a:t>
              </a:r>
              <a:r>
                <a:rPr lang="de-DE" sz="1800" dirty="0">
                  <a:solidFill>
                    <a:schemeClr val="accent2"/>
                  </a:solidFill>
                  <a:latin typeface="Gill Sans"/>
                  <a:cs typeface="Gill Sans"/>
                </a:rPr>
                <a:t>-Yan</a:t>
              </a:r>
              <a:r>
                <a:rPr lang="de-DE" sz="1800" dirty="0">
                  <a:latin typeface="Gill Sans"/>
                  <a:cs typeface="Gill Sans"/>
                </a:rPr>
                <a:t>, </a:t>
              </a:r>
              <a:r>
                <a:rPr lang="de-DE" sz="1800" dirty="0">
                  <a:solidFill>
                    <a:schemeClr val="accent2"/>
                  </a:solidFill>
                  <a:latin typeface="Gill Sans"/>
                  <a:cs typeface="Gill Sans"/>
                </a:rPr>
                <a:t>open </a:t>
              </a:r>
              <a:r>
                <a:rPr lang="de-DE" sz="1800" dirty="0" err="1">
                  <a:solidFill>
                    <a:schemeClr val="accent2"/>
                  </a:solidFill>
                  <a:latin typeface="Gill Sans"/>
                  <a:cs typeface="Gill Sans"/>
                </a:rPr>
                <a:t>charm</a:t>
              </a:r>
              <a:r>
                <a:rPr lang="de-DE" sz="1800" dirty="0">
                  <a:latin typeface="Gill Sans"/>
                  <a:cs typeface="Gill Sans"/>
                </a:rPr>
                <a:t> </a:t>
              </a:r>
              <a:r>
                <a:rPr lang="de-DE" sz="1800" dirty="0" err="1">
                  <a:latin typeface="Gill Sans"/>
                  <a:cs typeface="Gill Sans"/>
                </a:rPr>
                <a:t>and</a:t>
              </a:r>
              <a:r>
                <a:rPr lang="de-DE" sz="1800" dirty="0">
                  <a:latin typeface="Gill Sans"/>
                  <a:cs typeface="Gill Sans"/>
                </a:rPr>
                <a:t>  </a:t>
              </a:r>
              <a:r>
                <a:rPr lang="de-DE" sz="1800" dirty="0">
                  <a:solidFill>
                    <a:schemeClr val="accent2"/>
                  </a:solidFill>
                  <a:latin typeface="Gill Sans"/>
                  <a:cs typeface="Gill Sans"/>
                </a:rPr>
                <a:t>prompt </a:t>
              </a:r>
              <a:r>
                <a:rPr lang="de-DE" sz="1800" dirty="0" err="1">
                  <a:solidFill>
                    <a:schemeClr val="accent2"/>
                  </a:solidFill>
                  <a:latin typeface="Gill Sans"/>
                  <a:cs typeface="Gill Sans"/>
                </a:rPr>
                <a:t>excess</a:t>
              </a:r>
              <a:endParaRPr lang="de-DE" sz="1800" dirty="0">
                <a:solidFill>
                  <a:schemeClr val="accent2"/>
                </a:solidFill>
                <a:latin typeface="Gill Sans"/>
                <a:cs typeface="Gill Sans"/>
              </a:endParaRPr>
            </a:p>
          </p:txBody>
        </p:sp>
        <p:sp>
          <p:nvSpPr>
            <p:cNvPr id="14" name="Text Box 14" hidden="1"/>
            <p:cNvSpPr txBox="1">
              <a:spLocks noChangeArrowheads="1"/>
            </p:cNvSpPr>
            <p:nvPr/>
          </p:nvSpPr>
          <p:spPr bwMode="auto">
            <a:xfrm>
              <a:off x="3494" y="3113"/>
              <a:ext cx="2529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de-DE"/>
              </a:defPPr>
              <a:lvl1pPr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56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28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00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72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r>
                <a:rPr lang="de-DE" sz="1800" dirty="0" err="1">
                  <a:latin typeface="Gill Sans"/>
                  <a:cs typeface="Gill Sans"/>
                </a:rPr>
                <a:t>Excess</a:t>
              </a:r>
              <a:r>
                <a:rPr lang="de-DE" sz="1800" dirty="0">
                  <a:latin typeface="Gill Sans"/>
                  <a:cs typeface="Gill Sans"/>
                </a:rPr>
                <a:t> </a:t>
              </a:r>
              <a:r>
                <a:rPr lang="de-DE" sz="1800" dirty="0" err="1">
                  <a:latin typeface="Gill Sans"/>
                  <a:cs typeface="Gill Sans"/>
                </a:rPr>
                <a:t>and</a:t>
              </a:r>
              <a:r>
                <a:rPr lang="de-DE" sz="1800" dirty="0">
                  <a:latin typeface="Gill Sans"/>
                  <a:cs typeface="Gill Sans"/>
                </a:rPr>
                <a:t> open </a:t>
              </a:r>
              <a:r>
                <a:rPr lang="de-DE" sz="1800" dirty="0" err="1">
                  <a:latin typeface="Gill Sans"/>
                  <a:cs typeface="Gill Sans"/>
                </a:rPr>
                <a:t>charm</a:t>
              </a:r>
              <a:r>
                <a:rPr lang="de-DE" sz="1800" dirty="0">
                  <a:latin typeface="Gill Sans"/>
                  <a:cs typeface="Gill Sans"/>
                </a:rPr>
                <a:t> </a:t>
              </a:r>
              <a:r>
                <a:rPr lang="de-DE" sz="1800" dirty="0" err="1">
                  <a:latin typeface="Gill Sans"/>
                  <a:cs typeface="Gill Sans"/>
                </a:rPr>
                <a:t>have</a:t>
              </a:r>
              <a:r>
                <a:rPr lang="de-DE" sz="1800" dirty="0">
                  <a:latin typeface="Gill Sans"/>
                  <a:cs typeface="Gill Sans"/>
                </a:rPr>
                <a:t> </a:t>
              </a:r>
              <a:r>
                <a:rPr lang="de-DE" sz="1800" dirty="0" err="1">
                  <a:latin typeface="Gill Sans"/>
                  <a:cs typeface="Gill Sans"/>
                </a:rPr>
                <a:t>similar</a:t>
              </a:r>
              <a:endParaRPr lang="de-DE" sz="1800" dirty="0">
                <a:latin typeface="Gill Sans"/>
                <a:cs typeface="Gill Sans"/>
              </a:endParaRPr>
            </a:p>
            <a:p>
              <a:pPr>
                <a:defRPr/>
              </a:pPr>
              <a:r>
                <a:rPr lang="de-DE" sz="1800" dirty="0" err="1">
                  <a:latin typeface="Gill Sans"/>
                  <a:cs typeface="Gill Sans"/>
                </a:rPr>
                <a:t>slopes</a:t>
              </a:r>
              <a:r>
                <a:rPr lang="de-DE" sz="1800" dirty="0">
                  <a:latin typeface="Gill Sans"/>
                  <a:cs typeface="Gill Sans"/>
                </a:rPr>
                <a:t>; </a:t>
              </a:r>
              <a:r>
                <a:rPr lang="de-DE" sz="1800" dirty="0" err="1">
                  <a:solidFill>
                    <a:schemeClr val="accent2"/>
                  </a:solidFill>
                  <a:latin typeface="Gill Sans"/>
                  <a:cs typeface="Gill Sans"/>
                </a:rPr>
                <a:t>excess</a:t>
              </a:r>
              <a:r>
                <a:rPr lang="de-DE" sz="1800" dirty="0">
                  <a:solidFill>
                    <a:schemeClr val="accent2"/>
                  </a:solidFill>
                  <a:latin typeface="Gill Sans"/>
                  <a:cs typeface="Gill Sans"/>
                </a:rPr>
                <a:t> = thermal </a:t>
              </a:r>
              <a:r>
                <a:rPr lang="de-DE" sz="1800" dirty="0" err="1">
                  <a:solidFill>
                    <a:schemeClr val="accent2"/>
                  </a:solidFill>
                  <a:latin typeface="Gill Sans"/>
                  <a:cs typeface="Gill Sans"/>
                </a:rPr>
                <a:t>radiation</a:t>
              </a:r>
              <a:endParaRPr lang="de-DE" sz="1800" dirty="0">
                <a:solidFill>
                  <a:schemeClr val="accent2"/>
                </a:solidFill>
                <a:latin typeface="Gill Sans"/>
                <a:cs typeface="Gill Sans"/>
              </a:endParaRPr>
            </a:p>
            <a:p>
              <a:pPr>
                <a:defRPr/>
              </a:pPr>
              <a:r>
                <a:rPr lang="de-DE" sz="1800" dirty="0">
                  <a:latin typeface="Gill Sans"/>
                  <a:cs typeface="Gill Sans"/>
                </a:rPr>
                <a:t>(</a:t>
              </a:r>
              <a:r>
                <a:rPr lang="de-DE" sz="1800" dirty="0" err="1">
                  <a:latin typeface="Gill Sans"/>
                  <a:cs typeface="Gill Sans"/>
                </a:rPr>
                <a:t>ambiguity</a:t>
              </a:r>
              <a:r>
                <a:rPr lang="de-DE" sz="1800" dirty="0">
                  <a:latin typeface="Gill Sans"/>
                  <a:cs typeface="Gill Sans"/>
                </a:rPr>
                <a:t> (NA50) </a:t>
              </a:r>
              <a:r>
                <a:rPr lang="de-DE" sz="1800" dirty="0" err="1">
                  <a:latin typeface="Gill Sans"/>
                  <a:cs typeface="Gill Sans"/>
                </a:rPr>
                <a:t>resolved</a:t>
              </a:r>
              <a:r>
                <a:rPr lang="de-DE" sz="1800" dirty="0">
                  <a:latin typeface="Gill Sans"/>
                  <a:cs typeface="Gill Sans"/>
                </a:rPr>
                <a:t>)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287804" y="1042194"/>
            <a:ext cx="4278630" cy="5410200"/>
            <a:chOff x="317500" y="317500"/>
            <a:chExt cx="4278630" cy="5410200"/>
          </a:xfrm>
        </p:grpSpPr>
        <p:pic>
          <p:nvPicPr>
            <p:cNvPr id="17" name="PFE element 326" descr="tu5Rb7h4wmRk200.png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278630" cy="5410200"/>
            </a:xfrm>
            <a:prstGeom prst="rect">
              <a:avLst/>
            </a:prstGeom>
          </p:spPr>
        </p:pic>
        <p:sp>
          <p:nvSpPr>
            <p:cNvPr id="18" name="Shape_140"/>
            <p:cNvSpPr/>
            <p:nvPr/>
          </p:nvSpPr>
          <p:spPr>
            <a:xfrm>
              <a:off x="317500" y="317500"/>
              <a:ext cx="4278630" cy="54102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28" descr="tu5Rb7h4wmRk201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3" y="2319338"/>
            <a:ext cx="3821430" cy="329031"/>
          </a:xfrm>
          <a:prstGeom prst="rect">
            <a:avLst/>
          </a:prstGeom>
        </p:spPr>
      </p:pic>
      <p:pic>
        <p:nvPicPr>
          <p:cNvPr id="15363" name="Picture 4" descr="dep_6762708-Spectroscope-or-Spectrometer-vintage-engrav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5" y="1916113"/>
            <a:ext cx="23368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30" descr="tu5Rb7h4wmRk202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03397"/>
            <a:ext cx="8923020" cy="750570"/>
          </a:xfrm>
          <a:prstGeom prst="rect">
            <a:avLst/>
          </a:prstGeom>
        </p:spPr>
      </p:pic>
      <p:pic>
        <p:nvPicPr>
          <p:cNvPr id="61442" name="Picture 10" descr="RhoSpectralFunc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" r="1865"/>
          <a:stretch>
            <a:fillRect/>
          </a:stretch>
        </p:blipFill>
        <p:spPr bwMode="auto">
          <a:xfrm>
            <a:off x="417513" y="1577975"/>
            <a:ext cx="4416425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FE element 332" descr="tu5Rb7h4wmRk203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46" y="5707883"/>
            <a:ext cx="4518660" cy="596847"/>
          </a:xfrm>
          <a:prstGeom prst="rect">
            <a:avLst/>
          </a:prstGeom>
        </p:spPr>
      </p:pic>
      <p:pic>
        <p:nvPicPr>
          <p:cNvPr id="7" name="PFE element 333" descr="tu5Rb7h4wmRk204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88" y="3674110"/>
            <a:ext cx="4686300" cy="1611630"/>
          </a:xfrm>
          <a:prstGeom prst="rect">
            <a:avLst/>
          </a:prstGeom>
        </p:spPr>
      </p:pic>
      <p:pic>
        <p:nvPicPr>
          <p:cNvPr id="61445" name="Picture 6" descr="na60_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13" y="2505075"/>
            <a:ext cx="900112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335" descr="tu5Rb7h4wmRk205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2765"/>
            <a:ext cx="3108960" cy="331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1412776"/>
            <a:ext cx="5503900" cy="3861048"/>
          </a:xfrm>
          <a:prstGeom prst="rect">
            <a:avLst/>
          </a:prstGeom>
        </p:spPr>
      </p:pic>
      <p:pic>
        <p:nvPicPr>
          <p:cNvPr id="20" name="PFE element 337" descr="tu5Rb7h4wmRk206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971" y="1548991"/>
            <a:ext cx="4202430" cy="446913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7030541"/>
              </p:ext>
            </p:extLst>
          </p:nvPr>
        </p:nvGraphicFramePr>
        <p:xfrm>
          <a:off x="6783388" y="4976813"/>
          <a:ext cx="1366837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Equation" r:id="rId6" imgW="749300" imgH="241300" progId="Equation.3">
                  <p:embed/>
                </p:oleObj>
              </mc:Choice>
              <mc:Fallback>
                <p:oleObj name="Equation" r:id="rId6" imgW="7493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3388" y="4976813"/>
                        <a:ext cx="1366837" cy="431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FE element 339" descr="tu5Rb7h4wmRk207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14" y="2515633"/>
            <a:ext cx="3718560" cy="12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39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40" descr="tu5Rb7h4wmRk208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2765"/>
            <a:ext cx="6637020" cy="331470"/>
          </a:xfrm>
          <a:prstGeom prst="rect">
            <a:avLst/>
          </a:prstGeom>
        </p:spPr>
      </p:pic>
      <p:pic>
        <p:nvPicPr>
          <p:cNvPr id="4" name="PFE element 341" descr="tu5Rb7h4wmRk209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" y="1044417"/>
            <a:ext cx="5394960" cy="5345430"/>
          </a:xfrm>
          <a:prstGeom prst="rect">
            <a:avLst/>
          </a:prstGeom>
        </p:spPr>
      </p:pic>
      <p:pic>
        <p:nvPicPr>
          <p:cNvPr id="5" name="PFE element 342" descr="tu5Rb7h4wmRk210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883" y="1624648"/>
            <a:ext cx="2994660" cy="1116330"/>
          </a:xfrm>
          <a:prstGeom prst="rect">
            <a:avLst/>
          </a:prstGeom>
        </p:spPr>
      </p:pic>
      <p:pic>
        <p:nvPicPr>
          <p:cNvPr id="6" name="PFE element 343" descr="tu5Rb7h4wmRk211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883" y="4355728"/>
            <a:ext cx="2994660" cy="788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989138"/>
            <a:ext cx="1163637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FE element 346" descr="tu5Rb7h4wmRk212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5" y="2427288"/>
            <a:ext cx="4320540" cy="374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47" descr="tu5Rb7h4wmRk213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3985"/>
            <a:ext cx="2686050" cy="329031"/>
          </a:xfrm>
          <a:prstGeom prst="rect">
            <a:avLst/>
          </a:prstGeom>
        </p:spPr>
      </p:pic>
      <p:pic>
        <p:nvPicPr>
          <p:cNvPr id="63490" name="Picture 2" descr="plot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2060575"/>
            <a:ext cx="4394200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FE element 349" descr="tu5Rb7h4wmRk214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11" y="1344613"/>
            <a:ext cx="3326130" cy="723900"/>
          </a:xfrm>
          <a:prstGeom prst="rect">
            <a:avLst/>
          </a:prstGeom>
        </p:spPr>
      </p:pic>
      <p:pic>
        <p:nvPicPr>
          <p:cNvPr id="6" name="Picture 12" descr="RhoClock_v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1" r="2879"/>
          <a:stretch>
            <a:fillRect/>
          </a:stretch>
        </p:blipFill>
        <p:spPr bwMode="auto">
          <a:xfrm>
            <a:off x="5384800" y="2565400"/>
            <a:ext cx="3879850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Bild 12" descr="na60_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663" y="466725"/>
            <a:ext cx="8858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fehide352" hidden="1"/>
          <p:cNvSpPr>
            <a:spLocks noGrp="1"/>
          </p:cNvSpPr>
          <p:nvPr>
            <p:ph idx="1"/>
          </p:nvPr>
        </p:nvSpPr>
        <p:spPr bwMode="auto">
          <a:xfrm>
            <a:off x="5157788" y="5537200"/>
            <a:ext cx="4457700" cy="771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Gill Sans" charset="0"/>
                <a:cs typeface="Gill Sans" charset="0"/>
              </a:rPr>
              <a:t>Rapid increase of relative yield reflect the number of </a:t>
            </a:r>
            <a:r>
              <a:rPr lang="en-US">
                <a:solidFill>
                  <a:srgbClr val="000000"/>
                </a:solidFill>
                <a:latin typeface="Symbol" charset="0"/>
                <a:cs typeface="Symbol" charset="0"/>
              </a:rPr>
              <a:t>r</a:t>
            </a:r>
            <a:r>
              <a:rPr lang="en-US">
                <a:solidFill>
                  <a:srgbClr val="000000"/>
                </a:solidFill>
                <a:latin typeface="Gill Sans" charset="0"/>
                <a:cs typeface="Gill Sans" charset="0"/>
              </a:rPr>
              <a:t>‘s regenerated in fireball</a:t>
            </a:r>
            <a:endParaRPr lang="en-US">
              <a:solidFill>
                <a:srgbClr val="000000"/>
              </a:solidFill>
              <a:latin typeface="Gill Sans" charset="0"/>
              <a:cs typeface="Gill Sans" charset="0"/>
              <a:sym typeface="Wingdings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152073" y="5536247"/>
            <a:ext cx="4469130" cy="773430"/>
            <a:chOff x="317500" y="317500"/>
            <a:chExt cx="4469130" cy="773430"/>
          </a:xfrm>
        </p:grpSpPr>
        <p:pic>
          <p:nvPicPr>
            <p:cNvPr id="5" name="PFE element 352" descr="tu5Rb7h4wmRk215.png"/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469130" cy="773430"/>
            </a:xfrm>
            <a:prstGeom prst="rect">
              <a:avLst/>
            </a:prstGeom>
          </p:spPr>
        </p:pic>
        <p:sp>
          <p:nvSpPr>
            <p:cNvPr id="7" name="Shape_141"/>
            <p:cNvSpPr/>
            <p:nvPr/>
          </p:nvSpPr>
          <p:spPr>
            <a:xfrm>
              <a:off x="317500" y="317500"/>
              <a:ext cx="4469130" cy="77343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53" descr="tu5Rb7h4wmRk216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2765"/>
            <a:ext cx="4305300" cy="331470"/>
          </a:xfrm>
          <a:prstGeom prst="rect">
            <a:avLst/>
          </a:prstGeom>
        </p:spPr>
      </p:pic>
      <p:pic>
        <p:nvPicPr>
          <p:cNvPr id="4" name="PFE element 354" descr="tu5Rb7h4wmRk217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050" y="2808288"/>
            <a:ext cx="3608070" cy="1032510"/>
          </a:xfrm>
          <a:prstGeom prst="rect">
            <a:avLst/>
          </a:prstGeom>
        </p:spPr>
      </p:pic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2060575"/>
            <a:ext cx="4965700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FE element 356" descr="tu5Rb7h4wmRk218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5" y="3940175"/>
            <a:ext cx="1474470" cy="267816"/>
          </a:xfrm>
          <a:prstGeom prst="rect">
            <a:avLst/>
          </a:prstGeom>
        </p:spPr>
      </p:pic>
      <p:pic>
        <p:nvPicPr>
          <p:cNvPr id="17413" name="Picture 102" descr="na60_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2747963"/>
            <a:ext cx="674688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59" descr="tu5Rb7h4wmRk219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5" y="2427288"/>
            <a:ext cx="3890010" cy="374942"/>
          </a:xfrm>
          <a:prstGeom prst="rect">
            <a:avLst/>
          </a:prstGeom>
        </p:spPr>
      </p:pic>
      <p:pic>
        <p:nvPicPr>
          <p:cNvPr id="18435" name="Picture 5" descr="Barometer_Goethe_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63" y="1841500"/>
            <a:ext cx="896937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61" descr="tu5Rb7h4wmRk220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2765"/>
            <a:ext cx="8564880" cy="331470"/>
          </a:xfrm>
          <a:prstGeom prst="rect">
            <a:avLst/>
          </a:prstGeom>
        </p:spPr>
      </p:pic>
      <p:pic>
        <p:nvPicPr>
          <p:cNvPr id="4" name="PFE element 362" descr="tu5Rb7h4wmRk221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958" y="1372870"/>
            <a:ext cx="5966460" cy="4937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22" descr="tu5Rb7h4wmRk15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2765"/>
            <a:ext cx="5063490" cy="331470"/>
          </a:xfrm>
          <a:prstGeom prst="rect">
            <a:avLst/>
          </a:prstGeom>
        </p:spPr>
      </p:pic>
      <p:pic>
        <p:nvPicPr>
          <p:cNvPr id="4" name="PFE element 23" descr="tu5Rb7h4wmRk16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6961"/>
            <a:ext cx="9890760" cy="2907030"/>
          </a:xfrm>
          <a:prstGeom prst="rect">
            <a:avLst/>
          </a:prstGeom>
        </p:spPr>
      </p:pic>
      <p:pic>
        <p:nvPicPr>
          <p:cNvPr id="6147" name="Picture 95" descr="Screen Shot 2015-04-10 at 11.40.3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75" y="1096963"/>
            <a:ext cx="18669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6" descr="Screen Shot 2015-04-10 at 11.40.3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1087438"/>
            <a:ext cx="1865312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7" descr="Screen Shot 2015-04-10 at 11.41.0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1082675"/>
            <a:ext cx="184943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98" descr="Screen Shot 2015-04-10 at 11.41.4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0" y="1111250"/>
            <a:ext cx="299085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9" descr="Screen Shot 2015-08-21 at 10.07.02.pn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8735" y="1444028"/>
            <a:ext cx="564092" cy="1657877"/>
          </a:xfrm>
          <a:prstGeom prst="ellipse">
            <a:avLst/>
          </a:prstGeom>
        </p:spPr>
      </p:pic>
      <p:pic>
        <p:nvPicPr>
          <p:cNvPr id="5" name="PFE element 29" descr="tu5Rb7h4wmRk17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994" y="3655490"/>
            <a:ext cx="692495" cy="434340"/>
          </a:xfrm>
          <a:prstGeom prst="rect">
            <a:avLst/>
          </a:prstGeom>
        </p:spPr>
      </p:pic>
      <p:pic>
        <p:nvPicPr>
          <p:cNvPr id="6" name="PFE element 30" descr="tu5Rb7h4wmRk18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183" y="3655490"/>
            <a:ext cx="1158240" cy="434340"/>
          </a:xfrm>
          <a:prstGeom prst="rect">
            <a:avLst/>
          </a:prstGeom>
        </p:spPr>
      </p:pic>
      <p:pic>
        <p:nvPicPr>
          <p:cNvPr id="7" name="PFE element 31" descr="tu5Rb7h4wmRk19.pn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02" y="3412444"/>
            <a:ext cx="1348740" cy="674370"/>
          </a:xfrm>
          <a:prstGeom prst="rect">
            <a:avLst/>
          </a:prstGeom>
        </p:spPr>
      </p:pic>
      <p:pic>
        <p:nvPicPr>
          <p:cNvPr id="8" name="PFE element 32" descr="tu5Rb7h4wmRk20.png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071" y="3657077"/>
            <a:ext cx="1615440" cy="434340"/>
          </a:xfrm>
          <a:prstGeom prst="rect">
            <a:avLst/>
          </a:prstGeom>
        </p:spPr>
      </p:pic>
      <p:pic>
        <p:nvPicPr>
          <p:cNvPr id="9" name="PFE element 33" descr="tu5Rb7h4wmRk21.png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869" y="4041801"/>
            <a:ext cx="1409700" cy="596847"/>
          </a:xfrm>
          <a:prstGeom prst="rect">
            <a:avLst/>
          </a:prstGeom>
        </p:spPr>
      </p:pic>
      <p:sp>
        <p:nvSpPr>
          <p:cNvPr id="106" name="pfehide34" hidden="1"/>
          <p:cNvSpPr txBox="1">
            <a:spLocks noChangeArrowheads="1"/>
          </p:cNvSpPr>
          <p:nvPr/>
        </p:nvSpPr>
        <p:spPr bwMode="auto">
          <a:xfrm rot="-494776">
            <a:off x="8462963" y="3243263"/>
            <a:ext cx="1778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defPPr>
              <a:defRPr lang="de-DE"/>
            </a:defPPr>
            <a:lvl1pPr algn="l" rtl="0" eaLnBrk="0" fontAlgn="base" hangingPunct="0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rtl="0" eaLnBrk="0" fontAlgn="base" hangingPunct="0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rtl="0" eaLnBrk="0" fontAlgn="base" hangingPunct="0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rtl="0" eaLnBrk="0" fontAlgn="base" hangingPunct="0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solidFill>
                  <a:srgbClr val="FFFF00"/>
                </a:solidFill>
                <a:latin typeface="Symbol" charset="0"/>
              </a:rPr>
              <a:t>K,</a:t>
            </a:r>
            <a:r>
              <a:rPr lang="en-US" sz="1600" b="1">
                <a:solidFill>
                  <a:srgbClr val="BE1313"/>
                </a:solidFill>
                <a:latin typeface="Symbol" charset="0"/>
              </a:rPr>
              <a:t> </a:t>
            </a:r>
            <a:r>
              <a:rPr lang="en-US" sz="1600" b="1">
                <a:solidFill>
                  <a:srgbClr val="38FF72"/>
                </a:solidFill>
                <a:latin typeface="Symbol" charset="0"/>
              </a:rPr>
              <a:t>L,</a:t>
            </a:r>
            <a:r>
              <a:rPr lang="en-US" sz="1600" b="1">
                <a:solidFill>
                  <a:srgbClr val="BE1313"/>
                </a:solidFill>
                <a:latin typeface="Symbol" charset="0"/>
              </a:rPr>
              <a:t> </a:t>
            </a:r>
            <a:r>
              <a:rPr lang="en-US" sz="1600" b="1">
                <a:solidFill>
                  <a:srgbClr val="FFFF00"/>
                </a:solidFill>
                <a:latin typeface="Symbol" charset="0"/>
              </a:rPr>
              <a:t>f,</a:t>
            </a:r>
            <a:r>
              <a:rPr lang="en-US" sz="1600" b="1">
                <a:solidFill>
                  <a:srgbClr val="FF9900"/>
                </a:solidFill>
                <a:latin typeface="Symbol" charset="0"/>
              </a:rPr>
              <a:t> </a:t>
            </a:r>
            <a:r>
              <a:rPr lang="en-US" sz="1600" b="1">
                <a:solidFill>
                  <a:srgbClr val="38FF72"/>
                </a:solidFill>
                <a:latin typeface="Symbol" charset="0"/>
              </a:rPr>
              <a:t>X …</a:t>
            </a:r>
            <a:r>
              <a:rPr lang="en-US" sz="1600" b="1">
                <a:solidFill>
                  <a:srgbClr val="BE1313"/>
                </a:solidFill>
                <a:latin typeface="Symbol" charset="0"/>
              </a:rPr>
              <a:t>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816658" y="3276510"/>
            <a:ext cx="1070610" cy="271642"/>
            <a:chOff x="317500" y="317500"/>
            <a:chExt cx="1070610" cy="271642"/>
          </a:xfrm>
        </p:grpSpPr>
        <p:pic>
          <p:nvPicPr>
            <p:cNvPr id="10" name="PFE element 34" descr="tu5Rb7h4wmRk22.png"/>
            <p:cNvPicPr>
              <a:picLocks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070610" cy="271642"/>
            </a:xfrm>
            <a:prstGeom prst="rect">
              <a:avLst/>
            </a:prstGeom>
          </p:spPr>
        </p:pic>
        <p:sp>
          <p:nvSpPr>
            <p:cNvPr id="11" name="Shape_119"/>
            <p:cNvSpPr/>
            <p:nvPr/>
          </p:nvSpPr>
          <p:spPr>
            <a:xfrm>
              <a:off x="317500" y="317500"/>
              <a:ext cx="1070610" cy="27164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" name="pfehide35" hidden="1"/>
          <p:cNvGrpSpPr>
            <a:grpSpLocks/>
          </p:cNvGrpSpPr>
          <p:nvPr/>
        </p:nvGrpSpPr>
        <p:grpSpPr bwMode="auto">
          <a:xfrm rot="-7125639">
            <a:off x="756444" y="534194"/>
            <a:ext cx="1563688" cy="1524000"/>
            <a:chOff x="1614267" y="1600827"/>
            <a:chExt cx="1563577" cy="1299663"/>
          </a:xfrm>
        </p:grpSpPr>
        <p:sp>
          <p:nvSpPr>
            <p:cNvPr id="108" name="Line 8" hidden="1"/>
            <p:cNvSpPr>
              <a:spLocks noChangeShapeType="1"/>
            </p:cNvSpPr>
            <p:nvPr/>
          </p:nvSpPr>
          <p:spPr bwMode="auto">
            <a:xfrm rot="2186968" flipV="1">
              <a:off x="2264537" y="2013545"/>
              <a:ext cx="522250" cy="223380"/>
            </a:xfrm>
            <a:prstGeom prst="line">
              <a:avLst/>
            </a:prstGeom>
            <a:solidFill>
              <a:schemeClr val="accent1"/>
            </a:solidFill>
            <a:ln w="25400">
              <a:solidFill>
                <a:srgbClr val="00C3FF"/>
              </a:solidFill>
              <a:round/>
              <a:headEnd/>
              <a:tailEnd type="stealth" w="med" len="lg"/>
            </a:ln>
            <a:effectLst/>
          </p:spPr>
          <p:txBody>
            <a:bodyPr wrap="none" anchor="ctr"/>
            <a:lstStyle/>
            <a:p>
              <a:pPr defTabSz="91419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C3FF"/>
                </a:solidFill>
              </a:endParaRPr>
            </a:p>
          </p:txBody>
        </p:sp>
        <p:sp>
          <p:nvSpPr>
            <p:cNvPr id="109" name="Line 9" hidden="1"/>
            <p:cNvSpPr>
              <a:spLocks noChangeShapeType="1"/>
            </p:cNvSpPr>
            <p:nvPr/>
          </p:nvSpPr>
          <p:spPr bwMode="auto">
            <a:xfrm rot="2186968">
              <a:off x="2118362" y="2117732"/>
              <a:ext cx="319064" cy="323562"/>
            </a:xfrm>
            <a:prstGeom prst="line">
              <a:avLst/>
            </a:prstGeom>
            <a:solidFill>
              <a:schemeClr val="accent1"/>
            </a:solidFill>
            <a:ln w="25400">
              <a:solidFill>
                <a:srgbClr val="00C3FF"/>
              </a:solidFill>
              <a:round/>
              <a:headEnd/>
              <a:tailEnd type="stealth" w="med" len="lg"/>
            </a:ln>
            <a:effectLst/>
          </p:spPr>
          <p:txBody>
            <a:bodyPr wrap="none" anchor="ctr"/>
            <a:lstStyle/>
            <a:p>
              <a:pPr defTabSz="91419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C3FF"/>
                </a:solidFill>
              </a:endParaRPr>
            </a:p>
          </p:txBody>
        </p:sp>
        <p:sp>
          <p:nvSpPr>
            <p:cNvPr id="110" name="Rectangle 11" hidden="1"/>
            <p:cNvSpPr>
              <a:spLocks noChangeArrowheads="1"/>
            </p:cNvSpPr>
            <p:nvPr/>
          </p:nvSpPr>
          <p:spPr bwMode="auto">
            <a:xfrm rot="7125639">
              <a:off x="2119269" y="2479274"/>
              <a:ext cx="398022" cy="442882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>
              <a:defPPr>
                <a:defRPr lang="de-DE"/>
              </a:defPPr>
              <a:lvl1pPr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56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28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00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72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761826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kern="0" dirty="0">
                  <a:solidFill>
                    <a:srgbClr val="00C3FF"/>
                  </a:solidFill>
                  <a:latin typeface="Georgia"/>
                  <a:cs typeface="Georgia"/>
                </a:rPr>
                <a:t>l</a:t>
              </a:r>
              <a:r>
                <a:rPr lang="en-US" kern="0" baseline="40000" dirty="0">
                  <a:solidFill>
                    <a:srgbClr val="00C3FF"/>
                  </a:solidFill>
                </a:rPr>
                <a:t>-</a:t>
              </a:r>
            </a:p>
          </p:txBody>
        </p:sp>
        <p:sp>
          <p:nvSpPr>
            <p:cNvPr id="111" name="Freeform 12" hidden="1"/>
            <p:cNvSpPr>
              <a:spLocks/>
            </p:cNvSpPr>
            <p:nvPr/>
          </p:nvSpPr>
          <p:spPr bwMode="auto">
            <a:xfrm rot="3145606">
              <a:off x="1818336" y="1794452"/>
              <a:ext cx="506327" cy="117467"/>
            </a:xfrm>
            <a:custGeom>
              <a:avLst/>
              <a:gdLst>
                <a:gd name="T0" fmla="*/ 0 w 576"/>
                <a:gd name="T1" fmla="*/ 14 h 112"/>
                <a:gd name="T2" fmla="*/ 0 w 576"/>
                <a:gd name="T3" fmla="*/ 2 h 112"/>
                <a:gd name="T4" fmla="*/ 0 w 576"/>
                <a:gd name="T5" fmla="*/ 28 h 112"/>
                <a:gd name="T6" fmla="*/ 0 w 576"/>
                <a:gd name="T7" fmla="*/ 2 h 112"/>
                <a:gd name="T8" fmla="*/ 1 w 576"/>
                <a:gd name="T9" fmla="*/ 28 h 112"/>
                <a:gd name="T10" fmla="*/ 1 w 576"/>
                <a:gd name="T11" fmla="*/ 2 h 112"/>
                <a:gd name="T12" fmla="*/ 1 w 576"/>
                <a:gd name="T13" fmla="*/ 28 h 112"/>
                <a:gd name="T14" fmla="*/ 1 w 576"/>
                <a:gd name="T15" fmla="*/ 14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112"/>
                <a:gd name="T26" fmla="*/ 576 w 57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112">
                  <a:moveTo>
                    <a:pt x="0" y="56"/>
                  </a:moveTo>
                  <a:cubicBezTo>
                    <a:pt x="12" y="28"/>
                    <a:pt x="24" y="0"/>
                    <a:pt x="48" y="8"/>
                  </a:cubicBezTo>
                  <a:cubicBezTo>
                    <a:pt x="72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76" y="64"/>
                    <a:pt x="576" y="56"/>
                  </a:cubicBezTo>
                </a:path>
              </a:pathLst>
            </a:custGeom>
            <a:solidFill>
              <a:schemeClr val="accent1"/>
            </a:solidFill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defTabSz="91419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" name="Text Box 29" hidden="1"/>
            <p:cNvSpPr txBox="1">
              <a:spLocks noChangeArrowheads="1"/>
            </p:cNvSpPr>
            <p:nvPr/>
          </p:nvSpPr>
          <p:spPr bwMode="auto">
            <a:xfrm rot="7125639">
              <a:off x="1706131" y="1690174"/>
              <a:ext cx="398022" cy="584159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56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28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00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72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19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>
                  <a:solidFill>
                    <a:srgbClr val="FFFF00"/>
                  </a:solidFill>
                  <a:latin typeface="Symbol" charset="2"/>
                </a:rPr>
                <a:t>g</a:t>
              </a:r>
              <a:r>
                <a:rPr lang="en-US" sz="3200" b="1" kern="0" baseline="30000" dirty="0">
                  <a:solidFill>
                    <a:srgbClr val="FFFF00"/>
                  </a:solidFill>
                </a:rPr>
                <a:t>*</a:t>
              </a:r>
            </a:p>
          </p:txBody>
        </p:sp>
        <p:sp>
          <p:nvSpPr>
            <p:cNvPr id="113" name="Rectangle 11" hidden="1"/>
            <p:cNvSpPr>
              <a:spLocks noChangeArrowheads="1"/>
            </p:cNvSpPr>
            <p:nvPr/>
          </p:nvSpPr>
          <p:spPr bwMode="auto">
            <a:xfrm rot="7125639">
              <a:off x="2719243" y="1988832"/>
              <a:ext cx="471128" cy="444468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>
              <a:defPPr>
                <a:defRPr lang="de-DE"/>
              </a:defPPr>
              <a:lvl1pPr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56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28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00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72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761826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kern="0" dirty="0">
                  <a:solidFill>
                    <a:srgbClr val="00C3FF"/>
                  </a:solidFill>
                  <a:latin typeface="Georgia"/>
                  <a:cs typeface="Georgia"/>
                </a:rPr>
                <a:t>l</a:t>
              </a:r>
              <a:r>
                <a:rPr lang="en-US" kern="0" baseline="40000" dirty="0">
                  <a:solidFill>
                    <a:srgbClr val="00C3FF"/>
                  </a:solidFill>
                </a:rPr>
                <a:t>+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79158" y="513239"/>
            <a:ext cx="1318260" cy="1565910"/>
            <a:chOff x="317500" y="317500"/>
            <a:chExt cx="1318260" cy="1565910"/>
          </a:xfrm>
        </p:grpSpPr>
        <p:pic>
          <p:nvPicPr>
            <p:cNvPr id="13" name="PFE element 35" descr="tu5Rb7h4wmRk23.png"/>
            <p:cNvPicPr>
              <a:picLocks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318260" cy="1565910"/>
            </a:xfrm>
            <a:prstGeom prst="rect">
              <a:avLst/>
            </a:prstGeom>
          </p:spPr>
        </p:pic>
        <p:sp>
          <p:nvSpPr>
            <p:cNvPr id="14" name="Shape_120"/>
            <p:cNvSpPr/>
            <p:nvPr/>
          </p:nvSpPr>
          <p:spPr>
            <a:xfrm>
              <a:off x="317500" y="317500"/>
              <a:ext cx="1318260" cy="156591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pfehide36" hidden="1"/>
          <p:cNvGrpSpPr>
            <a:grpSpLocks/>
          </p:cNvGrpSpPr>
          <p:nvPr/>
        </p:nvGrpSpPr>
        <p:grpSpPr bwMode="auto">
          <a:xfrm rot="-969338">
            <a:off x="5367338" y="2439988"/>
            <a:ext cx="1760537" cy="1404937"/>
            <a:chOff x="1603546" y="1600827"/>
            <a:chExt cx="1625791" cy="1296077"/>
          </a:xfrm>
        </p:grpSpPr>
        <p:sp>
          <p:nvSpPr>
            <p:cNvPr id="115" name="Line 8" hidden="1"/>
            <p:cNvSpPr>
              <a:spLocks noChangeShapeType="1"/>
            </p:cNvSpPr>
            <p:nvPr/>
          </p:nvSpPr>
          <p:spPr bwMode="auto">
            <a:xfrm rot="2186968" flipV="1">
              <a:off x="2263986" y="2012708"/>
              <a:ext cx="521895" cy="224067"/>
            </a:xfrm>
            <a:prstGeom prst="line">
              <a:avLst/>
            </a:prstGeom>
            <a:noFill/>
            <a:ln w="25400">
              <a:solidFill>
                <a:srgbClr val="00C3FF"/>
              </a:solidFill>
              <a:round/>
              <a:headEnd/>
              <a:tailEnd type="stealth" w="med" len="lg"/>
            </a:ln>
            <a:effectLst/>
          </p:spPr>
          <p:txBody>
            <a:bodyPr wrap="none" anchor="ctr"/>
            <a:lstStyle/>
            <a:p>
              <a:pPr defTabSz="91419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C3FF"/>
                </a:solidFill>
              </a:endParaRPr>
            </a:p>
          </p:txBody>
        </p:sp>
        <p:sp>
          <p:nvSpPr>
            <p:cNvPr id="116" name="Line 9" hidden="1"/>
            <p:cNvSpPr>
              <a:spLocks noChangeShapeType="1"/>
            </p:cNvSpPr>
            <p:nvPr/>
          </p:nvSpPr>
          <p:spPr bwMode="auto">
            <a:xfrm rot="2186968">
              <a:off x="2116054" y="2116701"/>
              <a:ext cx="321054" cy="323653"/>
            </a:xfrm>
            <a:prstGeom prst="line">
              <a:avLst/>
            </a:prstGeom>
            <a:noFill/>
            <a:ln w="25400">
              <a:solidFill>
                <a:srgbClr val="00C3FF"/>
              </a:solidFill>
              <a:round/>
              <a:headEnd/>
              <a:tailEnd type="stealth" w="med" len="lg"/>
            </a:ln>
            <a:effectLst/>
          </p:spPr>
          <p:txBody>
            <a:bodyPr wrap="none" anchor="ctr"/>
            <a:lstStyle/>
            <a:p>
              <a:pPr defTabSz="91419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C3FF"/>
                </a:solidFill>
              </a:endParaRPr>
            </a:p>
          </p:txBody>
        </p:sp>
        <p:sp>
          <p:nvSpPr>
            <p:cNvPr id="117" name="Rectangle 11" hidden="1"/>
            <p:cNvSpPr>
              <a:spLocks noChangeArrowheads="1"/>
            </p:cNvSpPr>
            <p:nvPr/>
          </p:nvSpPr>
          <p:spPr bwMode="auto">
            <a:xfrm rot="783007">
              <a:off x="2091856" y="2485902"/>
              <a:ext cx="432469" cy="4100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>
              <a:defPPr>
                <a:defRPr lang="de-DE"/>
              </a:defPPr>
              <a:lvl1pPr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56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28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00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72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761826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kern="0" dirty="0">
                  <a:solidFill>
                    <a:srgbClr val="00C3FF"/>
                  </a:solidFill>
                  <a:latin typeface="Georgia"/>
                  <a:cs typeface="Georgia"/>
                </a:rPr>
                <a:t>l</a:t>
              </a:r>
              <a:r>
                <a:rPr lang="en-US" kern="0" baseline="40000" dirty="0">
                  <a:solidFill>
                    <a:srgbClr val="00C3FF"/>
                  </a:solidFill>
                </a:rPr>
                <a:t>-</a:t>
              </a:r>
            </a:p>
          </p:txBody>
        </p:sp>
        <p:sp>
          <p:nvSpPr>
            <p:cNvPr id="118" name="Freeform 12" hidden="1"/>
            <p:cNvSpPr>
              <a:spLocks/>
            </p:cNvSpPr>
            <p:nvPr/>
          </p:nvSpPr>
          <p:spPr bwMode="auto">
            <a:xfrm rot="3145606">
              <a:off x="1817500" y="1794974"/>
              <a:ext cx="505250" cy="117280"/>
            </a:xfrm>
            <a:custGeom>
              <a:avLst/>
              <a:gdLst>
                <a:gd name="T0" fmla="*/ 0 w 576"/>
                <a:gd name="T1" fmla="*/ 14 h 112"/>
                <a:gd name="T2" fmla="*/ 0 w 576"/>
                <a:gd name="T3" fmla="*/ 2 h 112"/>
                <a:gd name="T4" fmla="*/ 0 w 576"/>
                <a:gd name="T5" fmla="*/ 28 h 112"/>
                <a:gd name="T6" fmla="*/ 0 w 576"/>
                <a:gd name="T7" fmla="*/ 2 h 112"/>
                <a:gd name="T8" fmla="*/ 1 w 576"/>
                <a:gd name="T9" fmla="*/ 28 h 112"/>
                <a:gd name="T10" fmla="*/ 1 w 576"/>
                <a:gd name="T11" fmla="*/ 2 h 112"/>
                <a:gd name="T12" fmla="*/ 1 w 576"/>
                <a:gd name="T13" fmla="*/ 28 h 112"/>
                <a:gd name="T14" fmla="*/ 1 w 576"/>
                <a:gd name="T15" fmla="*/ 14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112"/>
                <a:gd name="T26" fmla="*/ 576 w 57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112">
                  <a:moveTo>
                    <a:pt x="0" y="56"/>
                  </a:moveTo>
                  <a:cubicBezTo>
                    <a:pt x="12" y="28"/>
                    <a:pt x="24" y="0"/>
                    <a:pt x="48" y="8"/>
                  </a:cubicBezTo>
                  <a:cubicBezTo>
                    <a:pt x="72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76" y="64"/>
                    <a:pt x="576" y="56"/>
                  </a:cubicBezTo>
                </a:path>
              </a:pathLst>
            </a:cu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defTabSz="91419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9" name="Text Box 29" hidden="1"/>
            <p:cNvSpPr txBox="1">
              <a:spLocks noChangeArrowheads="1"/>
            </p:cNvSpPr>
            <p:nvPr/>
          </p:nvSpPr>
          <p:spPr bwMode="auto">
            <a:xfrm rot="969338">
              <a:off x="1602669" y="1675932"/>
              <a:ext cx="431003" cy="540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56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28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00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72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19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>
                  <a:solidFill>
                    <a:srgbClr val="FFFF00"/>
                  </a:solidFill>
                  <a:latin typeface="Symbol" charset="2"/>
                </a:rPr>
                <a:t>g</a:t>
              </a:r>
              <a:r>
                <a:rPr lang="en-US" sz="3200" b="1" kern="0" baseline="30000" dirty="0">
                  <a:solidFill>
                    <a:srgbClr val="FFFF00"/>
                  </a:solidFill>
                </a:rPr>
                <a:t>*</a:t>
              </a:r>
            </a:p>
          </p:txBody>
        </p:sp>
        <p:sp>
          <p:nvSpPr>
            <p:cNvPr id="120" name="Rectangle 11" hidden="1"/>
            <p:cNvSpPr>
              <a:spLocks noChangeArrowheads="1"/>
            </p:cNvSpPr>
            <p:nvPr/>
          </p:nvSpPr>
          <p:spPr bwMode="auto">
            <a:xfrm rot="969338">
              <a:off x="2717189" y="1777221"/>
              <a:ext cx="511633" cy="4100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>
              <a:defPPr>
                <a:defRPr lang="de-DE"/>
              </a:defPPr>
              <a:lvl1pPr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56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28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00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72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761826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kern="0" dirty="0">
                  <a:solidFill>
                    <a:srgbClr val="00C3FF"/>
                  </a:solidFill>
                  <a:latin typeface="Georgia"/>
                  <a:cs typeface="Georgia"/>
                </a:rPr>
                <a:t>l</a:t>
              </a:r>
              <a:r>
                <a:rPr lang="en-US" kern="0" baseline="40000" dirty="0">
                  <a:solidFill>
                    <a:srgbClr val="00C3FF"/>
                  </a:solidFill>
                </a:rPr>
                <a:t>+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384641" y="2437607"/>
            <a:ext cx="1725930" cy="1409700"/>
            <a:chOff x="317500" y="317500"/>
            <a:chExt cx="1725930" cy="1409700"/>
          </a:xfrm>
        </p:grpSpPr>
        <p:pic>
          <p:nvPicPr>
            <p:cNvPr id="16" name="PFE element 36" descr="tu5Rb7h4wmRk25.png"/>
            <p:cNvPicPr>
              <a:picLocks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725930" cy="1409700"/>
            </a:xfrm>
            <a:prstGeom prst="rect">
              <a:avLst/>
            </a:prstGeom>
          </p:spPr>
        </p:pic>
        <p:sp>
          <p:nvSpPr>
            <p:cNvPr id="17" name="Shape_121"/>
            <p:cNvSpPr/>
            <p:nvPr/>
          </p:nvSpPr>
          <p:spPr>
            <a:xfrm>
              <a:off x="317500" y="317500"/>
              <a:ext cx="1725930" cy="14097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pfehide37" hidden="1"/>
          <p:cNvGrpSpPr>
            <a:grpSpLocks/>
          </p:cNvGrpSpPr>
          <p:nvPr/>
        </p:nvGrpSpPr>
        <p:grpSpPr bwMode="auto">
          <a:xfrm rot="4176040">
            <a:off x="2209007" y="2191544"/>
            <a:ext cx="1644650" cy="1347787"/>
            <a:chOff x="1530877" y="1600827"/>
            <a:chExt cx="1645370" cy="1147501"/>
          </a:xfrm>
        </p:grpSpPr>
        <p:sp>
          <p:nvSpPr>
            <p:cNvPr id="122" name="Line 8" hidden="1"/>
            <p:cNvSpPr>
              <a:spLocks noChangeShapeType="1"/>
            </p:cNvSpPr>
            <p:nvPr/>
          </p:nvSpPr>
          <p:spPr bwMode="auto">
            <a:xfrm rot="2186968" flipV="1">
              <a:off x="2264229" y="2012008"/>
              <a:ext cx="520928" cy="224364"/>
            </a:xfrm>
            <a:prstGeom prst="line">
              <a:avLst/>
            </a:prstGeom>
            <a:solidFill>
              <a:schemeClr val="accent1"/>
            </a:solidFill>
            <a:ln w="25400">
              <a:solidFill>
                <a:srgbClr val="00C3FF"/>
              </a:solidFill>
              <a:round/>
              <a:headEnd/>
              <a:tailEnd type="stealth" w="med" len="lg"/>
            </a:ln>
            <a:effectLst/>
          </p:spPr>
          <p:txBody>
            <a:bodyPr wrap="none" anchor="ctr"/>
            <a:lstStyle/>
            <a:p>
              <a:pPr defTabSz="91419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C3FF"/>
                </a:solidFill>
              </a:endParaRPr>
            </a:p>
          </p:txBody>
        </p:sp>
        <p:sp>
          <p:nvSpPr>
            <p:cNvPr id="123" name="Line 9" hidden="1"/>
            <p:cNvSpPr>
              <a:spLocks noChangeShapeType="1"/>
            </p:cNvSpPr>
            <p:nvPr/>
          </p:nvSpPr>
          <p:spPr bwMode="auto">
            <a:xfrm rot="2186968">
              <a:off x="2115880" y="2115551"/>
              <a:ext cx="320815" cy="324382"/>
            </a:xfrm>
            <a:prstGeom prst="line">
              <a:avLst/>
            </a:prstGeom>
            <a:solidFill>
              <a:schemeClr val="accent1"/>
            </a:solidFill>
            <a:ln w="25400">
              <a:solidFill>
                <a:srgbClr val="00C3FF"/>
              </a:solidFill>
              <a:round/>
              <a:headEnd/>
              <a:tailEnd type="stealth" w="med" len="lg"/>
            </a:ln>
            <a:effectLst/>
          </p:spPr>
          <p:txBody>
            <a:bodyPr wrap="none" anchor="ctr"/>
            <a:lstStyle/>
            <a:p>
              <a:pPr defTabSz="91419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C3FF"/>
                </a:solidFill>
              </a:endParaRPr>
            </a:p>
          </p:txBody>
        </p:sp>
        <p:sp>
          <p:nvSpPr>
            <p:cNvPr id="124" name="Rectangle 11" hidden="1"/>
            <p:cNvSpPr>
              <a:spLocks noChangeArrowheads="1"/>
            </p:cNvSpPr>
            <p:nvPr/>
          </p:nvSpPr>
          <p:spPr bwMode="auto">
            <a:xfrm rot="17423960">
              <a:off x="2157451" y="2327538"/>
              <a:ext cx="398719" cy="443107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>
              <a:defPPr>
                <a:defRPr lang="de-DE"/>
              </a:defPPr>
              <a:lvl1pPr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56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28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00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72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761826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kern="0" dirty="0">
                  <a:solidFill>
                    <a:srgbClr val="00C3FF"/>
                  </a:solidFill>
                  <a:latin typeface="Georgia"/>
                  <a:cs typeface="Georgia"/>
                </a:rPr>
                <a:t>l</a:t>
              </a:r>
              <a:r>
                <a:rPr lang="en-US" kern="0" baseline="40000" dirty="0">
                  <a:solidFill>
                    <a:srgbClr val="00C3FF"/>
                  </a:solidFill>
                </a:rPr>
                <a:t>-</a:t>
              </a:r>
            </a:p>
          </p:txBody>
        </p:sp>
        <p:sp>
          <p:nvSpPr>
            <p:cNvPr id="125" name="Freeform 12" hidden="1"/>
            <p:cNvSpPr>
              <a:spLocks/>
            </p:cNvSpPr>
            <p:nvPr/>
          </p:nvSpPr>
          <p:spPr bwMode="auto">
            <a:xfrm rot="3145606">
              <a:off x="1818069" y="1793444"/>
              <a:ext cx="505495" cy="117526"/>
            </a:xfrm>
            <a:custGeom>
              <a:avLst/>
              <a:gdLst>
                <a:gd name="T0" fmla="*/ 0 w 576"/>
                <a:gd name="T1" fmla="*/ 14 h 112"/>
                <a:gd name="T2" fmla="*/ 0 w 576"/>
                <a:gd name="T3" fmla="*/ 2 h 112"/>
                <a:gd name="T4" fmla="*/ 0 w 576"/>
                <a:gd name="T5" fmla="*/ 28 h 112"/>
                <a:gd name="T6" fmla="*/ 0 w 576"/>
                <a:gd name="T7" fmla="*/ 2 h 112"/>
                <a:gd name="T8" fmla="*/ 1 w 576"/>
                <a:gd name="T9" fmla="*/ 28 h 112"/>
                <a:gd name="T10" fmla="*/ 1 w 576"/>
                <a:gd name="T11" fmla="*/ 2 h 112"/>
                <a:gd name="T12" fmla="*/ 1 w 576"/>
                <a:gd name="T13" fmla="*/ 28 h 112"/>
                <a:gd name="T14" fmla="*/ 1 w 576"/>
                <a:gd name="T15" fmla="*/ 14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112"/>
                <a:gd name="T26" fmla="*/ 576 w 57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112">
                  <a:moveTo>
                    <a:pt x="0" y="56"/>
                  </a:moveTo>
                  <a:cubicBezTo>
                    <a:pt x="12" y="28"/>
                    <a:pt x="24" y="0"/>
                    <a:pt x="48" y="8"/>
                  </a:cubicBezTo>
                  <a:cubicBezTo>
                    <a:pt x="72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76" y="64"/>
                    <a:pt x="576" y="56"/>
                  </a:cubicBezTo>
                </a:path>
              </a:pathLst>
            </a:custGeom>
            <a:solidFill>
              <a:schemeClr val="accent1"/>
            </a:solidFill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defTabSz="91419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6" name="Text Box 29" hidden="1"/>
            <p:cNvSpPr txBox="1">
              <a:spLocks noChangeArrowheads="1"/>
            </p:cNvSpPr>
            <p:nvPr/>
          </p:nvSpPr>
          <p:spPr bwMode="auto">
            <a:xfrm rot="17423960">
              <a:off x="1623407" y="1671610"/>
              <a:ext cx="397368" cy="58445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56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28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00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72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19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>
                  <a:solidFill>
                    <a:srgbClr val="FFFF00"/>
                  </a:solidFill>
                  <a:latin typeface="Symbol" charset="2"/>
                </a:rPr>
                <a:t>g</a:t>
              </a:r>
              <a:r>
                <a:rPr lang="en-US" sz="3200" b="1" kern="0" baseline="30000" dirty="0">
                  <a:solidFill>
                    <a:srgbClr val="FFFF00"/>
                  </a:solidFill>
                </a:rPr>
                <a:t>*</a:t>
              </a:r>
            </a:p>
          </p:txBody>
        </p:sp>
        <p:sp>
          <p:nvSpPr>
            <p:cNvPr id="127" name="Rectangle 11" hidden="1"/>
            <p:cNvSpPr>
              <a:spLocks noChangeArrowheads="1"/>
            </p:cNvSpPr>
            <p:nvPr/>
          </p:nvSpPr>
          <p:spPr bwMode="auto">
            <a:xfrm rot="17423960">
              <a:off x="2716997" y="1777855"/>
              <a:ext cx="471706" cy="443107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>
              <a:defPPr>
                <a:defRPr lang="de-DE"/>
              </a:defPPr>
              <a:lvl1pPr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56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28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00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72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761826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kern="0" dirty="0">
                  <a:solidFill>
                    <a:srgbClr val="00C3FF"/>
                  </a:solidFill>
                  <a:latin typeface="Georgia"/>
                  <a:cs typeface="Georgia"/>
                </a:rPr>
                <a:t>l</a:t>
              </a:r>
              <a:r>
                <a:rPr lang="en-US" kern="0" baseline="40000" dirty="0">
                  <a:solidFill>
                    <a:srgbClr val="00C3FF"/>
                  </a:solidFill>
                </a:rPr>
                <a:t>+</a:t>
              </a:r>
            </a:p>
          </p:txBody>
        </p:sp>
      </p:grpSp>
      <p:grpSp>
        <p:nvGrpSpPr>
          <p:cNvPr id="148" name="Group 20"/>
          <p:cNvGrpSpPr>
            <a:grpSpLocks/>
          </p:cNvGrpSpPr>
          <p:nvPr/>
        </p:nvGrpSpPr>
        <p:grpSpPr bwMode="auto">
          <a:xfrm>
            <a:off x="402952" y="4603278"/>
            <a:ext cx="5981700" cy="769938"/>
            <a:chOff x="249" y="2432"/>
            <a:chExt cx="3478" cy="485"/>
          </a:xfrm>
        </p:grpSpPr>
        <p:sp>
          <p:nvSpPr>
            <p:cNvPr id="149" name="Text Box 21"/>
            <p:cNvSpPr txBox="1">
              <a:spLocks noChangeArrowheads="1"/>
            </p:cNvSpPr>
            <p:nvPr/>
          </p:nvSpPr>
          <p:spPr bwMode="auto">
            <a:xfrm>
              <a:off x="1510" y="2432"/>
              <a:ext cx="2217" cy="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56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28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00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72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r>
                <a:rPr lang="de-DE" sz="2000">
                  <a:latin typeface="Gill Sans"/>
                  <a:cs typeface="Gill Sans"/>
                </a:rPr>
                <a:t>new forms of matter?</a:t>
              </a:r>
            </a:p>
            <a:p>
              <a:pPr>
                <a:spcBef>
                  <a:spcPct val="20000"/>
                </a:spcBef>
                <a:defRPr/>
              </a:pPr>
              <a:r>
                <a:rPr lang="de-DE" sz="2000">
                  <a:latin typeface="Gill Sans"/>
                  <a:cs typeface="Gill Sans"/>
                </a:rPr>
                <a:t>medium modifications of hadrons ?</a:t>
              </a:r>
            </a:p>
          </p:txBody>
        </p:sp>
        <p:sp>
          <p:nvSpPr>
            <p:cNvPr id="150" name="Text Box 22"/>
            <p:cNvSpPr txBox="1">
              <a:spLocks noChangeArrowheads="1"/>
            </p:cNvSpPr>
            <p:nvPr/>
          </p:nvSpPr>
          <p:spPr bwMode="auto">
            <a:xfrm>
              <a:off x="249" y="2523"/>
              <a:ext cx="117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56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28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00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72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233948" indent="-233948">
                <a:buClr>
                  <a:srgbClr val="EF921B"/>
                </a:buClr>
                <a:buSzPct val="70000"/>
                <a:buFont typeface="Wingdings" charset="2"/>
                <a:buChar char=""/>
                <a:defRPr/>
              </a:pPr>
              <a:r>
                <a:rPr lang="de-DE" sz="2000" dirty="0">
                  <a:solidFill>
                    <a:schemeClr val="accent2"/>
                  </a:solidFill>
                  <a:latin typeface="Gill Sans"/>
                  <a:cs typeface="Gill Sans"/>
                </a:rPr>
                <a:t> </a:t>
              </a:r>
              <a:r>
                <a:rPr lang="de-DE" sz="2000" dirty="0" err="1">
                  <a:solidFill>
                    <a:schemeClr val="accent2"/>
                  </a:solidFill>
                  <a:latin typeface="Gill Sans"/>
                  <a:cs typeface="Gill Sans"/>
                </a:rPr>
                <a:t>Collision</a:t>
              </a:r>
              <a:r>
                <a:rPr lang="de-DE" sz="2000" dirty="0">
                  <a:solidFill>
                    <a:schemeClr val="accent2"/>
                  </a:solidFill>
                  <a:latin typeface="Gill Sans"/>
                  <a:cs typeface="Gill Sans"/>
                </a:rPr>
                <a:t> </a:t>
              </a:r>
              <a:r>
                <a:rPr lang="de-DE" sz="2000" dirty="0" err="1">
                  <a:solidFill>
                    <a:schemeClr val="accent2"/>
                  </a:solidFill>
                  <a:latin typeface="Gill Sans"/>
                  <a:cs typeface="Gill Sans"/>
                </a:rPr>
                <a:t>zone</a:t>
              </a:r>
              <a:r>
                <a:rPr lang="de-DE" sz="2000" dirty="0">
                  <a:solidFill>
                    <a:schemeClr val="accent2"/>
                  </a:solidFill>
                  <a:latin typeface="Gill Sans"/>
                  <a:cs typeface="Gill Sans"/>
                </a:rPr>
                <a:t>:</a:t>
              </a:r>
            </a:p>
          </p:txBody>
        </p:sp>
        <p:sp>
          <p:nvSpPr>
            <p:cNvPr id="151" name="AutoShape 23"/>
            <p:cNvSpPr>
              <a:spLocks/>
            </p:cNvSpPr>
            <p:nvPr/>
          </p:nvSpPr>
          <p:spPr bwMode="auto">
            <a:xfrm>
              <a:off x="1465" y="2433"/>
              <a:ext cx="90" cy="454"/>
            </a:xfrm>
            <a:prstGeom prst="leftBrace">
              <a:avLst>
                <a:gd name="adj1" fmla="val 5463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Gill Sans"/>
                <a:cs typeface="Gill Sans"/>
              </a:endParaRPr>
            </a:p>
          </p:txBody>
        </p:sp>
      </p:grpSp>
      <p:cxnSp>
        <p:nvCxnSpPr>
          <p:cNvPr id="128" name="Straight Arrow Connector 127"/>
          <p:cNvCxnSpPr/>
          <p:nvPr/>
        </p:nvCxnSpPr>
        <p:spPr>
          <a:xfrm>
            <a:off x="474663" y="4251325"/>
            <a:ext cx="7646987" cy="0"/>
          </a:xfrm>
          <a:prstGeom prst="straightConnector1">
            <a:avLst/>
          </a:prstGeom>
          <a:noFill/>
          <a:ln w="10795" cap="flat" cmpd="sng" algn="ctr">
            <a:solidFill>
              <a:srgbClr val="EF921B"/>
            </a:solidFill>
            <a:prstDash val="solid"/>
            <a:tailEnd type="arrow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grpSp>
        <p:nvGrpSpPr>
          <p:cNvPr id="158" name="pfehide39" hidden="1"/>
          <p:cNvGrpSpPr>
            <a:grpSpLocks/>
          </p:cNvGrpSpPr>
          <p:nvPr/>
        </p:nvGrpSpPr>
        <p:grpSpPr bwMode="auto">
          <a:xfrm>
            <a:off x="139700" y="938213"/>
            <a:ext cx="8967788" cy="1909762"/>
            <a:chOff x="128464" y="938585"/>
            <a:chExt cx="8277717" cy="1909161"/>
          </a:xfrm>
        </p:grpSpPr>
        <p:sp>
          <p:nvSpPr>
            <p:cNvPr id="129" name="Freeform 12" hidden="1"/>
            <p:cNvSpPr>
              <a:spLocks/>
            </p:cNvSpPr>
            <p:nvPr/>
          </p:nvSpPr>
          <p:spPr bwMode="auto">
            <a:xfrm rot="20452951">
              <a:off x="3188098" y="1601951"/>
              <a:ext cx="548038" cy="117438"/>
            </a:xfrm>
            <a:custGeom>
              <a:avLst/>
              <a:gdLst>
                <a:gd name="T0" fmla="*/ 0 w 576"/>
                <a:gd name="T1" fmla="*/ 14 h 112"/>
                <a:gd name="T2" fmla="*/ 0 w 576"/>
                <a:gd name="T3" fmla="*/ 2 h 112"/>
                <a:gd name="T4" fmla="*/ 0 w 576"/>
                <a:gd name="T5" fmla="*/ 28 h 112"/>
                <a:gd name="T6" fmla="*/ 0 w 576"/>
                <a:gd name="T7" fmla="*/ 2 h 112"/>
                <a:gd name="T8" fmla="*/ 1 w 576"/>
                <a:gd name="T9" fmla="*/ 28 h 112"/>
                <a:gd name="T10" fmla="*/ 1 w 576"/>
                <a:gd name="T11" fmla="*/ 2 h 112"/>
                <a:gd name="T12" fmla="*/ 1 w 576"/>
                <a:gd name="T13" fmla="*/ 28 h 112"/>
                <a:gd name="T14" fmla="*/ 1 w 576"/>
                <a:gd name="T15" fmla="*/ 14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112"/>
                <a:gd name="T26" fmla="*/ 576 w 57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112">
                  <a:moveTo>
                    <a:pt x="0" y="56"/>
                  </a:moveTo>
                  <a:cubicBezTo>
                    <a:pt x="12" y="28"/>
                    <a:pt x="24" y="0"/>
                    <a:pt x="48" y="8"/>
                  </a:cubicBezTo>
                  <a:cubicBezTo>
                    <a:pt x="72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76" y="64"/>
                    <a:pt x="576" y="56"/>
                  </a:cubicBezTo>
                </a:path>
              </a:pathLst>
            </a:custGeom>
            <a:solidFill>
              <a:schemeClr val="accent1"/>
            </a:solidFill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defTabSz="91419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0" name="Text Box 29" hidden="1"/>
            <p:cNvSpPr txBox="1">
              <a:spLocks noChangeArrowheads="1"/>
            </p:cNvSpPr>
            <p:nvPr/>
          </p:nvSpPr>
          <p:spPr bwMode="auto">
            <a:xfrm>
              <a:off x="3472374" y="938585"/>
              <a:ext cx="326772" cy="58401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56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28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00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72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19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>
                  <a:solidFill>
                    <a:srgbClr val="FFFF00"/>
                  </a:solidFill>
                  <a:latin typeface="Symbol" charset="2"/>
                </a:rPr>
                <a:t>g</a:t>
              </a:r>
              <a:endParaRPr lang="en-US" sz="3200" b="1" kern="0" baseline="30000" dirty="0">
                <a:solidFill>
                  <a:srgbClr val="FFFF00"/>
                </a:solidFill>
              </a:endParaRPr>
            </a:p>
          </p:txBody>
        </p:sp>
        <p:sp>
          <p:nvSpPr>
            <p:cNvPr id="131" name="Freeform 12" hidden="1"/>
            <p:cNvSpPr>
              <a:spLocks/>
            </p:cNvSpPr>
            <p:nvPr/>
          </p:nvSpPr>
          <p:spPr bwMode="auto">
            <a:xfrm rot="9624242">
              <a:off x="5350943" y="1925699"/>
              <a:ext cx="548038" cy="117438"/>
            </a:xfrm>
            <a:custGeom>
              <a:avLst/>
              <a:gdLst>
                <a:gd name="T0" fmla="*/ 0 w 576"/>
                <a:gd name="T1" fmla="*/ 14 h 112"/>
                <a:gd name="T2" fmla="*/ 0 w 576"/>
                <a:gd name="T3" fmla="*/ 2 h 112"/>
                <a:gd name="T4" fmla="*/ 0 w 576"/>
                <a:gd name="T5" fmla="*/ 28 h 112"/>
                <a:gd name="T6" fmla="*/ 0 w 576"/>
                <a:gd name="T7" fmla="*/ 2 h 112"/>
                <a:gd name="T8" fmla="*/ 1 w 576"/>
                <a:gd name="T9" fmla="*/ 28 h 112"/>
                <a:gd name="T10" fmla="*/ 1 w 576"/>
                <a:gd name="T11" fmla="*/ 2 h 112"/>
                <a:gd name="T12" fmla="*/ 1 w 576"/>
                <a:gd name="T13" fmla="*/ 28 h 112"/>
                <a:gd name="T14" fmla="*/ 1 w 576"/>
                <a:gd name="T15" fmla="*/ 14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112"/>
                <a:gd name="T26" fmla="*/ 576 w 57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112">
                  <a:moveTo>
                    <a:pt x="0" y="56"/>
                  </a:moveTo>
                  <a:cubicBezTo>
                    <a:pt x="12" y="28"/>
                    <a:pt x="24" y="0"/>
                    <a:pt x="48" y="8"/>
                  </a:cubicBezTo>
                  <a:cubicBezTo>
                    <a:pt x="72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76" y="64"/>
                    <a:pt x="576" y="56"/>
                  </a:cubicBezTo>
                </a:path>
              </a:pathLst>
            </a:custGeom>
            <a:solidFill>
              <a:schemeClr val="accent1"/>
            </a:solidFill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defTabSz="91419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2" name="Text Box 29" hidden="1"/>
            <p:cNvSpPr txBox="1">
              <a:spLocks noChangeArrowheads="1"/>
            </p:cNvSpPr>
            <p:nvPr/>
          </p:nvSpPr>
          <p:spPr bwMode="auto">
            <a:xfrm>
              <a:off x="5796407" y="1443251"/>
              <a:ext cx="325306" cy="58401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56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28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00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72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19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>
                  <a:solidFill>
                    <a:srgbClr val="FFFF00"/>
                  </a:solidFill>
                  <a:latin typeface="Symbol" charset="2"/>
                </a:rPr>
                <a:t>g</a:t>
              </a:r>
              <a:endParaRPr lang="en-US" sz="3200" b="1" kern="0" baseline="30000" dirty="0">
                <a:solidFill>
                  <a:srgbClr val="FFFF00"/>
                </a:solidFill>
              </a:endParaRPr>
            </a:p>
          </p:txBody>
        </p:sp>
        <p:sp>
          <p:nvSpPr>
            <p:cNvPr id="133" name="Freeform 12" hidden="1"/>
            <p:cNvSpPr>
              <a:spLocks/>
            </p:cNvSpPr>
            <p:nvPr/>
          </p:nvSpPr>
          <p:spPr bwMode="auto">
            <a:xfrm rot="9153397">
              <a:off x="412740" y="2427191"/>
              <a:ext cx="548038" cy="117438"/>
            </a:xfrm>
            <a:custGeom>
              <a:avLst/>
              <a:gdLst>
                <a:gd name="T0" fmla="*/ 0 w 576"/>
                <a:gd name="T1" fmla="*/ 14 h 112"/>
                <a:gd name="T2" fmla="*/ 0 w 576"/>
                <a:gd name="T3" fmla="*/ 2 h 112"/>
                <a:gd name="T4" fmla="*/ 0 w 576"/>
                <a:gd name="T5" fmla="*/ 28 h 112"/>
                <a:gd name="T6" fmla="*/ 0 w 576"/>
                <a:gd name="T7" fmla="*/ 2 h 112"/>
                <a:gd name="T8" fmla="*/ 1 w 576"/>
                <a:gd name="T9" fmla="*/ 28 h 112"/>
                <a:gd name="T10" fmla="*/ 1 w 576"/>
                <a:gd name="T11" fmla="*/ 2 h 112"/>
                <a:gd name="T12" fmla="*/ 1 w 576"/>
                <a:gd name="T13" fmla="*/ 28 h 112"/>
                <a:gd name="T14" fmla="*/ 1 w 576"/>
                <a:gd name="T15" fmla="*/ 14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112"/>
                <a:gd name="T26" fmla="*/ 576 w 57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112">
                  <a:moveTo>
                    <a:pt x="0" y="56"/>
                  </a:moveTo>
                  <a:cubicBezTo>
                    <a:pt x="12" y="28"/>
                    <a:pt x="24" y="0"/>
                    <a:pt x="48" y="8"/>
                  </a:cubicBezTo>
                  <a:cubicBezTo>
                    <a:pt x="72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76" y="64"/>
                    <a:pt x="576" y="56"/>
                  </a:cubicBezTo>
                </a:path>
              </a:pathLst>
            </a:custGeom>
            <a:solidFill>
              <a:schemeClr val="accent1"/>
            </a:solidFill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defTabSz="91419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4" name="Text Box 29" hidden="1"/>
            <p:cNvSpPr txBox="1">
              <a:spLocks noChangeArrowheads="1"/>
            </p:cNvSpPr>
            <p:nvPr/>
          </p:nvSpPr>
          <p:spPr bwMode="auto">
            <a:xfrm>
              <a:off x="128464" y="2009810"/>
              <a:ext cx="326772" cy="58560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56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28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00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72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19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>
                  <a:solidFill>
                    <a:srgbClr val="FFFF00"/>
                  </a:solidFill>
                  <a:latin typeface="Symbol" charset="2"/>
                </a:rPr>
                <a:t>g</a:t>
              </a:r>
              <a:endParaRPr lang="en-US" sz="3200" b="1" kern="0" baseline="30000" dirty="0">
                <a:solidFill>
                  <a:srgbClr val="FFFF00"/>
                </a:solidFill>
              </a:endParaRPr>
            </a:p>
          </p:txBody>
        </p:sp>
        <p:sp>
          <p:nvSpPr>
            <p:cNvPr id="135" name="Freeform 12" hidden="1"/>
            <p:cNvSpPr>
              <a:spLocks/>
            </p:cNvSpPr>
            <p:nvPr/>
          </p:nvSpPr>
          <p:spPr bwMode="auto">
            <a:xfrm rot="9153397">
              <a:off x="7604639" y="2730308"/>
              <a:ext cx="548038" cy="117438"/>
            </a:xfrm>
            <a:custGeom>
              <a:avLst/>
              <a:gdLst>
                <a:gd name="T0" fmla="*/ 0 w 576"/>
                <a:gd name="T1" fmla="*/ 14 h 112"/>
                <a:gd name="T2" fmla="*/ 0 w 576"/>
                <a:gd name="T3" fmla="*/ 2 h 112"/>
                <a:gd name="T4" fmla="*/ 0 w 576"/>
                <a:gd name="T5" fmla="*/ 28 h 112"/>
                <a:gd name="T6" fmla="*/ 0 w 576"/>
                <a:gd name="T7" fmla="*/ 2 h 112"/>
                <a:gd name="T8" fmla="*/ 1 w 576"/>
                <a:gd name="T9" fmla="*/ 28 h 112"/>
                <a:gd name="T10" fmla="*/ 1 w 576"/>
                <a:gd name="T11" fmla="*/ 2 h 112"/>
                <a:gd name="T12" fmla="*/ 1 w 576"/>
                <a:gd name="T13" fmla="*/ 28 h 112"/>
                <a:gd name="T14" fmla="*/ 1 w 576"/>
                <a:gd name="T15" fmla="*/ 14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112"/>
                <a:gd name="T26" fmla="*/ 576 w 57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112">
                  <a:moveTo>
                    <a:pt x="0" y="56"/>
                  </a:moveTo>
                  <a:cubicBezTo>
                    <a:pt x="12" y="28"/>
                    <a:pt x="24" y="0"/>
                    <a:pt x="48" y="8"/>
                  </a:cubicBezTo>
                  <a:cubicBezTo>
                    <a:pt x="72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76" y="64"/>
                    <a:pt x="576" y="56"/>
                  </a:cubicBezTo>
                </a:path>
              </a:pathLst>
            </a:custGeom>
            <a:solidFill>
              <a:schemeClr val="accent1"/>
            </a:solidFill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defTabSz="91419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6" name="Text Box 29" hidden="1"/>
            <p:cNvSpPr txBox="1">
              <a:spLocks noChangeArrowheads="1"/>
            </p:cNvSpPr>
            <p:nvPr/>
          </p:nvSpPr>
          <p:spPr bwMode="auto">
            <a:xfrm>
              <a:off x="8079409" y="2162162"/>
              <a:ext cx="326772" cy="58560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56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28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00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72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19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>
                  <a:solidFill>
                    <a:srgbClr val="FFFF00"/>
                  </a:solidFill>
                  <a:latin typeface="Symbol" charset="2"/>
                </a:rPr>
                <a:t>g</a:t>
              </a:r>
              <a:endParaRPr lang="en-US" sz="3200" b="1" kern="0" baseline="300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39224" y="908720"/>
            <a:ext cx="8968740" cy="1996440"/>
            <a:chOff x="317500" y="317500"/>
            <a:chExt cx="8968740" cy="1996440"/>
          </a:xfrm>
        </p:grpSpPr>
        <p:pic>
          <p:nvPicPr>
            <p:cNvPr id="22" name="PFE element 39" descr="tu5Rb7h4wmRk28.png"/>
            <p:cNvPicPr>
              <a:picLocks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8968740" cy="1996440"/>
            </a:xfrm>
            <a:prstGeom prst="rect">
              <a:avLst/>
            </a:prstGeom>
          </p:spPr>
        </p:pic>
        <p:sp>
          <p:nvSpPr>
            <p:cNvPr id="23" name="Shape_123"/>
            <p:cNvSpPr/>
            <p:nvPr/>
          </p:nvSpPr>
          <p:spPr>
            <a:xfrm>
              <a:off x="317500" y="317500"/>
              <a:ext cx="8968740" cy="199644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7" name="pfehide40" hidden="1"/>
          <p:cNvGrpSpPr>
            <a:grpSpLocks/>
          </p:cNvGrpSpPr>
          <p:nvPr/>
        </p:nvGrpSpPr>
        <p:grpSpPr bwMode="auto">
          <a:xfrm rot="-7125639">
            <a:off x="7947025" y="473075"/>
            <a:ext cx="1563688" cy="1525588"/>
            <a:chOff x="1614267" y="1600827"/>
            <a:chExt cx="1563577" cy="1299663"/>
          </a:xfrm>
        </p:grpSpPr>
        <p:sp>
          <p:nvSpPr>
            <p:cNvPr id="6174" name="Line 8" hidden="1"/>
            <p:cNvSpPr>
              <a:spLocks noChangeShapeType="1"/>
            </p:cNvSpPr>
            <p:nvPr/>
          </p:nvSpPr>
          <p:spPr bwMode="auto">
            <a:xfrm rot="2186968" flipV="1">
              <a:off x="2263981" y="2013636"/>
              <a:ext cx="522250" cy="223922"/>
            </a:xfrm>
            <a:prstGeom prst="line">
              <a:avLst/>
            </a:prstGeom>
            <a:noFill/>
            <a:ln w="25400">
              <a:solidFill>
                <a:srgbClr val="00C3FF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5" name="Line 9" hidden="1"/>
            <p:cNvSpPr>
              <a:spLocks noChangeShapeType="1"/>
            </p:cNvSpPr>
            <p:nvPr/>
          </p:nvSpPr>
          <p:spPr bwMode="auto">
            <a:xfrm rot="2186968">
              <a:off x="2117228" y="2117493"/>
              <a:ext cx="319924" cy="324053"/>
            </a:xfrm>
            <a:prstGeom prst="line">
              <a:avLst/>
            </a:prstGeom>
            <a:noFill/>
            <a:ln w="25400">
              <a:solidFill>
                <a:srgbClr val="00C3FF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6" name="Rectangle 11" hidden="1"/>
            <p:cNvSpPr>
              <a:spLocks noChangeArrowheads="1"/>
            </p:cNvSpPr>
            <p:nvPr/>
          </p:nvSpPr>
          <p:spPr bwMode="auto">
            <a:xfrm rot="7125639">
              <a:off x="2117255" y="2479461"/>
              <a:ext cx="398348" cy="443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defPPr>
                <a:defRPr lang="de-DE"/>
              </a:defPPr>
              <a:lvl1pPr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56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28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00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72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760413" eaLnBrk="0" hangingPunct="0"/>
              <a:r>
                <a:rPr lang="en-US" i="1">
                  <a:solidFill>
                    <a:srgbClr val="00C3FF"/>
                  </a:solidFill>
                  <a:latin typeface="Georgia" charset="0"/>
                  <a:cs typeface="Georgia" charset="0"/>
                </a:rPr>
                <a:t>l</a:t>
              </a:r>
              <a:r>
                <a:rPr lang="en-US" baseline="40000">
                  <a:solidFill>
                    <a:srgbClr val="00C3FF"/>
                  </a:solidFill>
                </a:rPr>
                <a:t>-</a:t>
              </a:r>
            </a:p>
          </p:txBody>
        </p:sp>
        <p:sp>
          <p:nvSpPr>
            <p:cNvPr id="6177" name="Freeform 12" hidden="1"/>
            <p:cNvSpPr>
              <a:spLocks/>
            </p:cNvSpPr>
            <p:nvPr/>
          </p:nvSpPr>
          <p:spPr bwMode="auto">
            <a:xfrm rot="3145606">
              <a:off x="1818201" y="1795054"/>
              <a:ext cx="505936" cy="117481"/>
            </a:xfrm>
            <a:custGeom>
              <a:avLst/>
              <a:gdLst>
                <a:gd name="T0" fmla="*/ 0 w 576"/>
                <a:gd name="T1" fmla="*/ 14685 h 112"/>
                <a:gd name="T2" fmla="*/ 0 w 576"/>
                <a:gd name="T3" fmla="*/ 2098 h 112"/>
                <a:gd name="T4" fmla="*/ 0 w 576"/>
                <a:gd name="T5" fmla="*/ 29370 h 112"/>
                <a:gd name="T6" fmla="*/ 0 w 576"/>
                <a:gd name="T7" fmla="*/ 2098 h 112"/>
                <a:gd name="T8" fmla="*/ 878 w 576"/>
                <a:gd name="T9" fmla="*/ 29370 h 112"/>
                <a:gd name="T10" fmla="*/ 878 w 576"/>
                <a:gd name="T11" fmla="*/ 2098 h 112"/>
                <a:gd name="T12" fmla="*/ 878 w 576"/>
                <a:gd name="T13" fmla="*/ 29370 h 112"/>
                <a:gd name="T14" fmla="*/ 878 w 576"/>
                <a:gd name="T15" fmla="*/ 14685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112"/>
                <a:gd name="T26" fmla="*/ 576 w 57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112">
                  <a:moveTo>
                    <a:pt x="0" y="56"/>
                  </a:moveTo>
                  <a:cubicBezTo>
                    <a:pt x="12" y="28"/>
                    <a:pt x="24" y="0"/>
                    <a:pt x="48" y="8"/>
                  </a:cubicBezTo>
                  <a:cubicBezTo>
                    <a:pt x="72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76" y="64"/>
                    <a:pt x="576" y="56"/>
                  </a:cubicBezTo>
                </a:path>
              </a:pathLst>
            </a:cu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6178" name="Text Box 29" hidden="1"/>
            <p:cNvSpPr txBox="1">
              <a:spLocks noChangeArrowheads="1"/>
            </p:cNvSpPr>
            <p:nvPr/>
          </p:nvSpPr>
          <p:spPr bwMode="auto">
            <a:xfrm rot="7125639">
              <a:off x="1707784" y="1689948"/>
              <a:ext cx="39774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3200" b="1">
                  <a:solidFill>
                    <a:srgbClr val="FFFF00"/>
                  </a:solidFill>
                  <a:latin typeface="Symbol" charset="0"/>
                </a:rPr>
                <a:t>g</a:t>
              </a:r>
              <a:r>
                <a:rPr lang="en-US" sz="3200" b="1" baseline="30000">
                  <a:solidFill>
                    <a:srgbClr val="FFFF00"/>
                  </a:solidFill>
                </a:rPr>
                <a:t>*</a:t>
              </a:r>
            </a:p>
          </p:txBody>
        </p:sp>
        <p:sp>
          <p:nvSpPr>
            <p:cNvPr id="6179" name="Rectangle 11" hidden="1"/>
            <p:cNvSpPr>
              <a:spLocks noChangeArrowheads="1"/>
            </p:cNvSpPr>
            <p:nvPr/>
          </p:nvSpPr>
          <p:spPr bwMode="auto">
            <a:xfrm rot="7125639">
              <a:off x="2720144" y="1989755"/>
              <a:ext cx="471689" cy="443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defPPr>
                <a:defRPr lang="de-DE"/>
              </a:defPPr>
              <a:lvl1pPr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56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28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00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72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760413" eaLnBrk="0" hangingPunct="0"/>
              <a:r>
                <a:rPr lang="en-US" i="1">
                  <a:solidFill>
                    <a:srgbClr val="00C3FF"/>
                  </a:solidFill>
                  <a:latin typeface="Georgia" charset="0"/>
                  <a:cs typeface="Georgia" charset="0"/>
                </a:rPr>
                <a:t>l</a:t>
              </a:r>
              <a:r>
                <a:rPr lang="en-US" baseline="40000">
                  <a:solidFill>
                    <a:srgbClr val="00C3FF"/>
                  </a:solidFill>
                </a:rPr>
                <a:t>+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235474" y="523399"/>
            <a:ext cx="986790" cy="1424940"/>
            <a:chOff x="317500" y="317500"/>
            <a:chExt cx="986790" cy="1424940"/>
          </a:xfrm>
        </p:grpSpPr>
        <p:pic>
          <p:nvPicPr>
            <p:cNvPr id="25" name="PFE element 40" descr="tu5Rb7h4wmRk30.png"/>
            <p:cNvPicPr>
              <a:picLocks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986790" cy="1424940"/>
            </a:xfrm>
            <a:prstGeom prst="rect">
              <a:avLst/>
            </a:prstGeom>
          </p:spPr>
        </p:pic>
        <p:sp>
          <p:nvSpPr>
            <p:cNvPr id="26" name="Shape_124"/>
            <p:cNvSpPr/>
            <p:nvPr/>
          </p:nvSpPr>
          <p:spPr>
            <a:xfrm>
              <a:off x="317500" y="317500"/>
              <a:ext cx="986790" cy="142494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7" name="pfehide41" hidden="1"/>
          <p:cNvSpPr txBox="1">
            <a:spLocks noChangeArrowheads="1"/>
          </p:cNvSpPr>
          <p:nvPr/>
        </p:nvSpPr>
        <p:spPr bwMode="auto">
          <a:xfrm>
            <a:off x="350838" y="6197600"/>
            <a:ext cx="819943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9" tIns="45709" rIns="91419" bIns="45709">
            <a:spAutoFit/>
          </a:bodyPr>
          <a:lstStyle>
            <a:defPPr>
              <a:defRPr lang="de-DE"/>
            </a:defPPr>
            <a:lvl1pPr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56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28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00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72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342822" indent="-342822">
              <a:buSzPct val="70000"/>
              <a:buFont typeface="Wingdings" charset="2"/>
              <a:buChar char=""/>
              <a:defRPr/>
            </a:pPr>
            <a:r>
              <a:rPr lang="de-DE" sz="2000" dirty="0">
                <a:solidFill>
                  <a:schemeClr val="accent2"/>
                </a:solidFill>
                <a:latin typeface="Gill Sans"/>
                <a:cs typeface="Gill Sans"/>
              </a:rPr>
              <a:t> Photons </a:t>
            </a:r>
            <a:r>
              <a:rPr lang="de-DE" sz="2000" dirty="0" err="1">
                <a:solidFill>
                  <a:schemeClr val="accent2"/>
                </a:solidFill>
                <a:latin typeface="Gill Sans"/>
                <a:cs typeface="Gill Sans"/>
              </a:rPr>
              <a:t>and</a:t>
            </a:r>
            <a:r>
              <a:rPr lang="de-DE" sz="2000" dirty="0">
                <a:solidFill>
                  <a:schemeClr val="accent2"/>
                </a:solidFill>
                <a:latin typeface="Gill Sans"/>
                <a:cs typeface="Gill Sans"/>
              </a:rPr>
              <a:t> Dileptons</a:t>
            </a:r>
            <a:r>
              <a:rPr lang="de-DE" sz="2000" dirty="0">
                <a:latin typeface="Gill Sans"/>
                <a:cs typeface="Gill Sans"/>
              </a:rPr>
              <a:t>: </a:t>
            </a:r>
            <a:r>
              <a:rPr lang="de-DE" sz="2000" dirty="0" err="1">
                <a:latin typeface="Gill Sans"/>
                <a:cs typeface="Gill Sans"/>
              </a:rPr>
              <a:t>undistorted</a:t>
            </a:r>
            <a:r>
              <a:rPr lang="de-DE" sz="2000" dirty="0">
                <a:latin typeface="Gill Sans"/>
                <a:cs typeface="Gill Sans"/>
              </a:rPr>
              <a:t> </a:t>
            </a:r>
            <a:r>
              <a:rPr lang="de-DE" sz="2000" dirty="0" err="1">
                <a:latin typeface="Gill Sans"/>
                <a:cs typeface="Gill Sans"/>
              </a:rPr>
              <a:t>probes</a:t>
            </a:r>
            <a:r>
              <a:rPr lang="de-DE" sz="2000" dirty="0">
                <a:latin typeface="Gill Sans"/>
                <a:cs typeface="Gill Sans"/>
              </a:rPr>
              <a:t> </a:t>
            </a:r>
            <a:r>
              <a:rPr lang="de-DE" sz="2000" dirty="0" err="1">
                <a:latin typeface="Gill Sans"/>
                <a:cs typeface="Gill Sans"/>
              </a:rPr>
              <a:t>of</a:t>
            </a:r>
            <a:r>
              <a:rPr lang="de-DE" sz="2000" dirty="0">
                <a:latin typeface="Gill Sans"/>
                <a:cs typeface="Gill Sans"/>
              </a:rPr>
              <a:t> </a:t>
            </a:r>
            <a:r>
              <a:rPr lang="de-DE" sz="2000" dirty="0" err="1">
                <a:latin typeface="Gill Sans"/>
                <a:cs typeface="Gill Sans"/>
              </a:rPr>
              <a:t>strongly</a:t>
            </a:r>
            <a:r>
              <a:rPr lang="de-DE" sz="2000" dirty="0">
                <a:latin typeface="Gill Sans"/>
                <a:cs typeface="Gill Sans"/>
              </a:rPr>
              <a:t> </a:t>
            </a:r>
            <a:r>
              <a:rPr lang="de-DE" sz="2000" dirty="0" err="1">
                <a:latin typeface="Gill Sans"/>
                <a:cs typeface="Gill Sans"/>
              </a:rPr>
              <a:t>interacting</a:t>
            </a:r>
            <a:r>
              <a:rPr lang="de-DE" sz="2000" dirty="0">
                <a:latin typeface="Gill Sans"/>
                <a:cs typeface="Gill Sans"/>
              </a:rPr>
              <a:t> matter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70317" y="6221790"/>
            <a:ext cx="8214360" cy="405550"/>
            <a:chOff x="317500" y="317500"/>
            <a:chExt cx="8214360" cy="405550"/>
          </a:xfrm>
        </p:grpSpPr>
        <p:pic>
          <p:nvPicPr>
            <p:cNvPr id="28" name="PFE element 41" descr="tu5Rb7h4wmRk32.png"/>
            <p:cNvPicPr>
              <a:picLocks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8214360" cy="405550"/>
            </a:xfrm>
            <a:prstGeom prst="rect">
              <a:avLst/>
            </a:prstGeom>
          </p:spPr>
        </p:pic>
        <p:sp>
          <p:nvSpPr>
            <p:cNvPr id="29" name="Shape_125"/>
            <p:cNvSpPr/>
            <p:nvPr/>
          </p:nvSpPr>
          <p:spPr>
            <a:xfrm>
              <a:off x="317500" y="317500"/>
              <a:ext cx="8214360" cy="40555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2" name="pfehide42" hidden="1"/>
          <p:cNvGrpSpPr>
            <a:grpSpLocks/>
          </p:cNvGrpSpPr>
          <p:nvPr/>
        </p:nvGrpSpPr>
        <p:grpSpPr bwMode="auto">
          <a:xfrm>
            <a:off x="417513" y="5413375"/>
            <a:ext cx="7356475" cy="708025"/>
            <a:chOff x="243" y="3170"/>
            <a:chExt cx="4277" cy="446"/>
          </a:xfrm>
        </p:grpSpPr>
        <p:grpSp>
          <p:nvGrpSpPr>
            <p:cNvPr id="6167" name="Group 43" hidden="1"/>
            <p:cNvGrpSpPr>
              <a:grpSpLocks/>
            </p:cNvGrpSpPr>
            <p:nvPr/>
          </p:nvGrpSpPr>
          <p:grpSpPr bwMode="auto">
            <a:xfrm>
              <a:off x="243" y="3170"/>
              <a:ext cx="4277" cy="446"/>
              <a:chOff x="243" y="3067"/>
              <a:chExt cx="4277" cy="446"/>
            </a:xfrm>
          </p:grpSpPr>
          <p:sp>
            <p:nvSpPr>
              <p:cNvPr id="155" name="Text Box 39" hidden="1"/>
              <p:cNvSpPr txBox="1">
                <a:spLocks noChangeArrowheads="1"/>
              </p:cNvSpPr>
              <p:nvPr/>
            </p:nvSpPr>
            <p:spPr bwMode="auto">
              <a:xfrm>
                <a:off x="243" y="3158"/>
                <a:ext cx="898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de-DE"/>
                </a:defPPr>
                <a:lvl1pPr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5613" indent="1588"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2813" indent="1588"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0013" indent="1588"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7213" indent="1588"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marL="233948" indent="-233948">
                  <a:buClr>
                    <a:srgbClr val="EF921B"/>
                  </a:buClr>
                  <a:buSzPct val="70000"/>
                  <a:buFont typeface="Wingdings" charset="2"/>
                  <a:buChar char=""/>
                  <a:defRPr/>
                </a:pPr>
                <a:r>
                  <a:rPr lang="de-DE" sz="2000" dirty="0">
                    <a:solidFill>
                      <a:schemeClr val="accent2"/>
                    </a:solidFill>
                    <a:latin typeface="Gill Sans"/>
                    <a:cs typeface="Gill Sans"/>
                  </a:rPr>
                  <a:t> Dileptons:</a:t>
                </a:r>
              </a:p>
            </p:txBody>
          </p:sp>
          <p:sp>
            <p:nvSpPr>
              <p:cNvPr id="156" name="Text Box 41" hidden="1"/>
              <p:cNvSpPr txBox="1">
                <a:spLocks noChangeArrowheads="1"/>
              </p:cNvSpPr>
              <p:nvPr/>
            </p:nvSpPr>
            <p:spPr bwMode="auto">
              <a:xfrm>
                <a:off x="1340" y="3067"/>
                <a:ext cx="3180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de-DE"/>
                </a:defPPr>
                <a:lvl1pPr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5613" indent="1588"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2813" indent="1588"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0013" indent="1588"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7213" indent="1588" algn="l" rtl="0" fontAlgn="base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sz="23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de-DE" sz="2000" dirty="0">
                    <a:latin typeface="Gill Sans"/>
                    <a:cs typeface="Gill Sans"/>
                  </a:rPr>
                  <a:t>probe </a:t>
                </a:r>
                <a:r>
                  <a:rPr lang="de-DE" sz="2000" dirty="0" err="1">
                    <a:latin typeface="Gill Sans"/>
                    <a:cs typeface="Gill Sans"/>
                  </a:rPr>
                  <a:t>the</a:t>
                </a:r>
                <a:r>
                  <a:rPr lang="de-DE" sz="2000" dirty="0">
                    <a:latin typeface="Gill Sans"/>
                    <a:cs typeface="Gill Sans"/>
                  </a:rPr>
                  <a:t> </a:t>
                </a:r>
                <a:r>
                  <a:rPr lang="de-DE" sz="2000" dirty="0" err="1">
                    <a:latin typeface="Gill Sans"/>
                    <a:cs typeface="Gill Sans"/>
                  </a:rPr>
                  <a:t>full</a:t>
                </a:r>
                <a:r>
                  <a:rPr lang="de-DE" sz="2000" dirty="0">
                    <a:latin typeface="Gill Sans"/>
                    <a:cs typeface="Gill Sans"/>
                  </a:rPr>
                  <a:t> </a:t>
                </a:r>
                <a:r>
                  <a:rPr lang="de-DE" sz="2000" dirty="0" err="1">
                    <a:latin typeface="Gill Sans"/>
                    <a:cs typeface="Gill Sans"/>
                  </a:rPr>
                  <a:t>space</a:t>
                </a:r>
                <a:r>
                  <a:rPr lang="de-DE" sz="2000" dirty="0">
                    <a:latin typeface="Gill Sans"/>
                    <a:cs typeface="Gill Sans"/>
                  </a:rPr>
                  <a:t>-time </a:t>
                </a:r>
                <a:r>
                  <a:rPr lang="de-DE" sz="2000" dirty="0" err="1">
                    <a:latin typeface="Gill Sans"/>
                    <a:cs typeface="Gill Sans"/>
                  </a:rPr>
                  <a:t>evolution</a:t>
                </a:r>
                <a:r>
                  <a:rPr lang="de-DE" sz="2000" dirty="0">
                    <a:latin typeface="Gill Sans"/>
                    <a:cs typeface="Gill Sans"/>
                  </a:rPr>
                  <a:t> </a:t>
                </a:r>
                <a:r>
                  <a:rPr lang="de-DE" sz="2000" dirty="0" err="1">
                    <a:latin typeface="Gill Sans"/>
                    <a:cs typeface="Gill Sans"/>
                  </a:rPr>
                  <a:t>of</a:t>
                </a:r>
                <a:r>
                  <a:rPr lang="de-DE" sz="2000" dirty="0">
                    <a:latin typeface="Gill Sans"/>
                    <a:cs typeface="Gill Sans"/>
                  </a:rPr>
                  <a:t> </a:t>
                </a:r>
                <a:r>
                  <a:rPr lang="de-DE" sz="2000" dirty="0" err="1">
                    <a:latin typeface="Gill Sans"/>
                    <a:cs typeface="Gill Sans"/>
                  </a:rPr>
                  <a:t>the</a:t>
                </a:r>
                <a:r>
                  <a:rPr lang="de-DE" sz="2000" dirty="0">
                    <a:latin typeface="Gill Sans"/>
                    <a:cs typeface="Gill Sans"/>
                  </a:rPr>
                  <a:t> </a:t>
                </a:r>
                <a:r>
                  <a:rPr lang="de-DE" sz="2000" dirty="0" err="1">
                    <a:latin typeface="Gill Sans"/>
                    <a:cs typeface="Gill Sans"/>
                  </a:rPr>
                  <a:t>collision</a:t>
                </a:r>
                <a:r>
                  <a:rPr lang="de-DE" sz="2000" dirty="0">
                    <a:latin typeface="Gill Sans"/>
                    <a:cs typeface="Gill Sans"/>
                  </a:rPr>
                  <a:t>,</a:t>
                </a:r>
              </a:p>
              <a:p>
                <a:pPr>
                  <a:defRPr/>
                </a:pPr>
                <a:r>
                  <a:rPr lang="de-DE" sz="2000" dirty="0" err="1">
                    <a:latin typeface="Gill Sans"/>
                    <a:cs typeface="Gill Sans"/>
                  </a:rPr>
                  <a:t>being</a:t>
                </a:r>
                <a:r>
                  <a:rPr lang="de-DE" sz="2000" dirty="0">
                    <a:latin typeface="Gill Sans"/>
                    <a:cs typeface="Gill Sans"/>
                  </a:rPr>
                  <a:t> </a:t>
                </a:r>
                <a:r>
                  <a:rPr lang="de-DE" sz="2000" dirty="0" err="1">
                    <a:latin typeface="Gill Sans"/>
                    <a:cs typeface="Gill Sans"/>
                  </a:rPr>
                  <a:t>emitted</a:t>
                </a:r>
                <a:r>
                  <a:rPr lang="de-DE" sz="2000" dirty="0">
                    <a:latin typeface="Gill Sans"/>
                    <a:cs typeface="Gill Sans"/>
                  </a:rPr>
                  <a:t> </a:t>
                </a:r>
                <a:r>
                  <a:rPr lang="de-DE" sz="2000" dirty="0" err="1">
                    <a:latin typeface="Gill Sans"/>
                    <a:cs typeface="Gill Sans"/>
                  </a:rPr>
                  <a:t>through</a:t>
                </a:r>
                <a:r>
                  <a:rPr lang="de-DE" sz="2000" dirty="0">
                    <a:latin typeface="Gill Sans"/>
                    <a:cs typeface="Gill Sans"/>
                  </a:rPr>
                  <a:t> all </a:t>
                </a:r>
                <a:r>
                  <a:rPr lang="de-DE" sz="2000" dirty="0" err="1">
                    <a:latin typeface="Gill Sans"/>
                    <a:cs typeface="Gill Sans"/>
                  </a:rPr>
                  <a:t>stages</a:t>
                </a:r>
                <a:r>
                  <a:rPr lang="de-DE" sz="2000" dirty="0">
                    <a:latin typeface="Gill Sans"/>
                    <a:cs typeface="Gill Sans"/>
                  </a:rPr>
                  <a:t> </a:t>
                </a:r>
                <a:r>
                  <a:rPr lang="de-DE" sz="2000" dirty="0" err="1">
                    <a:latin typeface="Gill Sans"/>
                    <a:cs typeface="Gill Sans"/>
                  </a:rPr>
                  <a:t>of</a:t>
                </a:r>
                <a:r>
                  <a:rPr lang="de-DE" sz="2000" dirty="0">
                    <a:latin typeface="Gill Sans"/>
                    <a:cs typeface="Gill Sans"/>
                  </a:rPr>
                  <a:t> </a:t>
                </a:r>
                <a:r>
                  <a:rPr lang="de-DE" sz="2000" dirty="0" err="1">
                    <a:latin typeface="Gill Sans"/>
                    <a:cs typeface="Gill Sans"/>
                  </a:rPr>
                  <a:t>the</a:t>
                </a:r>
                <a:r>
                  <a:rPr lang="de-DE" sz="2000" dirty="0">
                    <a:latin typeface="Gill Sans"/>
                    <a:cs typeface="Gill Sans"/>
                  </a:rPr>
                  <a:t> </a:t>
                </a:r>
                <a:r>
                  <a:rPr lang="de-DE" sz="2000" dirty="0" err="1">
                    <a:latin typeface="Gill Sans"/>
                    <a:cs typeface="Gill Sans"/>
                  </a:rPr>
                  <a:t>reaction</a:t>
                </a:r>
                <a:endParaRPr lang="de-DE" sz="2000" dirty="0">
                  <a:latin typeface="Gill Sans"/>
                  <a:cs typeface="Gill Sans"/>
                </a:endParaRPr>
              </a:p>
            </p:txBody>
          </p:sp>
        </p:grpSp>
        <p:sp>
          <p:nvSpPr>
            <p:cNvPr id="154" name="AutoShape 42" hidden="1"/>
            <p:cNvSpPr>
              <a:spLocks/>
            </p:cNvSpPr>
            <p:nvPr/>
          </p:nvSpPr>
          <p:spPr bwMode="auto">
            <a:xfrm>
              <a:off x="1292" y="3234"/>
              <a:ext cx="45" cy="363"/>
            </a:xfrm>
            <a:prstGeom prst="leftBrace">
              <a:avLst>
                <a:gd name="adj1" fmla="val 6576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Gill Sans"/>
                <a:cs typeface="Gill Sans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07671" y="5411575"/>
            <a:ext cx="7376160" cy="711625"/>
            <a:chOff x="317500" y="317500"/>
            <a:chExt cx="7376160" cy="711625"/>
          </a:xfrm>
        </p:grpSpPr>
        <p:pic>
          <p:nvPicPr>
            <p:cNvPr id="31" name="PFE element 42" descr="tu5Rb7h4wmRk33.png"/>
            <p:cNvPicPr>
              <a:picLocks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7376160" cy="711625"/>
            </a:xfrm>
            <a:prstGeom prst="rect">
              <a:avLst/>
            </a:prstGeom>
          </p:spPr>
        </p:pic>
        <p:sp>
          <p:nvSpPr>
            <p:cNvPr id="64" name="Shape_126"/>
            <p:cNvSpPr/>
            <p:nvPr/>
          </p:nvSpPr>
          <p:spPr>
            <a:xfrm>
              <a:off x="317500" y="317500"/>
              <a:ext cx="7376160" cy="71162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pfehide43" hidden="1"/>
          <p:cNvGrpSpPr/>
          <p:nvPr/>
        </p:nvGrpSpPr>
        <p:grpSpPr>
          <a:xfrm>
            <a:off x="317500" y="317500"/>
            <a:ext cx="1329690" cy="1588770"/>
            <a:chOff x="317500" y="317500"/>
            <a:chExt cx="1329690" cy="1588770"/>
          </a:xfrm>
        </p:grpSpPr>
        <p:pic>
          <p:nvPicPr>
            <p:cNvPr id="19" name="PFE element 37" descr="tu5Rb7h4wmRk26.png" hidden="1"/>
            <p:cNvPicPr>
              <a:picLocks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329690" cy="1588770"/>
            </a:xfrm>
            <a:prstGeom prst="rect">
              <a:avLst/>
            </a:prstGeom>
            <a:solidFill>
              <a:schemeClr val="accent1"/>
            </a:solidFill>
          </p:spPr>
        </p:pic>
        <p:sp>
          <p:nvSpPr>
            <p:cNvPr id="20" name="Shape_122" hidden="1"/>
            <p:cNvSpPr/>
            <p:nvPr/>
          </p:nvSpPr>
          <p:spPr>
            <a:xfrm>
              <a:off x="317500" y="317500"/>
              <a:ext cx="1329690" cy="158877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288704" y="2052062"/>
            <a:ext cx="1402080" cy="1664970"/>
            <a:chOff x="317500" y="317500"/>
            <a:chExt cx="1402080" cy="1664970"/>
          </a:xfrm>
        </p:grpSpPr>
        <p:pic>
          <p:nvPicPr>
            <p:cNvPr id="66" name="PFE element 43" descr="tu5Rb7h4wmRk34.png"/>
            <p:cNvPicPr>
              <a:picLocks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402080" cy="1664970"/>
            </a:xfrm>
            <a:prstGeom prst="rect">
              <a:avLst/>
            </a:prstGeom>
          </p:spPr>
        </p:pic>
        <p:sp>
          <p:nvSpPr>
            <p:cNvPr id="67" name="Shape_127"/>
            <p:cNvSpPr/>
            <p:nvPr/>
          </p:nvSpPr>
          <p:spPr>
            <a:xfrm>
              <a:off x="317500" y="317500"/>
              <a:ext cx="1402080" cy="166497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4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63" descr="tu5Rb7h4wmRk222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72770"/>
            <a:ext cx="7025640" cy="251460"/>
          </a:xfrm>
          <a:prstGeom prst="rect">
            <a:avLst/>
          </a:prstGeom>
        </p:spPr>
      </p:pic>
      <p:pic>
        <p:nvPicPr>
          <p:cNvPr id="64514" name="Picture 2" descr="MtSpect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" r="2362" b="1245"/>
          <a:stretch>
            <a:fillRect/>
          </a:stretch>
        </p:blipFill>
        <p:spPr bwMode="auto">
          <a:xfrm>
            <a:off x="631825" y="1612900"/>
            <a:ext cx="4075113" cy="411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30" r="8183" b="604"/>
          <a:stretch>
            <a:fillRect/>
          </a:stretch>
        </p:blipFill>
        <p:spPr bwMode="auto">
          <a:xfrm>
            <a:off x="5078413" y="1609725"/>
            <a:ext cx="3906837" cy="41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FE element 366" descr="tu5Rb7h4wmRk223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671" y="5976642"/>
            <a:ext cx="5722620" cy="218079"/>
          </a:xfrm>
          <a:prstGeom prst="rect">
            <a:avLst/>
          </a:prstGeom>
        </p:spPr>
      </p:pic>
      <p:pic>
        <p:nvPicPr>
          <p:cNvPr id="5" name="PFE element 367" descr="tu5Rb7h4wmRk224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244" y="4752292"/>
            <a:ext cx="397898" cy="175993"/>
          </a:xfrm>
          <a:prstGeom prst="rect">
            <a:avLst/>
          </a:prstGeom>
        </p:spPr>
      </p:pic>
      <p:pic>
        <p:nvPicPr>
          <p:cNvPr id="6" name="PFE element 368" descr="tu5Rb7h4wmRk225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27" y="4738004"/>
            <a:ext cx="461010" cy="175993"/>
          </a:xfrm>
          <a:prstGeom prst="rect">
            <a:avLst/>
          </a:prstGeom>
        </p:spPr>
      </p:pic>
      <p:pic>
        <p:nvPicPr>
          <p:cNvPr id="7" name="PFE element 369" descr="tu5Rb7h4wmRk226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13" y="906463"/>
            <a:ext cx="3257550" cy="233382"/>
          </a:xfrm>
          <a:prstGeom prst="rect">
            <a:avLst/>
          </a:prstGeom>
        </p:spPr>
      </p:pic>
      <p:pic>
        <p:nvPicPr>
          <p:cNvPr id="8" name="PFE element 370" descr="tu5Rb7h4wmRk227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1" y="1323075"/>
            <a:ext cx="4800600" cy="355813"/>
          </a:xfrm>
          <a:prstGeom prst="rect">
            <a:avLst/>
          </a:prstGeom>
        </p:spPr>
      </p:pic>
      <p:pic>
        <p:nvPicPr>
          <p:cNvPr id="9" name="PFE element 371" descr="tu5Rb7h4wmRk228.pn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314" y="1323075"/>
            <a:ext cx="3794760" cy="355813"/>
          </a:xfrm>
          <a:prstGeom prst="rect">
            <a:avLst/>
          </a:prstGeom>
        </p:spPr>
      </p:pic>
      <p:pic>
        <p:nvPicPr>
          <p:cNvPr id="12" name="PFE element 372" descr="tu5Rb7h4wmRk229.png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69" y="6225195"/>
            <a:ext cx="5943600" cy="394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73" descr="tu5Rb7h4wmRk230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28246"/>
            <a:ext cx="3505200" cy="340509"/>
          </a:xfrm>
          <a:prstGeom prst="rect">
            <a:avLst/>
          </a:prstGeom>
        </p:spPr>
      </p:pic>
      <p:pic>
        <p:nvPicPr>
          <p:cNvPr id="4" name="PFE element 374" descr="tu5Rb7h4wmRk231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895" y="1318419"/>
            <a:ext cx="4251960" cy="4533900"/>
          </a:xfrm>
          <a:prstGeom prst="rect">
            <a:avLst/>
          </a:prstGeom>
        </p:spPr>
      </p:pic>
      <p:pic>
        <p:nvPicPr>
          <p:cNvPr id="7" name="PFE element 375" descr="tu5Rb7h4wmRk232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52" y="5842000"/>
            <a:ext cx="4632960" cy="381000"/>
          </a:xfrm>
          <a:prstGeom prst="rect">
            <a:avLst/>
          </a:prstGeom>
        </p:spPr>
      </p:pic>
      <p:pic>
        <p:nvPicPr>
          <p:cNvPr id="65540" name="Picture 10" descr="Teff_Semina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"/>
          <a:stretch>
            <a:fillRect/>
          </a:stretch>
        </p:blipFill>
        <p:spPr bwMode="auto">
          <a:xfrm>
            <a:off x="236538" y="1246188"/>
            <a:ext cx="4786312" cy="46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77" descr="tu5Rb7h4wmRk233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4670"/>
            <a:ext cx="1977390" cy="327660"/>
          </a:xfrm>
          <a:prstGeom prst="rect">
            <a:avLst/>
          </a:prstGeom>
        </p:spPr>
      </p:pic>
      <p:pic>
        <p:nvPicPr>
          <p:cNvPr id="4" name="PFE element 378" descr="tu5Rb7h4wmRk234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75" y="1120775"/>
            <a:ext cx="8610600" cy="1333500"/>
          </a:xfrm>
          <a:prstGeom prst="rect">
            <a:avLst/>
          </a:prstGeom>
        </p:spPr>
      </p:pic>
      <p:pic>
        <p:nvPicPr>
          <p:cNvPr id="5" name="PFE element 379" descr="tu5Rb7h4wmRk235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195" y="3570075"/>
            <a:ext cx="4861560" cy="711625"/>
          </a:xfrm>
          <a:prstGeom prst="rect">
            <a:avLst/>
          </a:prstGeom>
        </p:spPr>
      </p:pic>
      <p:pic>
        <p:nvPicPr>
          <p:cNvPr id="6" name="PFE element 380" descr="tu5Rb7h4wmRk236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425" y="4364038"/>
            <a:ext cx="3318510" cy="544830"/>
          </a:xfrm>
          <a:prstGeom prst="rect">
            <a:avLst/>
          </a:prstGeom>
        </p:spPr>
      </p:pic>
      <p:pic>
        <p:nvPicPr>
          <p:cNvPr id="7" name="PFE element 381" descr="tu5Rb7h4wmRk237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195" y="5142650"/>
            <a:ext cx="4861560" cy="1017700"/>
          </a:xfrm>
          <a:prstGeom prst="rect">
            <a:avLst/>
          </a:prstGeom>
        </p:spPr>
      </p:pic>
      <p:pic>
        <p:nvPicPr>
          <p:cNvPr id="8" name="PFE element 382" descr="tu5Rb7h4wmRk238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450" y="2792413"/>
            <a:ext cx="4507230" cy="544830"/>
          </a:xfrm>
          <a:prstGeom prst="rect">
            <a:avLst/>
          </a:prstGeom>
        </p:spPr>
      </p:pic>
      <p:pic>
        <p:nvPicPr>
          <p:cNvPr id="66567" name="Picture 13" descr="DynamicalPath_v1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0"/>
          <a:stretch>
            <a:fillRect/>
          </a:stretch>
        </p:blipFill>
        <p:spPr bwMode="auto">
          <a:xfrm>
            <a:off x="630238" y="2708275"/>
            <a:ext cx="4106862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FE element 384" descr="tu5Rb7h4wmRk239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23" y="2147094"/>
            <a:ext cx="797433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85" descr="tu5Rb7h4wmRk240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28246"/>
            <a:ext cx="1859280" cy="340509"/>
          </a:xfrm>
          <a:prstGeom prst="rect">
            <a:avLst/>
          </a:prstGeom>
        </p:spPr>
      </p:pic>
      <p:pic>
        <p:nvPicPr>
          <p:cNvPr id="4" name="PFE element 386" descr="tu5Rb7h4wmRk241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81" y="1192054"/>
            <a:ext cx="8153400" cy="1954530"/>
          </a:xfrm>
          <a:prstGeom prst="rect">
            <a:avLst/>
          </a:prstGeom>
        </p:spPr>
      </p:pic>
      <p:pic>
        <p:nvPicPr>
          <p:cNvPr id="2048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163" y="3121025"/>
            <a:ext cx="4395787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3284538"/>
            <a:ext cx="44132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90" descr="tu5Rb7h4wmRk242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3" y="2319338"/>
            <a:ext cx="3813810" cy="329031"/>
          </a:xfrm>
          <a:prstGeom prst="rect">
            <a:avLst/>
          </a:prstGeom>
        </p:spPr>
      </p:pic>
      <p:pic>
        <p:nvPicPr>
          <p:cNvPr id="21507" name="Content Placeholder 14" descr="thermome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665288"/>
            <a:ext cx="1978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92" descr="tu5Rb7h4wmRk243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2765"/>
            <a:ext cx="6717030" cy="331470"/>
          </a:xfrm>
          <a:prstGeom prst="rect">
            <a:avLst/>
          </a:prstGeom>
        </p:spPr>
      </p:pic>
      <p:pic>
        <p:nvPicPr>
          <p:cNvPr id="5" name="PFE element 393" descr="tu5Rb7h4wmRk244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19" y="5728494"/>
            <a:ext cx="3924300" cy="838200"/>
          </a:xfrm>
          <a:prstGeom prst="rect">
            <a:avLst/>
          </a:prstGeom>
        </p:spPr>
      </p:pic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1381125"/>
            <a:ext cx="4567237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FE element 395" descr="tu5Rb7h4wmRk245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77" y="1437323"/>
            <a:ext cx="4442460" cy="4126230"/>
          </a:xfrm>
          <a:prstGeom prst="rect">
            <a:avLst/>
          </a:prstGeom>
        </p:spPr>
      </p:pic>
      <p:graphicFrame>
        <p:nvGraphicFramePr>
          <p:cNvPr id="22533" name="Object 28"/>
          <p:cNvGraphicFramePr>
            <a:graphicFrameLocks noChangeAspect="1"/>
          </p:cNvGraphicFramePr>
          <p:nvPr/>
        </p:nvGraphicFramePr>
        <p:xfrm>
          <a:off x="5818188" y="2492375"/>
          <a:ext cx="2374900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5" name="Equation" r:id="rId7" imgW="1663700" imgH="215900" progId="Equation.3">
                  <p:embed/>
                </p:oleObj>
              </mc:Choice>
              <mc:Fallback>
                <p:oleObj name="Equation" r:id="rId7" imgW="1663700" imgH="21590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8188" y="2492375"/>
                        <a:ext cx="2374900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97" descr="tu5Rb7h4wmRk246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6" y="6106213"/>
            <a:ext cx="2526030" cy="355813"/>
          </a:xfrm>
          <a:prstGeom prst="rect">
            <a:avLst/>
          </a:prstGeom>
        </p:spPr>
      </p:pic>
      <p:pic>
        <p:nvPicPr>
          <p:cNvPr id="6758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268413"/>
            <a:ext cx="4614862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FE element 399" descr="tu5Rb7h4wmRk247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372" y="1857216"/>
            <a:ext cx="4354830" cy="2868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400" descr="tu5Rb7h4wmRk248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72244"/>
            <a:ext cx="4869180" cy="252512"/>
          </a:xfrm>
          <a:prstGeom prst="rect">
            <a:avLst/>
          </a:prstGeom>
        </p:spPr>
      </p:pic>
      <p:pic>
        <p:nvPicPr>
          <p:cNvPr id="68610" name="Picture 3" descr="omega_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1" r="8832"/>
          <a:stretch>
            <a:fillRect/>
          </a:stretch>
        </p:blipFill>
        <p:spPr bwMode="auto">
          <a:xfrm>
            <a:off x="277813" y="1354138"/>
            <a:ext cx="4438650" cy="430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FE element 402" descr="tu5Rb7h4wmRk249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5652294"/>
            <a:ext cx="4000500" cy="381000"/>
          </a:xfrm>
          <a:prstGeom prst="rect">
            <a:avLst/>
          </a:prstGeom>
        </p:spPr>
      </p:pic>
      <p:pic>
        <p:nvPicPr>
          <p:cNvPr id="5" name="PFE element 403" descr="tu5Rb7h4wmRk250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652" y="2350771"/>
            <a:ext cx="4290060" cy="3337560"/>
          </a:xfrm>
          <a:prstGeom prst="rect">
            <a:avLst/>
          </a:prstGeom>
        </p:spPr>
      </p:pic>
      <p:pic>
        <p:nvPicPr>
          <p:cNvPr id="6" name="PFE element 404" descr="tu5Rb7h4wmRk251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22" y="1282010"/>
            <a:ext cx="4431030" cy="941182"/>
          </a:xfrm>
          <a:prstGeom prst="rect">
            <a:avLst/>
          </a:prstGeom>
        </p:spPr>
      </p:pic>
      <p:pic>
        <p:nvPicPr>
          <p:cNvPr id="7" name="PFE element 405" descr="tu5Rb7h4wmRk252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0" y="5940850"/>
            <a:ext cx="4000500" cy="405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406" descr="tu5Rb7h4wmRk253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2765"/>
            <a:ext cx="5025390" cy="331470"/>
          </a:xfrm>
          <a:prstGeom prst="rect">
            <a:avLst/>
          </a:prstGeom>
        </p:spPr>
      </p:pic>
      <p:pic>
        <p:nvPicPr>
          <p:cNvPr id="69634" name="Picture 12" descr="MtSpectra_OmegaPhi_SemiCentra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r="6328"/>
          <a:stretch>
            <a:fillRect/>
          </a:stretch>
        </p:blipFill>
        <p:spPr bwMode="auto">
          <a:xfrm>
            <a:off x="428625" y="1196975"/>
            <a:ext cx="4357688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FE element 408" descr="tu5Rb7h4wmRk254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5652294"/>
            <a:ext cx="4000500" cy="381000"/>
          </a:xfrm>
          <a:prstGeom prst="rect">
            <a:avLst/>
          </a:prstGeom>
        </p:spPr>
      </p:pic>
      <p:pic>
        <p:nvPicPr>
          <p:cNvPr id="5" name="PFE element 409" descr="tu5Rb7h4wmRk255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219" y="1599406"/>
            <a:ext cx="4191000" cy="1943100"/>
          </a:xfrm>
          <a:prstGeom prst="rect">
            <a:avLst/>
          </a:prstGeom>
        </p:spPr>
      </p:pic>
      <p:pic>
        <p:nvPicPr>
          <p:cNvPr id="7" name="PFE element 410" descr="tu5Rb7h4wmRk256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672" y="3781425"/>
            <a:ext cx="3859530" cy="723900"/>
          </a:xfrm>
          <a:prstGeom prst="rect">
            <a:avLst/>
          </a:prstGeom>
        </p:spPr>
      </p:pic>
      <p:pic>
        <p:nvPicPr>
          <p:cNvPr id="8" name="PFE element 411" descr="tu5Rb7h4wmRk257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672" y="4751175"/>
            <a:ext cx="3859530" cy="711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412" descr="tu5Rb7h4wmRk258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2765"/>
            <a:ext cx="6705600" cy="331470"/>
          </a:xfrm>
          <a:prstGeom prst="rect">
            <a:avLst/>
          </a:prstGeom>
        </p:spPr>
      </p:pic>
      <p:pic>
        <p:nvPicPr>
          <p:cNvPr id="4" name="PFE element 413" descr="tu5Rb7h4wmRk259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54" y="5520634"/>
            <a:ext cx="4088130" cy="941182"/>
          </a:xfrm>
          <a:prstGeom prst="rect">
            <a:avLst/>
          </a:prstGeom>
        </p:spPr>
      </p:pic>
      <p:pic>
        <p:nvPicPr>
          <p:cNvPr id="5" name="PFE element 414" descr="tu5Rb7h4wmRk260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88" y="5144294"/>
            <a:ext cx="3581400" cy="381000"/>
          </a:xfrm>
          <a:prstGeom prst="rect">
            <a:avLst/>
          </a:prstGeom>
        </p:spPr>
      </p:pic>
      <p:pic>
        <p:nvPicPr>
          <p:cNvPr id="6" name="PFE element 415" descr="tu5Rb7h4wmRk261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875" y="5494973"/>
            <a:ext cx="3581400" cy="659130"/>
          </a:xfrm>
          <a:prstGeom prst="rect">
            <a:avLst/>
          </a:prstGeom>
        </p:spPr>
      </p:pic>
      <p:pic>
        <p:nvPicPr>
          <p:cNvPr id="7" name="PFE element 416" descr="tu5Rb7h4wmRk262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875" y="5132388"/>
            <a:ext cx="3581400" cy="381000"/>
          </a:xfrm>
          <a:prstGeom prst="rect">
            <a:avLst/>
          </a:prstGeom>
        </p:spPr>
      </p:pic>
      <p:pic>
        <p:nvPicPr>
          <p:cNvPr id="70662" name="Picture 1" descr="C:\Users\Toshiba\Desktop\GP_OmegaInMedium_BW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2"/>
          <a:stretch>
            <a:fillRect/>
          </a:stretch>
        </p:blipFill>
        <p:spPr bwMode="auto">
          <a:xfrm>
            <a:off x="428625" y="1309688"/>
            <a:ext cx="3856038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2" descr="C:\Users\Toshiba\Desktop\GP_PhiInMedium_BW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4"/>
          <a:stretch>
            <a:fillRect/>
          </a:stretch>
        </p:blipFill>
        <p:spPr bwMode="auto">
          <a:xfrm>
            <a:off x="5346700" y="1309688"/>
            <a:ext cx="385445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FE element 419" descr="tu5Rb7h4wmRk263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223" y="954881"/>
            <a:ext cx="4011930" cy="381000"/>
          </a:xfrm>
          <a:prstGeom prst="rect">
            <a:avLst/>
          </a:prstGeom>
        </p:spPr>
      </p:pic>
      <p:pic>
        <p:nvPicPr>
          <p:cNvPr id="9" name="PFE element 420" descr="tu5Rb7h4wmRk264.pn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523" y="1595886"/>
            <a:ext cx="659130" cy="470591"/>
          </a:xfrm>
          <a:prstGeom prst="rect">
            <a:avLst/>
          </a:prstGeom>
        </p:spPr>
      </p:pic>
      <p:pic>
        <p:nvPicPr>
          <p:cNvPr id="10" name="PFE element 421" descr="tu5Rb7h4wmRk265.png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095" y="1591838"/>
            <a:ext cx="800100" cy="508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44" descr="tu5Rb7h4wmRk36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2765"/>
            <a:ext cx="8660130" cy="3314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104" y="3429000"/>
            <a:ext cx="3727349" cy="29454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79" y="3429000"/>
            <a:ext cx="4403641" cy="2945482"/>
          </a:xfrm>
          <a:prstGeom prst="rect">
            <a:avLst/>
          </a:prstGeom>
        </p:spPr>
      </p:pic>
      <p:pic>
        <p:nvPicPr>
          <p:cNvPr id="5" name="PFE element 47" descr="tu5Rb7h4wmRk37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36" y="1261710"/>
            <a:ext cx="9357360" cy="10942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2880" y="1150262"/>
            <a:ext cx="4752528" cy="622554"/>
          </a:xfrm>
          <a:prstGeom prst="rect">
            <a:avLst/>
          </a:prstGeom>
        </p:spPr>
      </p:pic>
      <p:pic>
        <p:nvPicPr>
          <p:cNvPr id="6" name="PFE element 49" descr="tu5Rb7h4wmRk38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88" y="2488146"/>
            <a:ext cx="3745230" cy="952500"/>
          </a:xfrm>
          <a:prstGeom prst="rect">
            <a:avLst/>
          </a:prstGeom>
        </p:spPr>
      </p:pic>
      <p:pic>
        <p:nvPicPr>
          <p:cNvPr id="7" name="PFE element 50" descr="tu5Rb7h4wmRk39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68" y="2486861"/>
            <a:ext cx="4404360" cy="59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69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422" descr="tu5Rb7h4wmRk266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72770"/>
            <a:ext cx="4926330" cy="251460"/>
          </a:xfrm>
          <a:prstGeom prst="rect">
            <a:avLst/>
          </a:prstGeom>
        </p:spPr>
      </p:pic>
      <p:pic>
        <p:nvPicPr>
          <p:cNvPr id="4" name="PFE element 423" descr="tu5Rb7h4wmRk267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8" y="1333500"/>
            <a:ext cx="9509760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424" descr="tu5Rb7h4wmRk268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49910"/>
            <a:ext cx="3455670" cy="297180"/>
          </a:xfrm>
          <a:prstGeom prst="rect">
            <a:avLst/>
          </a:prstGeom>
        </p:spPr>
      </p:pic>
      <p:pic>
        <p:nvPicPr>
          <p:cNvPr id="5" name="PFE element 425" descr="tu5Rb7h4wmRk269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" y="1206977"/>
            <a:ext cx="8660130" cy="3375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51" descr="tu5Rb7h4wmRk40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2765"/>
            <a:ext cx="4872990" cy="331470"/>
          </a:xfrm>
          <a:prstGeom prst="rect">
            <a:avLst/>
          </a:prstGeom>
        </p:spPr>
      </p:pic>
      <p:pic>
        <p:nvPicPr>
          <p:cNvPr id="38" name="PFE element 52" descr="tu5Rb7h4wmRk41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36" y="1372895"/>
            <a:ext cx="1878330" cy="1230630"/>
          </a:xfrm>
          <a:prstGeom prst="rect">
            <a:avLst/>
          </a:prstGeom>
        </p:spPr>
      </p:pic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806450" y="1692142"/>
            <a:ext cx="609600" cy="609600"/>
          </a:xfrm>
          <a:prstGeom prst="ellipse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latin typeface="Gill Sans"/>
              <a:cs typeface="Gill Sans"/>
            </a:endParaRPr>
          </a:p>
        </p:txBody>
      </p:sp>
      <p:pic>
        <p:nvPicPr>
          <p:cNvPr id="39" name="PFE element 54" descr="tu5Rb7h4wmRk43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76" y="1779347"/>
            <a:ext cx="317553" cy="355813"/>
          </a:xfrm>
          <a:prstGeom prst="rect">
            <a:avLst/>
          </a:prstGeom>
        </p:spPr>
      </p:pic>
      <p:pic>
        <p:nvPicPr>
          <p:cNvPr id="40" name="PFE element 55" descr="tu5Rb7h4wmRk44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95" y="1131329"/>
            <a:ext cx="1409700" cy="508850"/>
          </a:xfrm>
          <a:prstGeom prst="rect">
            <a:avLst/>
          </a:prstGeom>
        </p:spPr>
      </p:pic>
      <p:pic>
        <p:nvPicPr>
          <p:cNvPr id="41" name="PFE element 56" descr="tu5Rb7h4wmRk45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06" y="2917766"/>
            <a:ext cx="963930" cy="508850"/>
          </a:xfrm>
          <a:prstGeom prst="rect">
            <a:avLst/>
          </a:prstGeom>
        </p:spPr>
      </p:pic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730250" y="3653997"/>
            <a:ext cx="609600" cy="609600"/>
          </a:xfrm>
          <a:prstGeom prst="ellipse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latin typeface="Gill Sans"/>
              <a:cs typeface="Gill Sans"/>
            </a:endParaRPr>
          </a:p>
        </p:txBody>
      </p:sp>
      <p:pic>
        <p:nvPicPr>
          <p:cNvPr id="42" name="PFE element 58" descr="tu5Rb7h4wmRk46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3839728"/>
            <a:ext cx="371116" cy="192101"/>
          </a:xfrm>
          <a:prstGeom prst="rect">
            <a:avLst/>
          </a:prstGeom>
        </p:spPr>
      </p:pic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1263650" y="3958797"/>
            <a:ext cx="304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Gill Sans"/>
              <a:cs typeface="Gill Sans"/>
            </a:endParaRPr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1243013" y="4122309"/>
            <a:ext cx="228600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Gill Sans"/>
              <a:cs typeface="Gill Sans"/>
            </a:endParaRPr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 flipH="1">
            <a:off x="577850" y="4111197"/>
            <a:ext cx="228600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Gill Sans"/>
              <a:cs typeface="Gill Sans"/>
            </a:endParaRPr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 flipH="1">
            <a:off x="425450" y="3958797"/>
            <a:ext cx="304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Gill Sans"/>
              <a:cs typeface="Gill Sans"/>
            </a:endParaRPr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>
            <a:off x="1035050" y="4187397"/>
            <a:ext cx="0" cy="304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Gill Sans"/>
              <a:cs typeface="Gill Sans"/>
            </a:endParaRPr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 flipV="1">
            <a:off x="1035050" y="3425397"/>
            <a:ext cx="0" cy="304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Gill Sans"/>
              <a:cs typeface="Gill Sans"/>
            </a:endParaRPr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 rot="5400000" flipH="1">
            <a:off x="654050" y="3501597"/>
            <a:ext cx="228600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Gill Sans"/>
              <a:cs typeface="Gill Sans"/>
            </a:endParaRPr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 rot="16200000">
            <a:off x="1187450" y="3501597"/>
            <a:ext cx="228600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Gill Sans"/>
              <a:cs typeface="Gill Sans"/>
            </a:endParaRPr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>
            <a:off x="2254250" y="3357134"/>
            <a:ext cx="0" cy="914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Gill Sans"/>
              <a:cs typeface="Gill Sans"/>
            </a:endParaRPr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>
            <a:off x="2254250" y="4271534"/>
            <a:ext cx="1600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Gill Sans"/>
              <a:cs typeface="Gill Sans"/>
            </a:endParaRPr>
          </a:p>
        </p:txBody>
      </p:sp>
      <p:pic>
        <p:nvPicPr>
          <p:cNvPr id="43" name="PFE element 69" descr="tu5Rb7h4wmRk47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0" y="4290276"/>
            <a:ext cx="191297" cy="149839"/>
          </a:xfrm>
          <a:prstGeom prst="rect">
            <a:avLst/>
          </a:prstGeom>
        </p:spPr>
      </p:pic>
      <p:pic>
        <p:nvPicPr>
          <p:cNvPr id="44" name="PFE element 70" descr="tu5Rb7h4wmRk48.pn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473" y="3333481"/>
            <a:ext cx="192101" cy="1074420"/>
          </a:xfrm>
          <a:prstGeom prst="rect">
            <a:avLst/>
          </a:prstGeom>
        </p:spPr>
      </p:pic>
      <p:pic>
        <p:nvPicPr>
          <p:cNvPr id="45" name="PFE element 71" descr="tu5Rb7h4wmRk49.png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054" y="3272890"/>
            <a:ext cx="547110" cy="355813"/>
          </a:xfrm>
          <a:prstGeom prst="rect">
            <a:avLst/>
          </a:prstGeom>
        </p:spPr>
      </p:pic>
      <p:pic>
        <p:nvPicPr>
          <p:cNvPr id="46" name="PFE element 72" descr="tu5Rb7h4wmRk50.png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16" y="3882490"/>
            <a:ext cx="647700" cy="355813"/>
          </a:xfrm>
          <a:prstGeom prst="rect">
            <a:avLst/>
          </a:prstGeom>
        </p:spPr>
      </p:pic>
      <p:sp>
        <p:nvSpPr>
          <p:cNvPr id="33" name="Freeform 33"/>
          <p:cNvSpPr>
            <a:spLocks/>
          </p:cNvSpPr>
          <p:nvPr/>
        </p:nvSpPr>
        <p:spPr bwMode="auto">
          <a:xfrm>
            <a:off x="2406650" y="3190447"/>
            <a:ext cx="1143000" cy="838200"/>
          </a:xfrm>
          <a:custGeom>
            <a:avLst/>
            <a:gdLst>
              <a:gd name="T0" fmla="*/ 0 w 720"/>
              <a:gd name="T1" fmla="*/ 0 h 528"/>
              <a:gd name="T2" fmla="*/ 2147483647 w 720"/>
              <a:gd name="T3" fmla="*/ 2147483647 h 528"/>
              <a:gd name="T4" fmla="*/ 2147483647 w 720"/>
              <a:gd name="T5" fmla="*/ 2147483647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20" h="528">
                <a:moveTo>
                  <a:pt x="0" y="0"/>
                </a:moveTo>
                <a:cubicBezTo>
                  <a:pt x="156" y="100"/>
                  <a:pt x="312" y="200"/>
                  <a:pt x="432" y="288"/>
                </a:cubicBezTo>
                <a:cubicBezTo>
                  <a:pt x="552" y="376"/>
                  <a:pt x="636" y="452"/>
                  <a:pt x="720" y="528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Gill Sans"/>
              <a:cs typeface="Gill Sans"/>
            </a:endParaRPr>
          </a:p>
        </p:txBody>
      </p:sp>
      <p:sp>
        <p:nvSpPr>
          <p:cNvPr id="34" name="Freeform 34"/>
          <p:cNvSpPr>
            <a:spLocks/>
          </p:cNvSpPr>
          <p:nvPr/>
        </p:nvSpPr>
        <p:spPr bwMode="auto">
          <a:xfrm>
            <a:off x="2330450" y="3571447"/>
            <a:ext cx="914400" cy="609600"/>
          </a:xfrm>
          <a:custGeom>
            <a:avLst/>
            <a:gdLst>
              <a:gd name="T0" fmla="*/ 0 w 576"/>
              <a:gd name="T1" fmla="*/ 0 h 384"/>
              <a:gd name="T2" fmla="*/ 2147483647 w 576"/>
              <a:gd name="T3" fmla="*/ 2147483647 h 384"/>
              <a:gd name="T4" fmla="*/ 2147483647 w 576"/>
              <a:gd name="T5" fmla="*/ 2147483647 h 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76" h="384">
                <a:moveTo>
                  <a:pt x="0" y="0"/>
                </a:moveTo>
                <a:cubicBezTo>
                  <a:pt x="96" y="16"/>
                  <a:pt x="192" y="32"/>
                  <a:pt x="288" y="96"/>
                </a:cubicBezTo>
                <a:cubicBezTo>
                  <a:pt x="384" y="160"/>
                  <a:pt x="480" y="272"/>
                  <a:pt x="576" y="384"/>
                </a:cubicBezTo>
              </a:path>
            </a:pathLst>
          </a:custGeom>
          <a:noFill/>
          <a:ln w="38100" cap="flat" cmpd="sng">
            <a:solidFill>
              <a:srgbClr val="9900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Gill Sans"/>
              <a:cs typeface="Gill Sans"/>
            </a:endParaRPr>
          </a:p>
        </p:txBody>
      </p:sp>
      <p:pic>
        <p:nvPicPr>
          <p:cNvPr id="47" name="PFE element 75" descr="tu5Rb7h4wmRk51.png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920" y="1465362"/>
            <a:ext cx="5562600" cy="3337560"/>
          </a:xfrm>
          <a:prstGeom prst="rect">
            <a:avLst/>
          </a:prstGeom>
        </p:spPr>
      </p:pic>
      <p:graphicFrame>
        <p:nvGraphicFramePr>
          <p:cNvPr id="3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9677118"/>
              </p:ext>
            </p:extLst>
          </p:nvPr>
        </p:nvGraphicFramePr>
        <p:xfrm>
          <a:off x="2860774" y="4827588"/>
          <a:ext cx="410845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5" name="Equation" r:id="rId14" imgW="2324100" imgH="863600" progId="Equation.3">
                  <p:embed/>
                </p:oleObj>
              </mc:Choice>
              <mc:Fallback>
                <p:oleObj name="Equation" r:id="rId14" imgW="2324100" imgH="863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0774" y="4827588"/>
                        <a:ext cx="4108450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3485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77" descr="tu5Rb7h4wmRk52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532765"/>
            <a:ext cx="4872990" cy="331470"/>
          </a:xfrm>
          <a:prstGeom prst="rect">
            <a:avLst/>
          </a:prstGeom>
        </p:spPr>
      </p:pic>
      <p:pic>
        <p:nvPicPr>
          <p:cNvPr id="5" name="PFE element 78" descr="tu5Rb7h4wmRk53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5" y="1261244"/>
            <a:ext cx="4583430" cy="2400300"/>
          </a:xfrm>
          <a:prstGeom prst="rect">
            <a:avLst/>
          </a:prstGeom>
        </p:spPr>
      </p:pic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9029955"/>
              </p:ext>
            </p:extLst>
          </p:nvPr>
        </p:nvGraphicFramePr>
        <p:xfrm>
          <a:off x="704528" y="2564904"/>
          <a:ext cx="3294062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0" name="Equation" r:id="rId5" imgW="2133600" imgH="431800" progId="Equation.3">
                  <p:embed/>
                </p:oleObj>
              </mc:Choice>
              <mc:Fallback>
                <p:oleObj name="Equation" r:id="rId5" imgW="21336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528" y="2564904"/>
                        <a:ext cx="3294062" cy="712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0231613"/>
              </p:ext>
            </p:extLst>
          </p:nvPr>
        </p:nvGraphicFramePr>
        <p:xfrm>
          <a:off x="2144688" y="3276724"/>
          <a:ext cx="1008062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1" name="Equation" r:id="rId7" imgW="673100" imgH="228600" progId="Equation.3">
                  <p:embed/>
                </p:oleObj>
              </mc:Choice>
              <mc:Fallback>
                <p:oleObj name="Equation" r:id="rId7" imgW="673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4688" y="3276724"/>
                        <a:ext cx="1008062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" t="2527" r="9952"/>
          <a:stretch>
            <a:fillRect/>
          </a:stretch>
        </p:blipFill>
        <p:spPr bwMode="auto">
          <a:xfrm>
            <a:off x="4668837" y="2132856"/>
            <a:ext cx="489267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FE element 82" descr="tu5Rb7h4wmRk54.pn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88" y="5004497"/>
            <a:ext cx="307086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53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räsentationsvorlage_BWL9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v1_TUD_Präsentation_r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1_TUD_Präsentation_r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7570</TotalTime>
  <Words>390</Words>
  <Application>Microsoft Macintosh PowerPoint</Application>
  <PresentationFormat>A4 Paper (210x297 mm)</PresentationFormat>
  <Paragraphs>70</Paragraphs>
  <Slides>71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74" baseType="lpstr">
      <vt:lpstr>Präsentationsvorlage_BWL9</vt:lpstr>
      <vt:lpstr>Equation</vt:lpstr>
      <vt:lpstr>Immagine bitmap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Thermal dileptons as fireball probes at SIS energies</dc:title>
  <dc:creator>Florian Seck</dc:creator>
  <cp:lastModifiedBy>Tetyana Galatyuk</cp:lastModifiedBy>
  <cp:revision>1103</cp:revision>
  <cp:lastPrinted>2017-02-03T09:12:28Z</cp:lastPrinted>
  <dcterms:created xsi:type="dcterms:W3CDTF">2009-12-23T09:42:49Z</dcterms:created>
  <dcterms:modified xsi:type="dcterms:W3CDTF">2017-07-18T12:41:07Z</dcterms:modified>
</cp:coreProperties>
</file>