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notesSlides/notesSlide102.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105"/>
  </p:notesMasterIdLst>
  <p:sldIdLst>
    <p:sldId id="256" r:id="rId2"/>
    <p:sldId id="257" r:id="rId3"/>
    <p:sldId id="418" r:id="rId4"/>
    <p:sldId id="515" r:id="rId5"/>
    <p:sldId id="516" r:id="rId6"/>
    <p:sldId id="517" r:id="rId7"/>
    <p:sldId id="518" r:id="rId8"/>
    <p:sldId id="519" r:id="rId9"/>
    <p:sldId id="520" r:id="rId10"/>
    <p:sldId id="521" r:id="rId11"/>
    <p:sldId id="478" r:id="rId12"/>
    <p:sldId id="495" r:id="rId13"/>
    <p:sldId id="481" r:id="rId14"/>
    <p:sldId id="482" r:id="rId15"/>
    <p:sldId id="486" r:id="rId16"/>
    <p:sldId id="487" r:id="rId17"/>
    <p:sldId id="480" r:id="rId18"/>
    <p:sldId id="483" r:id="rId19"/>
    <p:sldId id="484" r:id="rId20"/>
    <p:sldId id="485" r:id="rId21"/>
    <p:sldId id="488" r:id="rId22"/>
    <p:sldId id="489" r:id="rId23"/>
    <p:sldId id="490" r:id="rId24"/>
    <p:sldId id="491" r:id="rId25"/>
    <p:sldId id="512" r:id="rId26"/>
    <p:sldId id="514" r:id="rId27"/>
    <p:sldId id="496" r:id="rId28"/>
    <p:sldId id="494" r:id="rId29"/>
    <p:sldId id="500" r:id="rId30"/>
    <p:sldId id="499" r:id="rId31"/>
    <p:sldId id="501" r:id="rId32"/>
    <p:sldId id="502" r:id="rId33"/>
    <p:sldId id="503" r:id="rId34"/>
    <p:sldId id="504" r:id="rId35"/>
    <p:sldId id="505" r:id="rId36"/>
    <p:sldId id="506" r:id="rId37"/>
    <p:sldId id="522" r:id="rId38"/>
    <p:sldId id="524" r:id="rId39"/>
    <p:sldId id="523" r:id="rId40"/>
    <p:sldId id="497" r:id="rId41"/>
    <p:sldId id="507" r:id="rId42"/>
    <p:sldId id="525" r:id="rId43"/>
    <p:sldId id="508" r:id="rId44"/>
    <p:sldId id="526" r:id="rId45"/>
    <p:sldId id="527" r:id="rId46"/>
    <p:sldId id="528" r:id="rId47"/>
    <p:sldId id="529" r:id="rId48"/>
    <p:sldId id="530" r:id="rId49"/>
    <p:sldId id="531" r:id="rId50"/>
    <p:sldId id="532" r:id="rId51"/>
    <p:sldId id="533" r:id="rId52"/>
    <p:sldId id="534" r:id="rId53"/>
    <p:sldId id="535" r:id="rId54"/>
    <p:sldId id="536" r:id="rId55"/>
    <p:sldId id="537" r:id="rId56"/>
    <p:sldId id="538" r:id="rId57"/>
    <p:sldId id="539" r:id="rId58"/>
    <p:sldId id="540" r:id="rId59"/>
    <p:sldId id="541" r:id="rId60"/>
    <p:sldId id="542" r:id="rId61"/>
    <p:sldId id="543" r:id="rId62"/>
    <p:sldId id="544" r:id="rId63"/>
    <p:sldId id="545" r:id="rId64"/>
    <p:sldId id="546" r:id="rId65"/>
    <p:sldId id="547" r:id="rId66"/>
    <p:sldId id="548" r:id="rId67"/>
    <p:sldId id="549" r:id="rId68"/>
    <p:sldId id="550" r:id="rId69"/>
    <p:sldId id="551" r:id="rId70"/>
    <p:sldId id="552" r:id="rId71"/>
    <p:sldId id="553" r:id="rId72"/>
    <p:sldId id="554" r:id="rId73"/>
    <p:sldId id="555" r:id="rId74"/>
    <p:sldId id="556" r:id="rId75"/>
    <p:sldId id="557" r:id="rId76"/>
    <p:sldId id="558" r:id="rId77"/>
    <p:sldId id="559" r:id="rId78"/>
    <p:sldId id="560" r:id="rId79"/>
    <p:sldId id="561" r:id="rId80"/>
    <p:sldId id="562" r:id="rId81"/>
    <p:sldId id="563" r:id="rId82"/>
    <p:sldId id="564" r:id="rId83"/>
    <p:sldId id="565" r:id="rId84"/>
    <p:sldId id="566" r:id="rId85"/>
    <p:sldId id="567" r:id="rId86"/>
    <p:sldId id="568" r:id="rId87"/>
    <p:sldId id="569" r:id="rId88"/>
    <p:sldId id="570" r:id="rId89"/>
    <p:sldId id="571" r:id="rId90"/>
    <p:sldId id="572" r:id="rId91"/>
    <p:sldId id="573" r:id="rId92"/>
    <p:sldId id="574" r:id="rId93"/>
    <p:sldId id="575" r:id="rId94"/>
    <p:sldId id="509" r:id="rId95"/>
    <p:sldId id="576" r:id="rId96"/>
    <p:sldId id="577" r:id="rId97"/>
    <p:sldId id="510" r:id="rId98"/>
    <p:sldId id="578" r:id="rId99"/>
    <p:sldId id="579" r:id="rId100"/>
    <p:sldId id="580" r:id="rId101"/>
    <p:sldId id="511" r:id="rId102"/>
    <p:sldId id="581" r:id="rId103"/>
    <p:sldId id="477" r:id="rId10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DC06"/>
  </p:clrMru>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3" autoAdjust="0"/>
    <p:restoredTop sz="94706" autoAdjust="0"/>
  </p:normalViewPr>
  <p:slideViewPr>
    <p:cSldViewPr>
      <p:cViewPr varScale="1">
        <p:scale>
          <a:sx n="107" d="100"/>
          <a:sy n="107" d="100"/>
        </p:scale>
        <p:origin x="-12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14"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anauske\Documents\Lyon%202009\Lyon%20Vorlesung\Lyon6\Bilder\Netzwerk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chart>
    <c:plotArea>
      <c:layout>
        <c:manualLayout>
          <c:layoutTarget val="inner"/>
          <c:xMode val="edge"/>
          <c:yMode val="edge"/>
          <c:x val="0.10426234081928791"/>
          <c:y val="3.2481842071072783E-2"/>
          <c:w val="0.8610671478565175"/>
          <c:h val="0.79822506561679785"/>
        </c:manualLayout>
      </c:layout>
      <c:barChart>
        <c:barDir val="col"/>
        <c:grouping val="clustered"/>
        <c:ser>
          <c:idx val="0"/>
          <c:order val="0"/>
          <c:val>
            <c:numRef>
              <c:f>Tabelle1!$B$1:$B$7</c:f>
              <c:numCache>
                <c:formatCode>#\ ??/??</c:formatCode>
                <c:ptCount val="7"/>
                <c:pt idx="0">
                  <c:v>0.65000000000000135</c:v>
                </c:pt>
                <c:pt idx="1">
                  <c:v>0.2</c:v>
                </c:pt>
                <c:pt idx="2">
                  <c:v>0.1</c:v>
                </c:pt>
                <c:pt idx="3" formatCode="General">
                  <c:v>0</c:v>
                </c:pt>
                <c:pt idx="4" formatCode="General">
                  <c:v>0</c:v>
                </c:pt>
                <c:pt idx="5" formatCode="General">
                  <c:v>0</c:v>
                </c:pt>
                <c:pt idx="6">
                  <c:v>5.0000000000000093E-2</c:v>
                </c:pt>
              </c:numCache>
            </c:numRef>
          </c:val>
        </c:ser>
        <c:axId val="63675392"/>
        <c:axId val="63731968"/>
      </c:barChart>
      <c:catAx>
        <c:axId val="63675392"/>
        <c:scaling>
          <c:orientation val="minMax"/>
        </c:scaling>
        <c:axPos val="b"/>
        <c:tickLblPos val="nextTo"/>
        <c:crossAx val="63731968"/>
        <c:crosses val="autoZero"/>
        <c:auto val="1"/>
        <c:lblAlgn val="ctr"/>
        <c:lblOffset val="100"/>
      </c:catAx>
      <c:valAx>
        <c:axId val="63731968"/>
        <c:scaling>
          <c:orientation val="minMax"/>
        </c:scaling>
        <c:axPos val="l"/>
        <c:majorGridlines/>
        <c:numFmt formatCode="#,##0.00" sourceLinked="0"/>
        <c:tickLblPos val="nextTo"/>
        <c:crossAx val="63675392"/>
        <c:crosses val="autoZero"/>
        <c:crossBetween val="between"/>
      </c:valAx>
    </c:plotArea>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46A086-E181-4E0B-AE3D-76D17CAF85B6}" type="doc">
      <dgm:prSet loTypeId="urn:microsoft.com/office/officeart/2005/8/layout/cycle2" loCatId="cycle" qsTypeId="urn:microsoft.com/office/officeart/2005/8/quickstyle/3d9" qsCatId="3D" csTypeId="urn:microsoft.com/office/officeart/2005/8/colors/colorful1" csCatId="colorful" phldr="1"/>
      <dgm:spPr/>
      <dgm:t>
        <a:bodyPr/>
        <a:lstStyle/>
        <a:p>
          <a:endParaRPr lang="de-DE"/>
        </a:p>
      </dgm:t>
    </dgm:pt>
    <dgm:pt modelId="{31CDC690-9DED-47E0-BFB7-0B55BFBB40FC}">
      <dgm:prSet phldrT="[Text]"/>
      <dgm:spPr/>
      <dgm:t>
        <a:bodyPr/>
        <a:lstStyle/>
        <a:p>
          <a:r>
            <a:rPr lang="de-DE" dirty="0" smtClean="0"/>
            <a:t>Journals</a:t>
          </a:r>
          <a:endParaRPr lang="de-DE" dirty="0"/>
        </a:p>
      </dgm:t>
    </dgm:pt>
    <dgm:pt modelId="{138EDADD-7306-4013-8E9D-D793890F4F02}" type="parTrans" cxnId="{54D403B4-3D49-44C0-A583-F88AC10C82B0}">
      <dgm:prSet/>
      <dgm:spPr/>
      <dgm:t>
        <a:bodyPr/>
        <a:lstStyle/>
        <a:p>
          <a:endParaRPr lang="de-DE"/>
        </a:p>
      </dgm:t>
    </dgm:pt>
    <dgm:pt modelId="{4E43AB79-7EBB-4C55-89E8-476FFCF2ED7C}" type="sibTrans" cxnId="{54D403B4-3D49-44C0-A583-F88AC10C82B0}">
      <dgm:prSet/>
      <dgm:spPr/>
      <dgm:t>
        <a:bodyPr/>
        <a:lstStyle/>
        <a:p>
          <a:endParaRPr lang="de-DE"/>
        </a:p>
      </dgm:t>
    </dgm:pt>
    <dgm:pt modelId="{32A6C962-5FBF-4D90-9275-D6AF4BB711BA}">
      <dgm:prSet phldrT="[Text]"/>
      <dgm:spPr/>
      <dgm:t>
        <a:bodyPr/>
        <a:lstStyle/>
        <a:p>
          <a:r>
            <a:rPr lang="de-DE" dirty="0" err="1" smtClean="0"/>
            <a:t>Biblio-theken</a:t>
          </a:r>
          <a:endParaRPr lang="de-DE" dirty="0"/>
        </a:p>
      </dgm:t>
    </dgm:pt>
    <dgm:pt modelId="{4D1BEDF8-8A4B-4C66-8259-9CCFD9627267}" type="parTrans" cxnId="{FE2FAC0E-0720-432A-8C1A-0E41ED0D9678}">
      <dgm:prSet/>
      <dgm:spPr/>
      <dgm:t>
        <a:bodyPr/>
        <a:lstStyle/>
        <a:p>
          <a:endParaRPr lang="de-DE"/>
        </a:p>
      </dgm:t>
    </dgm:pt>
    <dgm:pt modelId="{359FFB24-294E-437F-AF1C-20A6AD2ECD0E}" type="sibTrans" cxnId="{FE2FAC0E-0720-432A-8C1A-0E41ED0D9678}">
      <dgm:prSet/>
      <dgm:spPr/>
      <dgm:t>
        <a:bodyPr/>
        <a:lstStyle/>
        <a:p>
          <a:endParaRPr lang="de-DE"/>
        </a:p>
      </dgm:t>
    </dgm:pt>
    <dgm:pt modelId="{05D3F6E0-126D-4992-A52C-CA50BC98C949}">
      <dgm:prSet phldrT="[Text]"/>
      <dgm:spPr/>
      <dgm:t>
        <a:bodyPr/>
        <a:lstStyle/>
        <a:p>
          <a:r>
            <a:rPr lang="de-DE" dirty="0" smtClean="0"/>
            <a:t>Artikel</a:t>
          </a:r>
          <a:endParaRPr lang="de-DE" dirty="0"/>
        </a:p>
      </dgm:t>
    </dgm:pt>
    <dgm:pt modelId="{2E3A76BD-BDED-4B5D-9EAC-3E61E359144C}" type="parTrans" cxnId="{84D33E66-A921-4711-92DE-CCE162EAB041}">
      <dgm:prSet/>
      <dgm:spPr/>
      <dgm:t>
        <a:bodyPr/>
        <a:lstStyle/>
        <a:p>
          <a:endParaRPr lang="de-DE"/>
        </a:p>
      </dgm:t>
    </dgm:pt>
    <dgm:pt modelId="{CE09E3C4-9D20-47FE-B105-57ED2733DAA8}" type="sibTrans" cxnId="{84D33E66-A921-4711-92DE-CCE162EAB041}">
      <dgm:prSet/>
      <dgm:spPr/>
      <dgm:t>
        <a:bodyPr/>
        <a:lstStyle/>
        <a:p>
          <a:endParaRPr lang="de-DE"/>
        </a:p>
      </dgm:t>
    </dgm:pt>
    <dgm:pt modelId="{0BA2ABAD-F680-4008-BB35-4C4E3295608B}">
      <dgm:prSet phldrT="[Text]"/>
      <dgm:spPr/>
      <dgm:t>
        <a:bodyPr/>
        <a:lstStyle/>
        <a:p>
          <a:r>
            <a:rPr lang="de-DE" dirty="0" smtClean="0"/>
            <a:t>Autoren</a:t>
          </a:r>
          <a:endParaRPr lang="de-DE" dirty="0"/>
        </a:p>
      </dgm:t>
    </dgm:pt>
    <dgm:pt modelId="{5FC28DA3-57D2-4477-8A72-EA6798D50D62}" type="parTrans" cxnId="{75019027-1ED8-4C12-B509-2A5B16052C0E}">
      <dgm:prSet/>
      <dgm:spPr/>
      <dgm:t>
        <a:bodyPr/>
        <a:lstStyle/>
        <a:p>
          <a:endParaRPr lang="de-DE"/>
        </a:p>
      </dgm:t>
    </dgm:pt>
    <dgm:pt modelId="{5B60BE8C-730D-464F-9B16-E452D1BB9900}" type="sibTrans" cxnId="{75019027-1ED8-4C12-B509-2A5B16052C0E}">
      <dgm:prSet/>
      <dgm:spPr/>
      <dgm:t>
        <a:bodyPr/>
        <a:lstStyle/>
        <a:p>
          <a:endParaRPr lang="de-DE"/>
        </a:p>
      </dgm:t>
    </dgm:pt>
    <dgm:pt modelId="{8035427E-D9E9-42F8-A6D4-E3C77B8BDCC3}" type="pres">
      <dgm:prSet presAssocID="{1C46A086-E181-4E0B-AE3D-76D17CAF85B6}" presName="cycle" presStyleCnt="0">
        <dgm:presLayoutVars>
          <dgm:dir/>
          <dgm:resizeHandles val="exact"/>
        </dgm:presLayoutVars>
      </dgm:prSet>
      <dgm:spPr/>
      <dgm:t>
        <a:bodyPr/>
        <a:lstStyle/>
        <a:p>
          <a:endParaRPr lang="de-DE"/>
        </a:p>
      </dgm:t>
    </dgm:pt>
    <dgm:pt modelId="{541CD105-AFD2-4E12-9E20-5F57DA01CEB6}" type="pres">
      <dgm:prSet presAssocID="{31CDC690-9DED-47E0-BFB7-0B55BFBB40FC}" presName="node" presStyleLbl="node1" presStyleIdx="0" presStyleCnt="4">
        <dgm:presLayoutVars>
          <dgm:bulletEnabled val="1"/>
        </dgm:presLayoutVars>
      </dgm:prSet>
      <dgm:spPr/>
      <dgm:t>
        <a:bodyPr/>
        <a:lstStyle/>
        <a:p>
          <a:endParaRPr lang="de-DE"/>
        </a:p>
      </dgm:t>
    </dgm:pt>
    <dgm:pt modelId="{E7FBA35C-0DA2-4E74-ADA0-A8AFAB89BE05}" type="pres">
      <dgm:prSet presAssocID="{4E43AB79-7EBB-4C55-89E8-476FFCF2ED7C}" presName="sibTrans" presStyleLbl="sibTrans2D1" presStyleIdx="0" presStyleCnt="4"/>
      <dgm:spPr/>
      <dgm:t>
        <a:bodyPr/>
        <a:lstStyle/>
        <a:p>
          <a:endParaRPr lang="de-DE"/>
        </a:p>
      </dgm:t>
    </dgm:pt>
    <dgm:pt modelId="{14B1752C-024F-43F8-9BBB-51197859236F}" type="pres">
      <dgm:prSet presAssocID="{4E43AB79-7EBB-4C55-89E8-476FFCF2ED7C}" presName="connectorText" presStyleLbl="sibTrans2D1" presStyleIdx="0" presStyleCnt="4"/>
      <dgm:spPr/>
      <dgm:t>
        <a:bodyPr/>
        <a:lstStyle/>
        <a:p>
          <a:endParaRPr lang="de-DE"/>
        </a:p>
      </dgm:t>
    </dgm:pt>
    <dgm:pt modelId="{47D0E65E-864E-462C-8A0A-B59CAC1566F8}" type="pres">
      <dgm:prSet presAssocID="{32A6C962-5FBF-4D90-9275-D6AF4BB711BA}" presName="node" presStyleLbl="node1" presStyleIdx="1" presStyleCnt="4">
        <dgm:presLayoutVars>
          <dgm:bulletEnabled val="1"/>
        </dgm:presLayoutVars>
      </dgm:prSet>
      <dgm:spPr/>
      <dgm:t>
        <a:bodyPr/>
        <a:lstStyle/>
        <a:p>
          <a:endParaRPr lang="de-DE"/>
        </a:p>
      </dgm:t>
    </dgm:pt>
    <dgm:pt modelId="{7CCEB61F-BF40-4BFA-A9D1-2F57BE23F198}" type="pres">
      <dgm:prSet presAssocID="{359FFB24-294E-437F-AF1C-20A6AD2ECD0E}" presName="sibTrans" presStyleLbl="sibTrans2D1" presStyleIdx="1" presStyleCnt="4"/>
      <dgm:spPr/>
      <dgm:t>
        <a:bodyPr/>
        <a:lstStyle/>
        <a:p>
          <a:endParaRPr lang="de-DE"/>
        </a:p>
      </dgm:t>
    </dgm:pt>
    <dgm:pt modelId="{49B90ECB-A95A-4EF9-B42F-1006855738E6}" type="pres">
      <dgm:prSet presAssocID="{359FFB24-294E-437F-AF1C-20A6AD2ECD0E}" presName="connectorText" presStyleLbl="sibTrans2D1" presStyleIdx="1" presStyleCnt="4"/>
      <dgm:spPr/>
      <dgm:t>
        <a:bodyPr/>
        <a:lstStyle/>
        <a:p>
          <a:endParaRPr lang="de-DE"/>
        </a:p>
      </dgm:t>
    </dgm:pt>
    <dgm:pt modelId="{A1D4CC35-E2A5-4BC6-8DCF-49B180E93D28}" type="pres">
      <dgm:prSet presAssocID="{0BA2ABAD-F680-4008-BB35-4C4E3295608B}" presName="node" presStyleLbl="node1" presStyleIdx="2" presStyleCnt="4">
        <dgm:presLayoutVars>
          <dgm:bulletEnabled val="1"/>
        </dgm:presLayoutVars>
      </dgm:prSet>
      <dgm:spPr/>
      <dgm:t>
        <a:bodyPr/>
        <a:lstStyle/>
        <a:p>
          <a:endParaRPr lang="de-DE"/>
        </a:p>
      </dgm:t>
    </dgm:pt>
    <dgm:pt modelId="{E98A2E74-DEE7-4AC8-B58A-FABD2A665039}" type="pres">
      <dgm:prSet presAssocID="{5B60BE8C-730D-464F-9B16-E452D1BB9900}" presName="sibTrans" presStyleLbl="sibTrans2D1" presStyleIdx="2" presStyleCnt="4"/>
      <dgm:spPr/>
      <dgm:t>
        <a:bodyPr/>
        <a:lstStyle/>
        <a:p>
          <a:endParaRPr lang="de-DE"/>
        </a:p>
      </dgm:t>
    </dgm:pt>
    <dgm:pt modelId="{33DABC2B-D3EB-41C3-8915-6711C5D07350}" type="pres">
      <dgm:prSet presAssocID="{5B60BE8C-730D-464F-9B16-E452D1BB9900}" presName="connectorText" presStyleLbl="sibTrans2D1" presStyleIdx="2" presStyleCnt="4"/>
      <dgm:spPr/>
      <dgm:t>
        <a:bodyPr/>
        <a:lstStyle/>
        <a:p>
          <a:endParaRPr lang="de-DE"/>
        </a:p>
      </dgm:t>
    </dgm:pt>
    <dgm:pt modelId="{0E066E1F-4DC4-4F22-B359-35544E87E298}" type="pres">
      <dgm:prSet presAssocID="{05D3F6E0-126D-4992-A52C-CA50BC98C949}" presName="node" presStyleLbl="node1" presStyleIdx="3" presStyleCnt="4">
        <dgm:presLayoutVars>
          <dgm:bulletEnabled val="1"/>
        </dgm:presLayoutVars>
      </dgm:prSet>
      <dgm:spPr/>
      <dgm:t>
        <a:bodyPr/>
        <a:lstStyle/>
        <a:p>
          <a:endParaRPr lang="de-DE"/>
        </a:p>
      </dgm:t>
    </dgm:pt>
    <dgm:pt modelId="{F1BB7232-001E-4480-AC18-41ECEE51378E}" type="pres">
      <dgm:prSet presAssocID="{CE09E3C4-9D20-47FE-B105-57ED2733DAA8}" presName="sibTrans" presStyleLbl="sibTrans2D1" presStyleIdx="3" presStyleCnt="4"/>
      <dgm:spPr/>
      <dgm:t>
        <a:bodyPr/>
        <a:lstStyle/>
        <a:p>
          <a:endParaRPr lang="de-DE"/>
        </a:p>
      </dgm:t>
    </dgm:pt>
    <dgm:pt modelId="{20F37F71-8108-4998-B91D-400CFCCEBA80}" type="pres">
      <dgm:prSet presAssocID="{CE09E3C4-9D20-47FE-B105-57ED2733DAA8}" presName="connectorText" presStyleLbl="sibTrans2D1" presStyleIdx="3" presStyleCnt="4"/>
      <dgm:spPr/>
      <dgm:t>
        <a:bodyPr/>
        <a:lstStyle/>
        <a:p>
          <a:endParaRPr lang="de-DE"/>
        </a:p>
      </dgm:t>
    </dgm:pt>
  </dgm:ptLst>
  <dgm:cxnLst>
    <dgm:cxn modelId="{FE2FAC0E-0720-432A-8C1A-0E41ED0D9678}" srcId="{1C46A086-E181-4E0B-AE3D-76D17CAF85B6}" destId="{32A6C962-5FBF-4D90-9275-D6AF4BB711BA}" srcOrd="1" destOrd="0" parTransId="{4D1BEDF8-8A4B-4C66-8259-9CCFD9627267}" sibTransId="{359FFB24-294E-437F-AF1C-20A6AD2ECD0E}"/>
    <dgm:cxn modelId="{74F0B9B2-B70E-4E7D-93D2-3F6E220E6CE2}" type="presOf" srcId="{359FFB24-294E-437F-AF1C-20A6AD2ECD0E}" destId="{7CCEB61F-BF40-4BFA-A9D1-2F57BE23F198}" srcOrd="0" destOrd="0" presId="urn:microsoft.com/office/officeart/2005/8/layout/cycle2"/>
    <dgm:cxn modelId="{75019027-1ED8-4C12-B509-2A5B16052C0E}" srcId="{1C46A086-E181-4E0B-AE3D-76D17CAF85B6}" destId="{0BA2ABAD-F680-4008-BB35-4C4E3295608B}" srcOrd="2" destOrd="0" parTransId="{5FC28DA3-57D2-4477-8A72-EA6798D50D62}" sibTransId="{5B60BE8C-730D-464F-9B16-E452D1BB9900}"/>
    <dgm:cxn modelId="{29C0E9D8-25EF-4C2F-B067-B503611A9F39}" type="presOf" srcId="{31CDC690-9DED-47E0-BFB7-0B55BFBB40FC}" destId="{541CD105-AFD2-4E12-9E20-5F57DA01CEB6}" srcOrd="0" destOrd="0" presId="urn:microsoft.com/office/officeart/2005/8/layout/cycle2"/>
    <dgm:cxn modelId="{13BB1975-E3D1-4614-AC80-8893F695ADD9}" type="presOf" srcId="{5B60BE8C-730D-464F-9B16-E452D1BB9900}" destId="{E98A2E74-DEE7-4AC8-B58A-FABD2A665039}" srcOrd="0" destOrd="0" presId="urn:microsoft.com/office/officeart/2005/8/layout/cycle2"/>
    <dgm:cxn modelId="{C55578A8-23A2-45CF-A02B-675B4C53759D}" type="presOf" srcId="{1C46A086-E181-4E0B-AE3D-76D17CAF85B6}" destId="{8035427E-D9E9-42F8-A6D4-E3C77B8BDCC3}" srcOrd="0" destOrd="0" presId="urn:microsoft.com/office/officeart/2005/8/layout/cycle2"/>
    <dgm:cxn modelId="{69573C72-D96E-4ED3-BAA5-8AD080A5E68D}" type="presOf" srcId="{5B60BE8C-730D-464F-9B16-E452D1BB9900}" destId="{33DABC2B-D3EB-41C3-8915-6711C5D07350}" srcOrd="1" destOrd="0" presId="urn:microsoft.com/office/officeart/2005/8/layout/cycle2"/>
    <dgm:cxn modelId="{F6A1EC10-D276-4391-939D-79307FBA1812}" type="presOf" srcId="{CE09E3C4-9D20-47FE-B105-57ED2733DAA8}" destId="{F1BB7232-001E-4480-AC18-41ECEE51378E}" srcOrd="0" destOrd="0" presId="urn:microsoft.com/office/officeart/2005/8/layout/cycle2"/>
    <dgm:cxn modelId="{C7487C81-2BAE-4A00-BF91-1D03375CB2A3}" type="presOf" srcId="{CE09E3C4-9D20-47FE-B105-57ED2733DAA8}" destId="{20F37F71-8108-4998-B91D-400CFCCEBA80}" srcOrd="1" destOrd="0" presId="urn:microsoft.com/office/officeart/2005/8/layout/cycle2"/>
    <dgm:cxn modelId="{E322E588-9360-4D59-B90B-ED688DC19520}" type="presOf" srcId="{32A6C962-5FBF-4D90-9275-D6AF4BB711BA}" destId="{47D0E65E-864E-462C-8A0A-B59CAC1566F8}" srcOrd="0" destOrd="0" presId="urn:microsoft.com/office/officeart/2005/8/layout/cycle2"/>
    <dgm:cxn modelId="{84D33E66-A921-4711-92DE-CCE162EAB041}" srcId="{1C46A086-E181-4E0B-AE3D-76D17CAF85B6}" destId="{05D3F6E0-126D-4992-A52C-CA50BC98C949}" srcOrd="3" destOrd="0" parTransId="{2E3A76BD-BDED-4B5D-9EAC-3E61E359144C}" sibTransId="{CE09E3C4-9D20-47FE-B105-57ED2733DAA8}"/>
    <dgm:cxn modelId="{8A7DF2A5-EE6F-4362-84C9-0708C867ACBD}" type="presOf" srcId="{4E43AB79-7EBB-4C55-89E8-476FFCF2ED7C}" destId="{14B1752C-024F-43F8-9BBB-51197859236F}" srcOrd="1" destOrd="0" presId="urn:microsoft.com/office/officeart/2005/8/layout/cycle2"/>
    <dgm:cxn modelId="{98ACD64E-116D-4136-BAED-3B546B62C17F}" type="presOf" srcId="{05D3F6E0-126D-4992-A52C-CA50BC98C949}" destId="{0E066E1F-4DC4-4F22-B359-35544E87E298}" srcOrd="0" destOrd="0" presId="urn:microsoft.com/office/officeart/2005/8/layout/cycle2"/>
    <dgm:cxn modelId="{449639BE-CB89-4E37-91C9-3C76CA425E48}" type="presOf" srcId="{0BA2ABAD-F680-4008-BB35-4C4E3295608B}" destId="{A1D4CC35-E2A5-4BC6-8DCF-49B180E93D28}" srcOrd="0" destOrd="0" presId="urn:microsoft.com/office/officeart/2005/8/layout/cycle2"/>
    <dgm:cxn modelId="{3E6FCE72-E816-407A-ABEB-2287ED132A2E}" type="presOf" srcId="{359FFB24-294E-437F-AF1C-20A6AD2ECD0E}" destId="{49B90ECB-A95A-4EF9-B42F-1006855738E6}" srcOrd="1" destOrd="0" presId="urn:microsoft.com/office/officeart/2005/8/layout/cycle2"/>
    <dgm:cxn modelId="{FC5DDB62-1093-4A62-A81D-8994719EC88A}" type="presOf" srcId="{4E43AB79-7EBB-4C55-89E8-476FFCF2ED7C}" destId="{E7FBA35C-0DA2-4E74-ADA0-A8AFAB89BE05}" srcOrd="0" destOrd="0" presId="urn:microsoft.com/office/officeart/2005/8/layout/cycle2"/>
    <dgm:cxn modelId="{54D403B4-3D49-44C0-A583-F88AC10C82B0}" srcId="{1C46A086-E181-4E0B-AE3D-76D17CAF85B6}" destId="{31CDC690-9DED-47E0-BFB7-0B55BFBB40FC}" srcOrd="0" destOrd="0" parTransId="{138EDADD-7306-4013-8E9D-D793890F4F02}" sibTransId="{4E43AB79-7EBB-4C55-89E8-476FFCF2ED7C}"/>
    <dgm:cxn modelId="{2FC774B8-798E-42DF-9AD1-A6A9C289ECD5}" type="presParOf" srcId="{8035427E-D9E9-42F8-A6D4-E3C77B8BDCC3}" destId="{541CD105-AFD2-4E12-9E20-5F57DA01CEB6}" srcOrd="0" destOrd="0" presId="urn:microsoft.com/office/officeart/2005/8/layout/cycle2"/>
    <dgm:cxn modelId="{6AED1455-767E-4898-A786-FF014928DB00}" type="presParOf" srcId="{8035427E-D9E9-42F8-A6D4-E3C77B8BDCC3}" destId="{E7FBA35C-0DA2-4E74-ADA0-A8AFAB89BE05}" srcOrd="1" destOrd="0" presId="urn:microsoft.com/office/officeart/2005/8/layout/cycle2"/>
    <dgm:cxn modelId="{12B0E358-AF03-47D1-B16F-45747D8085B2}" type="presParOf" srcId="{E7FBA35C-0DA2-4E74-ADA0-A8AFAB89BE05}" destId="{14B1752C-024F-43F8-9BBB-51197859236F}" srcOrd="0" destOrd="0" presId="urn:microsoft.com/office/officeart/2005/8/layout/cycle2"/>
    <dgm:cxn modelId="{CA484D85-390E-4069-AD56-5599BF4EB5D6}" type="presParOf" srcId="{8035427E-D9E9-42F8-A6D4-E3C77B8BDCC3}" destId="{47D0E65E-864E-462C-8A0A-B59CAC1566F8}" srcOrd="2" destOrd="0" presId="urn:microsoft.com/office/officeart/2005/8/layout/cycle2"/>
    <dgm:cxn modelId="{D39C104E-FF4B-4C7A-9ED2-0203D1B9F636}" type="presParOf" srcId="{8035427E-D9E9-42F8-A6D4-E3C77B8BDCC3}" destId="{7CCEB61F-BF40-4BFA-A9D1-2F57BE23F198}" srcOrd="3" destOrd="0" presId="urn:microsoft.com/office/officeart/2005/8/layout/cycle2"/>
    <dgm:cxn modelId="{3F423EA3-80F4-4C48-8AE8-B96B7996F8D2}" type="presParOf" srcId="{7CCEB61F-BF40-4BFA-A9D1-2F57BE23F198}" destId="{49B90ECB-A95A-4EF9-B42F-1006855738E6}" srcOrd="0" destOrd="0" presId="urn:microsoft.com/office/officeart/2005/8/layout/cycle2"/>
    <dgm:cxn modelId="{AEBECE71-0010-4455-AA0C-D6CC000C21B3}" type="presParOf" srcId="{8035427E-D9E9-42F8-A6D4-E3C77B8BDCC3}" destId="{A1D4CC35-E2A5-4BC6-8DCF-49B180E93D28}" srcOrd="4" destOrd="0" presId="urn:microsoft.com/office/officeart/2005/8/layout/cycle2"/>
    <dgm:cxn modelId="{275403BE-D702-4B56-8053-131589A691FF}" type="presParOf" srcId="{8035427E-D9E9-42F8-A6D4-E3C77B8BDCC3}" destId="{E98A2E74-DEE7-4AC8-B58A-FABD2A665039}" srcOrd="5" destOrd="0" presId="urn:microsoft.com/office/officeart/2005/8/layout/cycle2"/>
    <dgm:cxn modelId="{25DBB6C9-6525-4ADA-B432-2C75F76202DF}" type="presParOf" srcId="{E98A2E74-DEE7-4AC8-B58A-FABD2A665039}" destId="{33DABC2B-D3EB-41C3-8915-6711C5D07350}" srcOrd="0" destOrd="0" presId="urn:microsoft.com/office/officeart/2005/8/layout/cycle2"/>
    <dgm:cxn modelId="{6B85250B-8D6C-4E5A-9F75-5E053792F07B}" type="presParOf" srcId="{8035427E-D9E9-42F8-A6D4-E3C77B8BDCC3}" destId="{0E066E1F-4DC4-4F22-B359-35544E87E298}" srcOrd="6" destOrd="0" presId="urn:microsoft.com/office/officeart/2005/8/layout/cycle2"/>
    <dgm:cxn modelId="{B786D35F-2C9B-45C1-BC81-A4BC4E2DC32E}" type="presParOf" srcId="{8035427E-D9E9-42F8-A6D4-E3C77B8BDCC3}" destId="{F1BB7232-001E-4480-AC18-41ECEE51378E}" srcOrd="7" destOrd="0" presId="urn:microsoft.com/office/officeart/2005/8/layout/cycle2"/>
    <dgm:cxn modelId="{5CA0C105-098B-4B16-8959-EE4B2FF81FD8}" type="presParOf" srcId="{F1BB7232-001E-4480-AC18-41ECEE51378E}" destId="{20F37F71-8108-4998-B91D-400CFCCEBA80}" srcOrd="0" destOrd="0" presId="urn:microsoft.com/office/officeart/2005/8/layout/cycle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12" Type="http://schemas.openxmlformats.org/officeDocument/2006/relationships/image" Target="../media/image36.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11" Type="http://schemas.openxmlformats.org/officeDocument/2006/relationships/image" Target="../media/image35.wmf"/><Relationship Id="rId5" Type="http://schemas.openxmlformats.org/officeDocument/2006/relationships/image" Target="../media/image29.wmf"/><Relationship Id="rId10" Type="http://schemas.openxmlformats.org/officeDocument/2006/relationships/image" Target="../media/image34.wmf"/><Relationship Id="rId4" Type="http://schemas.openxmlformats.org/officeDocument/2006/relationships/image" Target="../media/image28.wmf"/><Relationship Id="rId9"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28.wmf"/><Relationship Id="rId7" Type="http://schemas.openxmlformats.org/officeDocument/2006/relationships/image" Target="../media/image39.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8.wmf"/><Relationship Id="rId5" Type="http://schemas.openxmlformats.org/officeDocument/2006/relationships/image" Target="../media/image30.wmf"/><Relationship Id="rId10" Type="http://schemas.openxmlformats.org/officeDocument/2006/relationships/image" Target="../media/image35.wmf"/><Relationship Id="rId4" Type="http://schemas.openxmlformats.org/officeDocument/2006/relationships/image" Target="../media/image29.wmf"/><Relationship Id="rId9"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3.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image" Target="../media/image52.wmf"/><Relationship Id="rId7" Type="http://schemas.openxmlformats.org/officeDocument/2006/relationships/image" Target="../media/image57.wmf"/><Relationship Id="rId2" Type="http://schemas.openxmlformats.org/officeDocument/2006/relationships/image" Target="../media/image51.wmf"/><Relationship Id="rId1" Type="http://schemas.openxmlformats.org/officeDocument/2006/relationships/image" Target="../media/image50.wmf"/><Relationship Id="rId6" Type="http://schemas.openxmlformats.org/officeDocument/2006/relationships/image" Target="../media/image56.wmf"/><Relationship Id="rId5" Type="http://schemas.openxmlformats.org/officeDocument/2006/relationships/image" Target="../media/image55.wmf"/><Relationship Id="rId10" Type="http://schemas.openxmlformats.org/officeDocument/2006/relationships/image" Target="../media/image60.wmf"/><Relationship Id="rId4" Type="http://schemas.openxmlformats.org/officeDocument/2006/relationships/image" Target="../media/image53.wmf"/><Relationship Id="rId9"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62EFC8-6A15-4605-AACB-F9FC5611E410}" type="datetimeFigureOut">
              <a:rPr lang="de-DE" smtClean="0"/>
              <a:pPr/>
              <a:t>24.11.2009</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E2FC94-EAAE-4536-BC1C-C16DD11465F5}" type="slidenum">
              <a:rPr lang="en-US" smtClean="0"/>
              <a:pPr/>
              <a:t>‹Nr.›</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2DE2FC94-EAAE-4536-BC1C-C16DD11465F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7D77045-401A-4D5E-BFE3-54C21A8A6634}" type="slidenum">
              <a:rPr lang="de-DE" smtClean="0"/>
              <a:pPr/>
              <a:t>10</a:t>
            </a:fld>
            <a:endParaRPr lang="de-DE"/>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103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7D77045-401A-4D5E-BFE3-54C21A8A6634}" type="slidenum">
              <a:rPr lang="de-DE" smtClean="0"/>
              <a:pPr/>
              <a:t>4</a:t>
            </a:fld>
            <a:endParaRPr lang="de-D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2DE2FC94-EAAE-4536-BC1C-C16DD11465F5}"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7D77045-401A-4D5E-BFE3-54C21A8A6634}" type="slidenum">
              <a:rPr lang="de-DE" smtClean="0"/>
              <a:pPr/>
              <a:t>5</a:t>
            </a:fld>
            <a:endParaRPr lang="de-D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7D77045-401A-4D5E-BFE3-54C21A8A6634}" type="slidenum">
              <a:rPr lang="de-DE" smtClean="0"/>
              <a:pPr/>
              <a:t>6</a:t>
            </a:fld>
            <a:endParaRPr lang="de-D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7D77045-401A-4D5E-BFE3-54C21A8A6634}" type="slidenum">
              <a:rPr lang="de-DE" smtClean="0"/>
              <a:pPr/>
              <a:t>7</a:t>
            </a:fld>
            <a:endParaRPr lang="de-DE"/>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dirty="0"/>
          </a:p>
        </p:txBody>
      </p:sp>
      <p:sp>
        <p:nvSpPr>
          <p:cNvPr id="4" name="Slide Number Placeholder 3"/>
          <p:cNvSpPr>
            <a:spLocks noGrp="1"/>
          </p:cNvSpPr>
          <p:nvPr>
            <p:ph type="sldNum" sz="quarter" idx="10"/>
          </p:nvPr>
        </p:nvSpPr>
        <p:spPr/>
        <p:txBody>
          <a:bodyPr/>
          <a:lstStyle/>
          <a:p>
            <a:fld id="{87D77045-401A-4D5E-BFE3-54C21A8A6634}" type="slidenum">
              <a:rPr lang="de-DE" smtClean="0"/>
              <a:pPr/>
              <a:t>8</a:t>
            </a:fld>
            <a:endParaRPr lang="de-DE"/>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2DE2FC94-EAAE-4536-BC1C-C16DD11465F5}"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392E56-A8A2-4E14-A8A3-D12FAEB0554A}" type="slidenum">
              <a:rPr lang="de-DE"/>
              <a:pPr/>
              <a:t>84</a:t>
            </a:fld>
            <a:endParaRPr lang="de-DE"/>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0F38A4-FFFB-4E7B-9D83-27840F589400}" type="slidenum">
              <a:rPr lang="de-DE"/>
              <a:pPr/>
              <a:t>85</a:t>
            </a:fld>
            <a:endParaRPr lang="de-DE"/>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1AC6A-75FE-41B2-8D83-65587E6D9FC6}" type="slidenum">
              <a:rPr lang="de-DE"/>
              <a:pPr/>
              <a:t>86</a:t>
            </a:fld>
            <a:endParaRPr lang="de-DE"/>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CA7FE4-ACA3-4CC9-915F-ABB56C143F63}" type="slidenum">
              <a:rPr lang="de-DE"/>
              <a:pPr/>
              <a:t>87</a:t>
            </a:fld>
            <a:endParaRPr lang="de-DE"/>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737D28-60FD-4F06-A454-D667007B95A3}" type="slidenum">
              <a:rPr lang="de-DE"/>
              <a:pPr/>
              <a:t>88</a:t>
            </a:fld>
            <a:endParaRPr lang="de-DE"/>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4B946-3A0C-4E27-B3DB-0BA20F6030EF}" type="slidenum">
              <a:rPr lang="de-DE"/>
              <a:pPr/>
              <a:t>89</a:t>
            </a:fld>
            <a:endParaRPr lang="de-DE"/>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a:p>
        </p:txBody>
      </p:sp>
      <p:sp>
        <p:nvSpPr>
          <p:cNvPr id="4" name="Slide Number Placeholder 3"/>
          <p:cNvSpPr>
            <a:spLocks noGrp="1"/>
          </p:cNvSpPr>
          <p:nvPr>
            <p:ph type="sldNum" sz="quarter" idx="10"/>
          </p:nvPr>
        </p:nvSpPr>
        <p:spPr/>
        <p:txBody>
          <a:bodyPr/>
          <a:lstStyle/>
          <a:p>
            <a:fld id="{87D77045-401A-4D5E-BFE3-54C21A8A6634}" type="slidenum">
              <a:rPr lang="de-DE" smtClean="0"/>
              <a:pPr/>
              <a:t>9</a:t>
            </a:fld>
            <a:endParaRPr lang="de-DE"/>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41BECBB3-3566-4C1B-B4AA-9484B35A3AA6}" type="slidenum">
              <a:rPr lang="de-DE" smtClean="0"/>
              <a:pPr/>
              <a:t>90</a:t>
            </a:fld>
            <a:endParaRPr lang="de-DE"/>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41BECBB3-3566-4C1B-B4AA-9484B35A3AA6}" type="slidenum">
              <a:rPr lang="de-DE" smtClean="0"/>
              <a:pPr/>
              <a:t>91</a:t>
            </a:fld>
            <a:endParaRPr lang="de-DE"/>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41BECBB3-3566-4C1B-B4AA-9484B35A3AA6}" type="slidenum">
              <a:rPr lang="de-DE" smtClean="0"/>
              <a:pPr/>
              <a:t>92</a:t>
            </a:fld>
            <a:endParaRPr lang="de-DE"/>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41BECBB3-3566-4C1B-B4AA-9484B35A3AA6}" type="slidenum">
              <a:rPr lang="de-DE" smtClean="0"/>
              <a:pPr/>
              <a:t>93</a:t>
            </a:fld>
            <a:endParaRPr lang="de-DE"/>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DE2FC94-EAAE-4536-BC1C-C16DD11465F5}"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Ref idx="1002">
        <a:schemeClr val="bg2"/>
      </p:bgRef>
    </p:bg>
    <p:spTree>
      <p:nvGrpSpPr>
        <p:cNvPr id="1" name=""/>
        <p:cNvGrpSpPr/>
        <p:nvPr/>
      </p:nvGrpSpPr>
      <p:grpSpPr>
        <a:xfrm>
          <a:off x="0" y="0"/>
          <a:ext cx="0" cy="0"/>
          <a:chOff x="0" y="0"/>
          <a:chExt cx="0" cy="0"/>
        </a:xfrm>
      </p:grpSpPr>
      <p:sp>
        <p:nvSpPr>
          <p:cNvPr id="9" name="Titel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smtClean="0"/>
              <a:t>Titelmasterformat durch Klicken bearbeiten</a:t>
            </a:r>
            <a:endParaRPr kumimoji="0" lang="en-US"/>
          </a:p>
        </p:txBody>
      </p:sp>
      <p:sp>
        <p:nvSpPr>
          <p:cNvPr id="17" name="Untertitel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30" name="Datumsplatzhalter 29"/>
          <p:cNvSpPr>
            <a:spLocks noGrp="1"/>
          </p:cNvSpPr>
          <p:nvPr>
            <p:ph type="dt" sz="half" idx="10"/>
          </p:nvPr>
        </p:nvSpPr>
        <p:spPr/>
        <p:txBody>
          <a:bodyPr/>
          <a:lstStyle/>
          <a:p>
            <a:fld id="{D12F3E25-6ACE-4A61-A484-3AFC2A8C9E06}" type="datetimeFigureOut">
              <a:rPr lang="de-DE" smtClean="0"/>
              <a:pPr/>
              <a:t>24.11.2009</a:t>
            </a:fld>
            <a:endParaRPr lang="en-US"/>
          </a:p>
        </p:txBody>
      </p:sp>
      <p:sp>
        <p:nvSpPr>
          <p:cNvPr id="19" name="Fußzeilenplatzhalter 18"/>
          <p:cNvSpPr>
            <a:spLocks noGrp="1"/>
          </p:cNvSpPr>
          <p:nvPr>
            <p:ph type="ftr" sz="quarter" idx="11"/>
          </p:nvPr>
        </p:nvSpPr>
        <p:spPr/>
        <p:txBody>
          <a:bodyPr/>
          <a:lstStyle/>
          <a:p>
            <a:endParaRPr lang="en-US"/>
          </a:p>
        </p:txBody>
      </p:sp>
      <p:sp>
        <p:nvSpPr>
          <p:cNvPr id="27" name="Foliennummernplatzhalter 26"/>
          <p:cNvSpPr>
            <a:spLocks noGrp="1"/>
          </p:cNvSpPr>
          <p:nvPr>
            <p:ph type="sldNum" sz="quarter" idx="12"/>
          </p:nvPr>
        </p:nvSpPr>
        <p:spPr/>
        <p:txBody>
          <a:bodyPr/>
          <a:lstStyle/>
          <a:p>
            <a:fld id="{F3C748EB-2670-4E7C-88FE-740096AEB214}" type="slidenum">
              <a:rPr lang="en-US" smtClean="0"/>
              <a:pPr/>
              <a:t>‹Nr.›</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D12F3E25-6ACE-4A61-A484-3AFC2A8C9E06}" type="datetimeFigureOut">
              <a:rPr lang="de-DE" smtClean="0"/>
              <a:pPr/>
              <a:t>24.11.2009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914401"/>
            <a:ext cx="2057400" cy="5211763"/>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914401"/>
            <a:ext cx="6019800" cy="5211763"/>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D12F3E25-6ACE-4A61-A484-3AFC2A8C9E06}" type="datetimeFigureOut">
              <a:rPr lang="de-DE" smtClean="0"/>
              <a:pPr/>
              <a:t>24.11.2009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Inhaltsplatzhalter 2"/>
          <p:cNvSpPr>
            <a:spLocks noGrp="1"/>
          </p:cNvSpPr>
          <p:nvPr>
            <p:ph idx="1"/>
          </p:nvPr>
        </p:nvSpPr>
        <p:spPr/>
        <p:txBody>
          <a:body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D12F3E25-6ACE-4A61-A484-3AFC2A8C9E06}" type="datetimeFigureOut">
              <a:rPr lang="de-DE" smtClean="0"/>
              <a:pPr/>
              <a:t>24.11.2009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Ref idx="1002">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p:txBody>
          <a:bodyPr/>
          <a:lstStyle/>
          <a:p>
            <a:fld id="{D12F3E25-6ACE-4A61-A484-3AFC2A8C9E06}" type="datetimeFigureOut">
              <a:rPr lang="de-DE" smtClean="0"/>
              <a:pPr/>
              <a:t>24.11.2009</a:t>
            </a:fld>
            <a:endParaRPr lang="en-US"/>
          </a:p>
        </p:txBody>
      </p:sp>
      <p:sp>
        <p:nvSpPr>
          <p:cNvPr id="5" name="Fußzeilenplatzhalter 4"/>
          <p:cNvSpPr>
            <a:spLocks noGrp="1"/>
          </p:cNvSpPr>
          <p:nvPr>
            <p:ph type="ftr" sz="quarter" idx="11"/>
          </p:nvPr>
        </p:nvSpPr>
        <p:spPr/>
        <p:txBody>
          <a:bodyPr/>
          <a:lstStyle/>
          <a:p>
            <a:endParaRPr lang="en-US"/>
          </a:p>
        </p:txBody>
      </p:sp>
      <p:sp>
        <p:nvSpPr>
          <p:cNvPr id="6" name="Foliennummernplatzhalter 5"/>
          <p:cNvSpPr>
            <a:spLocks noGrp="1"/>
          </p:cNvSpPr>
          <p:nvPr>
            <p:ph type="sldNum" sz="quarter" idx="12"/>
          </p:nvPr>
        </p:nvSpPr>
        <p:spPr/>
        <p:txBody>
          <a:bodyPr/>
          <a:lstStyle/>
          <a:p>
            <a:fld id="{F3C748EB-2670-4E7C-88FE-740096AEB214}" type="slidenum">
              <a:rPr lang="en-US" smtClean="0"/>
              <a:pPr/>
              <a:t>‹Nr.›</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D12F3E25-6ACE-4A61-A484-3AFC2A8C9E06}" type="datetimeFigureOut">
              <a:rPr lang="de-DE" smtClean="0"/>
              <a:pPr/>
              <a:t>24.11.2009</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143000"/>
          </a:xfrm>
        </p:spPr>
        <p:txBody>
          <a:bodyPr tIns="45720" anchor="b"/>
          <a:lstStyle>
            <a:lvl1pPr>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4" name="Textplatzhalt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5" name="Inhaltsplatzhalt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6" name="Inhaltsplatzhalt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7" name="Datumsplatzhalter 6"/>
          <p:cNvSpPr>
            <a:spLocks noGrp="1"/>
          </p:cNvSpPr>
          <p:nvPr>
            <p:ph type="dt" sz="half" idx="10"/>
          </p:nvPr>
        </p:nvSpPr>
        <p:spPr/>
        <p:txBody>
          <a:bodyPr/>
          <a:lstStyle/>
          <a:p>
            <a:fld id="{D12F3E25-6ACE-4A61-A484-3AFC2A8C9E06}" type="datetimeFigureOut">
              <a:rPr lang="de-DE" smtClean="0"/>
              <a:pPr/>
              <a:t>24.11.2009</a:t>
            </a:fld>
            <a:endParaRPr lang="en-US"/>
          </a:p>
        </p:txBody>
      </p:sp>
      <p:sp>
        <p:nvSpPr>
          <p:cNvPr id="8" name="Fußzeilenplatzhalter 7"/>
          <p:cNvSpPr>
            <a:spLocks noGrp="1"/>
          </p:cNvSpPr>
          <p:nvPr>
            <p:ph type="ftr" sz="quarter" idx="11"/>
          </p:nvPr>
        </p:nvSpPr>
        <p:spPr/>
        <p:txBody>
          <a:bodyPr/>
          <a:lstStyle/>
          <a:p>
            <a:endParaRPr lang="en-US"/>
          </a:p>
        </p:txBody>
      </p:sp>
      <p:sp>
        <p:nvSpPr>
          <p:cNvPr id="9" name="Foliennummernplatzhalter 8"/>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p>
            <a:fld id="{D12F3E25-6ACE-4A61-A484-3AFC2A8C9E06}" type="datetimeFigureOut">
              <a:rPr lang="de-DE" smtClean="0"/>
              <a:pPr/>
              <a:t>24.11.2009</a:t>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12F3E25-6ACE-4A61-A484-3AFC2A8C9E06}" type="datetimeFigureOut">
              <a:rPr lang="de-DE" smtClean="0"/>
              <a:pPr/>
              <a:t>24.11.2009</a:t>
            </a:fld>
            <a:endParaRPr lang="en-US"/>
          </a:p>
        </p:txBody>
      </p:sp>
      <p:sp>
        <p:nvSpPr>
          <p:cNvPr id="3" name="Fußzeilenplatzhalter 2"/>
          <p:cNvSpPr>
            <a:spLocks noGrp="1"/>
          </p:cNvSpPr>
          <p:nvPr>
            <p:ph type="ftr" sz="quarter" idx="11"/>
          </p:nvPr>
        </p:nvSpPr>
        <p:spPr/>
        <p:txBody>
          <a:bodyPr/>
          <a:lstStyle/>
          <a:p>
            <a:endParaRPr lang="en-US"/>
          </a:p>
        </p:txBody>
      </p:sp>
      <p:sp>
        <p:nvSpPr>
          <p:cNvPr id="4" name="Foliennummernplatzhalter 3"/>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de-DE" smtClean="0"/>
              <a:t>Textmasterformate durch Klicken bearbeiten</a:t>
            </a:r>
          </a:p>
        </p:txBody>
      </p:sp>
      <p:sp>
        <p:nvSpPr>
          <p:cNvPr id="4" name="Inhaltsplatzhalt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D12F3E25-6ACE-4A61-A484-3AFC2A8C9E06}" type="datetimeFigureOut">
              <a:rPr lang="de-DE" smtClean="0"/>
              <a:pPr/>
              <a:t>24.11.2009</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F3C748EB-2670-4E7C-88FE-740096AEB214}"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9" name="Eine Ecke des Rechtecks schneiden und abrunden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winkliges Dreiec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de-DE" smtClean="0"/>
              <a:t>Titelmasterformat durch Klicken bearbeiten</a:t>
            </a:r>
            <a:endParaRPr kumimoji="0" lang="en-US"/>
          </a:p>
        </p:txBody>
      </p:sp>
      <p:sp>
        <p:nvSpPr>
          <p:cNvPr id="4" name="Textplatzhalt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D12F3E25-6ACE-4A61-A484-3AFC2A8C9E06}" type="datetimeFigureOut">
              <a:rPr lang="de-DE" smtClean="0"/>
              <a:pPr/>
              <a:t>24.11.2009</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a:xfrm>
            <a:off x="8077200" y="6356350"/>
            <a:ext cx="609600" cy="365125"/>
          </a:xfrm>
        </p:spPr>
        <p:txBody>
          <a:bodyPr/>
          <a:lstStyle/>
          <a:p>
            <a:fld id="{F3C748EB-2670-4E7C-88FE-740096AEB214}" type="slidenum">
              <a:rPr lang="en-US" smtClean="0"/>
              <a:pPr/>
              <a:t>‹Nr.›</a:t>
            </a:fld>
            <a:endParaRPr lang="en-US"/>
          </a:p>
        </p:txBody>
      </p:sp>
      <p:sp>
        <p:nvSpPr>
          <p:cNvPr id="3" name="Bildplatzhalt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de-DE" smtClean="0"/>
              <a:t>Bild durch Klicken auf Symbol hinzufügen</a:t>
            </a:r>
            <a:endParaRPr kumimoji="0" lang="en-US" dirty="0"/>
          </a:p>
        </p:txBody>
      </p:sp>
      <p:sp>
        <p:nvSpPr>
          <p:cNvPr id="10" name="Freihand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ihand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ihand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ihand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elplatzhalt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de-DE" smtClean="0"/>
              <a:t>Titelmasterformat durch Klicken bearbeiten</a:t>
            </a:r>
            <a:endParaRPr kumimoji="0" lang="en-US"/>
          </a:p>
        </p:txBody>
      </p:sp>
      <p:sp>
        <p:nvSpPr>
          <p:cNvPr id="30" name="Textplatzhalt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de-DE" smtClean="0"/>
              <a:t>Textmasterformate durch Klicken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10" name="Datumsplatzhalt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12F3E25-6ACE-4A61-A484-3AFC2A8C9E06}" type="datetimeFigureOut">
              <a:rPr lang="de-DE" smtClean="0"/>
              <a:pPr/>
              <a:t>24.11.2009</a:t>
            </a:fld>
            <a:endParaRPr lang="en-US"/>
          </a:p>
        </p:txBody>
      </p:sp>
      <p:sp>
        <p:nvSpPr>
          <p:cNvPr id="22" name="Fußzeilenplatzhalt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Foliennummernplatzhalt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3C748EB-2670-4E7C-88FE-740096AEB214}" type="slidenum">
              <a:rPr lang="en-US" smtClean="0"/>
              <a:pPr/>
              <a:t>‹Nr.›</a:t>
            </a:fld>
            <a:endParaRPr lang="en-US"/>
          </a:p>
        </p:txBody>
      </p:sp>
      <p:grpSp>
        <p:nvGrpSpPr>
          <p:cNvPr id="2" name="Gruppieren 1"/>
          <p:cNvGrpSpPr/>
          <p:nvPr/>
        </p:nvGrpSpPr>
        <p:grpSpPr>
          <a:xfrm>
            <a:off x="-19017" y="202408"/>
            <a:ext cx="9180548" cy="649224"/>
            <a:chOff x="-19045" y="216550"/>
            <a:chExt cx="9180548" cy="649224"/>
          </a:xfrm>
        </p:grpSpPr>
        <p:sp>
          <p:nvSpPr>
            <p:cNvPr id="12" name="Freihand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ihand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10.bin"/><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1.jpeg"/><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oleObject" Target="../embeddings/oleObject20.bin"/><Relationship Id="rId3" Type="http://schemas.openxmlformats.org/officeDocument/2006/relationships/notesSlide" Target="../notesSlides/notesSlide33.xml"/><Relationship Id="rId7" Type="http://schemas.openxmlformats.org/officeDocument/2006/relationships/oleObject" Target="../embeddings/oleObject14.bin"/><Relationship Id="rId12" Type="http://schemas.openxmlformats.org/officeDocument/2006/relationships/oleObject" Target="../embeddings/oleObject19.bin"/><Relationship Id="rId2" Type="http://schemas.openxmlformats.org/officeDocument/2006/relationships/slideLayout" Target="../slideLayouts/slideLayout2.xml"/><Relationship Id="rId16" Type="http://schemas.openxmlformats.org/officeDocument/2006/relationships/oleObject" Target="../embeddings/oleObject23.bin"/><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oleObject" Target="../embeddings/oleObject18.bin"/><Relationship Id="rId5" Type="http://schemas.openxmlformats.org/officeDocument/2006/relationships/oleObject" Target="../embeddings/oleObject12.bin"/><Relationship Id="rId15" Type="http://schemas.openxmlformats.org/officeDocument/2006/relationships/oleObject" Target="../embeddings/oleObject22.bin"/><Relationship Id="rId10" Type="http://schemas.openxmlformats.org/officeDocument/2006/relationships/oleObject" Target="../embeddings/oleObject17.bin"/><Relationship Id="rId4" Type="http://schemas.openxmlformats.org/officeDocument/2006/relationships/image" Target="../media/image37.jpeg"/><Relationship Id="rId9" Type="http://schemas.openxmlformats.org/officeDocument/2006/relationships/oleObject" Target="../embeddings/oleObject16.bin"/><Relationship Id="rId14" Type="http://schemas.openxmlformats.org/officeDocument/2006/relationships/oleObject" Target="../embeddings/oleObject21.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oleObject" Target="../embeddings/oleObject31.bin"/><Relationship Id="rId3" Type="http://schemas.openxmlformats.org/officeDocument/2006/relationships/notesSlide" Target="../notesSlides/notesSlide34.xml"/><Relationship Id="rId7" Type="http://schemas.openxmlformats.org/officeDocument/2006/relationships/oleObject" Target="../embeddings/oleObject25.bin"/><Relationship Id="rId12"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4.bin"/><Relationship Id="rId11" Type="http://schemas.openxmlformats.org/officeDocument/2006/relationships/oleObject" Target="../embeddings/oleObject29.bin"/><Relationship Id="rId5" Type="http://schemas.openxmlformats.org/officeDocument/2006/relationships/image" Target="../media/image37.jpeg"/><Relationship Id="rId15" Type="http://schemas.openxmlformats.org/officeDocument/2006/relationships/oleObject" Target="../embeddings/oleObject33.bin"/><Relationship Id="rId10" Type="http://schemas.openxmlformats.org/officeDocument/2006/relationships/oleObject" Target="../embeddings/oleObject28.bin"/><Relationship Id="rId4" Type="http://schemas.openxmlformats.org/officeDocument/2006/relationships/chart" Target="../charts/chart1.xml"/><Relationship Id="rId9" Type="http://schemas.openxmlformats.org/officeDocument/2006/relationships/oleObject" Target="../embeddings/oleObject27.bin"/><Relationship Id="rId14" Type="http://schemas.openxmlformats.org/officeDocument/2006/relationships/oleObject" Target="../embeddings/oleObject32.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Java/new%20vis/Netzwerk3.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Java/2009_final/Java%20Applet/wiap_applet.html"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notesSlide" Target="../notesSlides/notesSlide60.xml"/><Relationship Id="rId7"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35.bin"/><Relationship Id="rId5" Type="http://schemas.openxmlformats.org/officeDocument/2006/relationships/oleObject" Target="../embeddings/oleObject34.bin"/><Relationship Id="rId4" Type="http://schemas.openxmlformats.org/officeDocument/2006/relationships/image" Target="../media/image54.jpe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oleObject" Target="../embeddings/oleObject47.bin"/><Relationship Id="rId3" Type="http://schemas.openxmlformats.org/officeDocument/2006/relationships/notesSlide" Target="../notesSlides/notesSlide61.xml"/><Relationship Id="rId7" Type="http://schemas.openxmlformats.org/officeDocument/2006/relationships/oleObject" Target="../embeddings/oleObject41.bin"/><Relationship Id="rId12"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40.bin"/><Relationship Id="rId11" Type="http://schemas.openxmlformats.org/officeDocument/2006/relationships/oleObject" Target="../embeddings/oleObject45.bin"/><Relationship Id="rId5" Type="http://schemas.openxmlformats.org/officeDocument/2006/relationships/oleObject" Target="../embeddings/oleObject39.bin"/><Relationship Id="rId10" Type="http://schemas.openxmlformats.org/officeDocument/2006/relationships/oleObject" Target="../embeddings/oleObject44.bin"/><Relationship Id="rId4" Type="http://schemas.openxmlformats.org/officeDocument/2006/relationships/oleObject" Target="../embeddings/oleObject38.bin"/><Relationship Id="rId9" Type="http://schemas.openxmlformats.org/officeDocument/2006/relationships/oleObject" Target="../embeddings/oleObject43.bin"/></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63.jpeg"/><Relationship Id="rId5" Type="http://schemas.openxmlformats.org/officeDocument/2006/relationships/oleObject" Target="../embeddings/oleObject48.bin"/><Relationship Id="rId4" Type="http://schemas.openxmlformats.org/officeDocument/2006/relationships/image" Target="../media/image62.gi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50.bin"/><Relationship Id="rId5" Type="http://schemas.openxmlformats.org/officeDocument/2006/relationships/image" Target="../media/image62.gif"/><Relationship Id="rId4" Type="http://schemas.openxmlformats.org/officeDocument/2006/relationships/oleObject" Target="../embeddings/oleObject49.bin"/></Relationships>
</file>

<file path=ppt/slides/_rels/slide6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gif"/><Relationship Id="rId7" Type="http://schemas.openxmlformats.org/officeDocument/2006/relationships/image" Target="../media/image70.gi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gif"/><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gif"/></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76.gif"/><Relationship Id="rId4" Type="http://schemas.openxmlformats.org/officeDocument/2006/relationships/image" Target="../media/image75.gi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8.gi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51.bin"/><Relationship Id="rId5" Type="http://schemas.openxmlformats.org/officeDocument/2006/relationships/image" Target="../media/image82.jpeg"/><Relationship Id="rId4" Type="http://schemas.openxmlformats.org/officeDocument/2006/relationships/image" Target="../media/image81.jpeg"/></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5.wmf"/><Relationship Id="rId7" Type="http://schemas.openxmlformats.org/officeDocument/2006/relationships/image" Target="../media/image86.gif"/><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wiap_applet/wiap_applet.html" TargetMode="External"/><Relationship Id="rId4" Type="http://schemas.openxmlformats.org/officeDocument/2006/relationships/image" Target="../media/image81.jpeg"/></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2.wmf"/></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28596" y="1142984"/>
            <a:ext cx="8244230" cy="2000264"/>
          </a:xfrm>
        </p:spPr>
        <p:txBody>
          <a:bodyPr>
            <a:normAutofit fontScale="90000"/>
          </a:bodyPr>
          <a:lstStyle/>
          <a:p>
            <a:pPr algn="ctr"/>
            <a:r>
              <a:rPr lang="de-DE" dirty="0" smtClean="0"/>
              <a:t>Neue Entwicklungen in der Evolutionären Spieltheorie</a:t>
            </a:r>
            <a:br>
              <a:rPr lang="de-DE" dirty="0" smtClean="0"/>
            </a:br>
            <a:r>
              <a:rPr lang="de-DE" sz="2700" dirty="0" smtClean="0"/>
              <a:t>(Vorlesungsteil 6)</a:t>
            </a:r>
            <a:endParaRPr lang="de-DE" dirty="0"/>
          </a:p>
        </p:txBody>
      </p:sp>
      <p:sp>
        <p:nvSpPr>
          <p:cNvPr id="3" name="Untertitel 2"/>
          <p:cNvSpPr>
            <a:spLocks noGrp="1"/>
          </p:cNvSpPr>
          <p:nvPr>
            <p:ph type="subTitle" idx="1"/>
          </p:nvPr>
        </p:nvSpPr>
        <p:spPr>
          <a:xfrm>
            <a:off x="571472" y="3857628"/>
            <a:ext cx="7854696" cy="2428892"/>
          </a:xfrm>
        </p:spPr>
        <p:txBody>
          <a:bodyPr>
            <a:normAutofit fontScale="70000" lnSpcReduction="20000"/>
          </a:bodyPr>
          <a:lstStyle/>
          <a:p>
            <a:pPr algn="ctr"/>
            <a:r>
              <a:rPr lang="de-DE" dirty="0" smtClean="0"/>
              <a:t>Vorlesung im Rahmen des </a:t>
            </a:r>
          </a:p>
          <a:p>
            <a:pPr algn="ctr"/>
            <a:r>
              <a:rPr lang="de-DE" dirty="0" smtClean="0"/>
              <a:t>Deutsch-Französischen Dozenten-Austauschprogramms „</a:t>
            </a:r>
            <a:r>
              <a:rPr lang="de-DE" i="1" dirty="0" err="1" smtClean="0"/>
              <a:t>Minerve</a:t>
            </a:r>
            <a:r>
              <a:rPr lang="de-DE" dirty="0" smtClean="0"/>
              <a:t>“</a:t>
            </a:r>
          </a:p>
          <a:p>
            <a:pPr algn="ctr"/>
            <a:r>
              <a:rPr lang="de-DE" dirty="0" smtClean="0"/>
              <a:t/>
            </a:r>
            <a:br>
              <a:rPr lang="de-DE" dirty="0" smtClean="0"/>
            </a:br>
            <a:r>
              <a:rPr lang="de-DE" dirty="0" smtClean="0"/>
              <a:t>Dr. Matthias Hanauske</a:t>
            </a:r>
            <a:br>
              <a:rPr lang="de-DE" dirty="0" smtClean="0"/>
            </a:br>
            <a:r>
              <a:rPr lang="de-DE" dirty="0" smtClean="0"/>
              <a:t>Institut für Wirtschaftsinformatik</a:t>
            </a:r>
            <a:br>
              <a:rPr lang="de-DE" dirty="0" smtClean="0"/>
            </a:br>
            <a:r>
              <a:rPr lang="de-DE" dirty="0" smtClean="0"/>
              <a:t>Goethe-Universität Frankfurt am Main</a:t>
            </a:r>
            <a:br>
              <a:rPr lang="de-DE" dirty="0" smtClean="0"/>
            </a:br>
            <a:r>
              <a:rPr lang="de-DE" dirty="0" smtClean="0"/>
              <a:t>Grüneburgplatz 1, 60323 Frankfurt am Main</a:t>
            </a:r>
          </a:p>
          <a:p>
            <a:pPr algn="ctr"/>
            <a:endParaRPr lang="de-DE" dirty="0" smtClean="0"/>
          </a:p>
          <a:p>
            <a:pPr algn="ctr"/>
            <a:r>
              <a:rPr lang="en-US" dirty="0" smtClean="0"/>
              <a:t>Lyon, 20.November 2009</a:t>
            </a:r>
          </a:p>
          <a:p>
            <a:pPr algn="ct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sz="half" idx="4294967295"/>
          </p:nvPr>
        </p:nvSpPr>
        <p:spPr>
          <a:xfrm>
            <a:off x="500034" y="1643050"/>
            <a:ext cx="7929618" cy="4525963"/>
          </a:xfrm>
        </p:spPr>
        <p:txBody>
          <a:bodyPr>
            <a:noAutofit/>
          </a:bodyPr>
          <a:lstStyle>
            <a:extLst/>
          </a:lstStyle>
          <a:p>
            <a:r>
              <a:rPr lang="de-DE" sz="1800" dirty="0" smtClean="0"/>
              <a:t>Geboren am 27. September 1932 in Superior, Wisconsin</a:t>
            </a:r>
          </a:p>
          <a:p>
            <a:r>
              <a:rPr lang="de-DE" sz="1800" dirty="0" smtClean="0"/>
              <a:t>Bekannt wurde er als Institutionenökonom, der sich vor allem mit der Transaktionskostenökonomie beschäftigt</a:t>
            </a:r>
          </a:p>
          <a:p>
            <a:r>
              <a:rPr lang="de-DE" sz="1800" dirty="0" smtClean="0"/>
              <a:t>Seit 1988 Professor für Betriebswirtschaftslehre, Volkswirtschaftslehre und Rechtswissenschaft an der Universität von Kalifornien in Berkeley</a:t>
            </a:r>
          </a:p>
          <a:p>
            <a:r>
              <a:rPr lang="de-DE" sz="1800" dirty="0" smtClean="0"/>
              <a:t>Bachelor-Abschluss 1955 am Massachusetts Institute of Technology (MIT), MBA-Abschluss 1960 an der Stanford University, Doktortitel (PhD) im Jahr 1963 an der Carnegie Mellon University</a:t>
            </a:r>
          </a:p>
          <a:p>
            <a:r>
              <a:rPr lang="de-DE" sz="1800" dirty="0" smtClean="0"/>
              <a:t>Ehrendoktorwürde von mehreren Universitäten weltweit</a:t>
            </a:r>
          </a:p>
          <a:p>
            <a:r>
              <a:rPr lang="de-DE" sz="1800" dirty="0" smtClean="0"/>
              <a:t>2 bekannteste Bücher: </a:t>
            </a:r>
            <a:r>
              <a:rPr lang="de-DE" sz="1800" i="1" dirty="0" err="1" smtClean="0"/>
              <a:t>Managerial</a:t>
            </a:r>
            <a:r>
              <a:rPr lang="de-DE" sz="1800" i="1" dirty="0" smtClean="0"/>
              <a:t> </a:t>
            </a:r>
            <a:r>
              <a:rPr lang="de-DE" sz="1800" i="1" dirty="0" err="1" smtClean="0"/>
              <a:t>Discretion</a:t>
            </a:r>
            <a:r>
              <a:rPr lang="de-DE" sz="1800" i="1" dirty="0" smtClean="0"/>
              <a:t> and Business </a:t>
            </a:r>
            <a:r>
              <a:rPr lang="de-DE" sz="1800" i="1" dirty="0" err="1" smtClean="0"/>
              <a:t>Behavior</a:t>
            </a:r>
            <a:r>
              <a:rPr lang="de-DE" sz="1800" i="1" dirty="0" smtClean="0"/>
              <a:t> </a:t>
            </a:r>
            <a:r>
              <a:rPr lang="de-DE" sz="1800" dirty="0" smtClean="0"/>
              <a:t>(1963), </a:t>
            </a:r>
            <a:r>
              <a:rPr lang="de-DE" sz="1800" i="1" dirty="0" smtClean="0"/>
              <a:t>The </a:t>
            </a:r>
            <a:r>
              <a:rPr lang="de-DE" sz="1800" i="1" dirty="0" err="1" smtClean="0"/>
              <a:t>Economic</a:t>
            </a:r>
            <a:r>
              <a:rPr lang="de-DE" sz="1800" i="1" dirty="0" smtClean="0"/>
              <a:t> Institutions of </a:t>
            </a:r>
            <a:r>
              <a:rPr lang="de-DE" sz="1800" i="1" dirty="0" err="1" smtClean="0"/>
              <a:t>Capitalism</a:t>
            </a:r>
            <a:r>
              <a:rPr lang="de-DE" sz="1800" dirty="0" smtClean="0"/>
              <a:t> (1985)</a:t>
            </a:r>
          </a:p>
          <a:p>
            <a:r>
              <a:rPr lang="de-DE" sz="1800" dirty="0" smtClean="0"/>
              <a:t>Legte unter anderem dar, dass Manager großer Konzerne nicht in erster Linie den Gewinn für die Aktionäre maximieren, sondern ihren eigenen Nutzen</a:t>
            </a:r>
          </a:p>
          <a:p>
            <a:r>
              <a:rPr lang="de-DE" sz="1800" dirty="0" smtClean="0"/>
              <a:t>Gilt als Vertreter der Denkschule der Neuen Institutionenökonomik</a:t>
            </a:r>
            <a:endParaRPr lang="de-DE" sz="1800" dirty="0"/>
          </a:p>
        </p:txBody>
      </p:sp>
      <p:sp>
        <p:nvSpPr>
          <p:cNvPr id="2" name="Rectangle 1"/>
          <p:cNvSpPr>
            <a:spLocks noGrp="1"/>
          </p:cNvSpPr>
          <p:nvPr>
            <p:ph type="title" idx="4294967295"/>
          </p:nvPr>
        </p:nvSpPr>
        <p:spPr>
          <a:xfrm>
            <a:off x="642910" y="500042"/>
            <a:ext cx="7772400" cy="914400"/>
          </a:xfrm>
        </p:spPr>
        <p:txBody>
          <a:bodyPr/>
          <a:lstStyle>
            <a:extLst/>
          </a:lstStyle>
          <a:p>
            <a:r>
              <a:rPr lang="de-DE" sz="3600" dirty="0" smtClean="0"/>
              <a:t>Oliver E. Williamson: Lebenslauf</a:t>
            </a:r>
            <a:endParaRPr lang="de-DE" sz="3600" dirty="0">
              <a:solidFill>
                <a:schemeClr val="accent1"/>
              </a:solidFill>
            </a:endParaRPr>
          </a:p>
        </p:txBody>
      </p:sp>
      <p:sp>
        <p:nvSpPr>
          <p:cNvPr id="4" name="Foliennummernplatzhalter 3"/>
          <p:cNvSpPr>
            <a:spLocks noGrp="1"/>
          </p:cNvSpPr>
          <p:nvPr>
            <p:ph type="sldNum" sz="quarter" idx="12"/>
          </p:nvPr>
        </p:nvSpPr>
        <p:spPr/>
        <p:txBody>
          <a:bodyPr/>
          <a:lstStyle/>
          <a:p>
            <a:fld id="{1AD93096-5B34-4342-9326-69289CEAE4C2}" type="slidenum">
              <a:rPr lang="de-DE" smtClean="0"/>
              <a:pPr/>
              <a:t>10</a:t>
            </a:fld>
            <a:endParaRPr kumimoji="0" lang="de-DE"/>
          </a:p>
        </p:txBody>
      </p:sp>
      <p:sp>
        <p:nvSpPr>
          <p:cNvPr id="6" name="Fußzeilenplatzhalter 6"/>
          <p:cNvSpPr txBox="1">
            <a:spLocks/>
          </p:cNvSpPr>
          <p:nvPr/>
        </p:nvSpPr>
        <p:spPr>
          <a:xfrm>
            <a:off x="416834" y="6405834"/>
            <a:ext cx="2905132"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smtClean="0">
                <a:ln>
                  <a:noFill/>
                </a:ln>
                <a:solidFill>
                  <a:schemeClr val="tx2"/>
                </a:solidFill>
                <a:effectLst/>
                <a:uLnTx/>
                <a:uFillTx/>
                <a:latin typeface="+mn-lt"/>
                <a:ea typeface="+mn-ea"/>
                <a:cs typeface="+mn-cs"/>
              </a:rPr>
              <a:t>Nobelpreis für Wirtschaftswissenschaften 2009</a:t>
            </a:r>
            <a:endParaRPr kumimoji="0" lang="de-DE"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7" name="Grafik 6" descr="Oliver E. Williamson.jpg"/>
          <p:cNvPicPr>
            <a:picLocks noChangeAspect="1"/>
          </p:cNvPicPr>
          <p:nvPr/>
        </p:nvPicPr>
        <p:blipFill>
          <a:blip r:embed="rId3" cstate="print"/>
          <a:stretch>
            <a:fillRect/>
          </a:stretch>
        </p:blipFill>
        <p:spPr>
          <a:xfrm>
            <a:off x="7286644" y="285728"/>
            <a:ext cx="1571636" cy="1571636"/>
          </a:xfrm>
          <a:prstGeom prst="rect">
            <a:avLst/>
          </a:prstGeom>
          <a:ln w="19050" cmpd="sng">
            <a:solidFill>
              <a:schemeClr val="tx1"/>
            </a:solidFill>
            <a:miter lim="800000"/>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Zustand </a:t>
            </a:r>
            <a:r>
              <a:rPr lang="el-GR" dirty="0" smtClean="0"/>
              <a:t>ψ</a:t>
            </a:r>
            <a:endParaRPr lang="de-DE" dirty="0"/>
          </a:p>
        </p:txBody>
      </p:sp>
      <p:sp>
        <p:nvSpPr>
          <p:cNvPr id="3" name="Inhaltsplatzhalter 2"/>
          <p:cNvSpPr>
            <a:spLocks noGrp="1"/>
          </p:cNvSpPr>
          <p:nvPr>
            <p:ph idx="1"/>
          </p:nvPr>
        </p:nvSpPr>
        <p:spPr>
          <a:xfrm>
            <a:off x="428596" y="2000240"/>
            <a:ext cx="4071966" cy="4389120"/>
          </a:xfrm>
        </p:spPr>
        <p:txBody>
          <a:bodyPr>
            <a:normAutofit fontScale="70000" lnSpcReduction="20000"/>
          </a:bodyPr>
          <a:lstStyle/>
          <a:p>
            <a:pPr>
              <a:buNone/>
            </a:pPr>
            <a:r>
              <a:rPr lang="de-DE" dirty="0" smtClean="0"/>
              <a:t>Das Doppelspaltexperiment und viele weitere Quantenmechanische Experimente konnten nur mithilfe einer vollkommen neuen physikalischen Beschreibung erklärt werden. Ein Grundkonzept der entwickelten  Quantentheorie ist die Definition des Zustandes mittels einer mathematisch sehr komplizierten komplexwertigen Funktion </a:t>
            </a:r>
            <a:r>
              <a:rPr lang="el-GR" dirty="0" smtClean="0"/>
              <a:t>ψ</a:t>
            </a:r>
            <a:r>
              <a:rPr lang="de-DE" dirty="0" smtClean="0"/>
              <a:t>. Die nebenstehende Abbildung visualisiert den Zustand eines Elektrons im Wasserstoffatom. Der Zustand </a:t>
            </a:r>
            <a:r>
              <a:rPr lang="el-GR" dirty="0" smtClean="0"/>
              <a:t>ψ</a:t>
            </a:r>
            <a:r>
              <a:rPr lang="de-DE" dirty="0" smtClean="0"/>
              <a:t> des Elektrons ist zwar </a:t>
            </a:r>
            <a:r>
              <a:rPr lang="de-DE" dirty="0" err="1" smtClean="0"/>
              <a:t>unbeobachtbar</a:t>
            </a:r>
            <a:r>
              <a:rPr lang="de-DE" dirty="0" smtClean="0"/>
              <a:t>, kann jedoch als eine Art von </a:t>
            </a:r>
            <a:r>
              <a:rPr lang="de-DE" dirty="0" err="1" smtClean="0"/>
              <a:t>Aufenthaltswarscheinlichkeit</a:t>
            </a:r>
            <a:r>
              <a:rPr lang="de-DE" dirty="0" smtClean="0"/>
              <a:t> interpretiert werden.</a:t>
            </a:r>
          </a:p>
        </p:txBody>
      </p:sp>
      <p:pic>
        <p:nvPicPr>
          <p:cNvPr id="993282" name="Picture 2"/>
          <p:cNvPicPr>
            <a:picLocks noChangeAspect="1" noChangeArrowheads="1"/>
          </p:cNvPicPr>
          <p:nvPr/>
        </p:nvPicPr>
        <p:blipFill>
          <a:blip r:embed="rId3" cstate="print"/>
          <a:srcRect/>
          <a:stretch>
            <a:fillRect/>
          </a:stretch>
        </p:blipFill>
        <p:spPr bwMode="auto">
          <a:xfrm>
            <a:off x="4786314" y="1071546"/>
            <a:ext cx="4200525" cy="5534025"/>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142852"/>
            <a:ext cx="8229600" cy="642942"/>
          </a:xfrm>
        </p:spPr>
        <p:txBody>
          <a:bodyPr>
            <a:normAutofit fontScale="90000"/>
          </a:bodyPr>
          <a:lstStyle/>
          <a:p>
            <a:r>
              <a:rPr lang="de-DE" dirty="0" smtClean="0"/>
              <a:t>Inhaltsübersicht des sechsten Teils </a:t>
            </a:r>
            <a:endParaRPr lang="de-DE" dirty="0"/>
          </a:p>
        </p:txBody>
      </p:sp>
      <p:sp>
        <p:nvSpPr>
          <p:cNvPr id="3" name="Inhaltsplatzhalter 2"/>
          <p:cNvSpPr>
            <a:spLocks noGrp="1"/>
          </p:cNvSpPr>
          <p:nvPr>
            <p:ph idx="1"/>
          </p:nvPr>
        </p:nvSpPr>
        <p:spPr>
          <a:xfrm>
            <a:off x="457200" y="857232"/>
            <a:ext cx="8229600" cy="5467368"/>
          </a:xfrm>
        </p:spPr>
        <p:txBody>
          <a:bodyPr>
            <a:normAutofit fontScale="25000" lnSpcReduction="20000"/>
          </a:bodyPr>
          <a:lstStyle/>
          <a:p>
            <a:pPr marL="514350" indent="-514350">
              <a:buFont typeface="+mj-lt"/>
              <a:buAutoNum type="arabicPeriod"/>
            </a:pPr>
            <a:r>
              <a:rPr lang="de-DE" sz="1600" dirty="0" smtClean="0">
                <a:solidFill>
                  <a:schemeClr val="tx2">
                    <a:lumMod val="40000"/>
                    <a:lumOff val="60000"/>
                  </a:schemeClr>
                </a:solidFill>
              </a:rPr>
              <a:t>Grundlagen der Spieltheorie</a:t>
            </a:r>
          </a:p>
          <a:p>
            <a:pPr marL="880110" lvl="1" indent="-514350">
              <a:buFont typeface="+mj-lt"/>
              <a:buAutoNum type="alphaLcParenR"/>
            </a:pPr>
            <a:r>
              <a:rPr lang="de-DE" sz="1600" dirty="0" smtClean="0">
                <a:solidFill>
                  <a:schemeClr val="tx2">
                    <a:lumMod val="40000"/>
                    <a:lumOff val="60000"/>
                  </a:schemeClr>
                </a:solidFill>
              </a:rPr>
              <a:t>Einleitung</a:t>
            </a:r>
          </a:p>
          <a:p>
            <a:pPr marL="880110" lvl="1" indent="-514350">
              <a:buFont typeface="+mj-lt"/>
              <a:buAutoNum type="alphaLcParenR"/>
            </a:pPr>
            <a:r>
              <a:rPr lang="de-DE" sz="1600" dirty="0" smtClean="0">
                <a:solidFill>
                  <a:schemeClr val="tx2">
                    <a:lumMod val="40000"/>
                    <a:lumOff val="60000"/>
                  </a:schemeClr>
                </a:solidFill>
              </a:rPr>
              <a:t>Mathematische Grundlagen (Teil 1)</a:t>
            </a:r>
          </a:p>
          <a:p>
            <a:pPr marL="880110" lvl="1" indent="-514350">
              <a:buFont typeface="+mj-lt"/>
              <a:buAutoNum type="alphaLcParenR"/>
            </a:pPr>
            <a:r>
              <a:rPr lang="de-DE" sz="1600" dirty="0" smtClean="0">
                <a:solidFill>
                  <a:schemeClr val="tx2">
                    <a:lumMod val="40000"/>
                    <a:lumOff val="60000"/>
                  </a:schemeClr>
                </a:solidFill>
              </a:rPr>
              <a:t>Definition eines Spiels in Normalform mit Auszahlung</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Reine und gemischte Strategien</a:t>
            </a:r>
          </a:p>
          <a:p>
            <a:pPr marL="880110" lvl="1" indent="-514350">
              <a:buFont typeface="+mj-lt"/>
              <a:buAutoNum type="alphaLcParenR"/>
            </a:pPr>
            <a:r>
              <a:rPr lang="de-DE" sz="1600" dirty="0" smtClean="0">
                <a:solidFill>
                  <a:schemeClr val="tx2">
                    <a:lumMod val="40000"/>
                    <a:lumOff val="60000"/>
                  </a:schemeClr>
                </a:solidFill>
              </a:rPr>
              <a:t>Mathematische Grundlagen (Teil 2)</a:t>
            </a:r>
          </a:p>
          <a:p>
            <a:pPr marL="880110" lvl="1" indent="-514350">
              <a:buFont typeface="+mj-lt"/>
              <a:buAutoNum type="alphaLcParenR"/>
            </a:pPr>
            <a:r>
              <a:rPr lang="de-DE" sz="1600" dirty="0" smtClean="0">
                <a:solidFill>
                  <a:schemeClr val="tx2">
                    <a:lumMod val="40000"/>
                    <a:lumOff val="60000"/>
                  </a:schemeClr>
                </a:solidFill>
              </a:rPr>
              <a:t>Dominante Strategien und Nash Gleichgewichte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Mathematische Grundlagen (Teil 3)</a:t>
            </a:r>
          </a:p>
          <a:p>
            <a:pPr marL="880110" lvl="1" indent="-514350">
              <a:buFont typeface="+mj-lt"/>
              <a:buAutoNum type="alphaLcParenR"/>
            </a:pPr>
            <a:r>
              <a:rPr lang="de-DE" sz="1600" dirty="0" smtClean="0">
                <a:solidFill>
                  <a:schemeClr val="tx2">
                    <a:lumMod val="40000"/>
                    <a:lumOff val="60000"/>
                  </a:schemeClr>
                </a:solidFill>
              </a:rPr>
              <a:t>Symmetrische und unsymmetrische Spiele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Weitere Konzepte der Spieltheorie</a:t>
            </a:r>
            <a:endParaRPr lang="de-DE" dirty="0" smtClean="0">
              <a:solidFill>
                <a:schemeClr val="tx2">
                  <a:lumMod val="40000"/>
                  <a:lumOff val="60000"/>
                </a:schemeClr>
              </a:solidFill>
            </a:endParaRPr>
          </a:p>
          <a:p>
            <a:pPr marL="514350" indent="-514350">
              <a:buFont typeface="+mj-lt"/>
              <a:buAutoNum type="arabicPeriod"/>
            </a:pPr>
            <a:r>
              <a:rPr lang="de-DE" sz="5600" dirty="0" smtClean="0">
                <a:solidFill>
                  <a:schemeClr val="tx2">
                    <a:lumMod val="40000"/>
                    <a:lumOff val="60000"/>
                  </a:schemeClr>
                </a:solidFill>
              </a:rPr>
              <a:t>Evolutionäre Spieltheorie</a:t>
            </a:r>
          </a:p>
          <a:p>
            <a:pPr marL="880110" lvl="1" indent="-514350">
              <a:buFont typeface="+mj-lt"/>
              <a:buAutoNum type="alphaLcParenR"/>
            </a:pPr>
            <a:r>
              <a:rPr lang="de-DE" sz="2000" dirty="0" smtClean="0">
                <a:solidFill>
                  <a:schemeClr val="tx2">
                    <a:lumMod val="40000"/>
                    <a:lumOff val="60000"/>
                  </a:schemeClr>
                </a:solidFill>
              </a:rPr>
              <a:t>Einleitung</a:t>
            </a:r>
          </a:p>
          <a:p>
            <a:pPr marL="880110" lvl="1" indent="-514350">
              <a:buFont typeface="+mj-lt"/>
              <a:buAutoNum type="alphaLcParenR"/>
            </a:pPr>
            <a:r>
              <a:rPr lang="de-DE" sz="2000" dirty="0" smtClean="0">
                <a:solidFill>
                  <a:schemeClr val="tx2">
                    <a:lumMod val="40000"/>
                    <a:lumOff val="60000"/>
                  </a:schemeClr>
                </a:solidFill>
              </a:rPr>
              <a:t>Evolutionär stabile Strategien</a:t>
            </a:r>
          </a:p>
          <a:p>
            <a:pPr marL="880110" lvl="1" indent="-514350">
              <a:buFont typeface="+mj-lt"/>
              <a:buAutoNum type="alphaLcParenR"/>
            </a:pPr>
            <a:r>
              <a:rPr lang="de-DE" sz="2000" dirty="0" smtClean="0">
                <a:solidFill>
                  <a:schemeClr val="tx2">
                    <a:lumMod val="40000"/>
                    <a:lumOff val="60000"/>
                  </a:schemeClr>
                </a:solidFill>
              </a:rPr>
              <a:t>Mathematische Grundlagen (Teil 4)</a:t>
            </a:r>
          </a:p>
          <a:p>
            <a:pPr marL="880110" lvl="1" indent="-514350">
              <a:buFont typeface="+mj-lt"/>
              <a:buAutoNum type="alphaLcParenR"/>
            </a:pPr>
            <a:r>
              <a:rPr lang="de-DE" sz="2000" dirty="0" smtClean="0">
                <a:solidFill>
                  <a:schemeClr val="tx2">
                    <a:lumMod val="40000"/>
                    <a:lumOff val="60000"/>
                  </a:schemeClr>
                </a:solidFill>
              </a:rPr>
              <a:t>Die </a:t>
            </a:r>
            <a:r>
              <a:rPr lang="de-DE" sz="2000" dirty="0" err="1" smtClean="0">
                <a:solidFill>
                  <a:schemeClr val="tx2">
                    <a:lumMod val="40000"/>
                    <a:lumOff val="60000"/>
                  </a:schemeClr>
                </a:solidFill>
              </a:rPr>
              <a:t>Replikatordynamik</a:t>
            </a:r>
            <a:endParaRPr lang="de-DE" sz="2000" dirty="0" smtClean="0">
              <a:solidFill>
                <a:schemeClr val="tx2">
                  <a:lumMod val="40000"/>
                  <a:lumOff val="60000"/>
                </a:schemeClr>
              </a:solidFill>
            </a:endParaRPr>
          </a:p>
          <a:p>
            <a:pPr marL="880110" lvl="1" indent="-514350">
              <a:buFont typeface="+mj-lt"/>
              <a:buAutoNum type="alphaLcParenR"/>
            </a:pPr>
            <a:r>
              <a:rPr lang="de-DE" sz="2000" dirty="0" smtClean="0">
                <a:solidFill>
                  <a:schemeClr val="tx2">
                    <a:lumMod val="40000"/>
                    <a:lumOff val="60000"/>
                  </a:schemeClr>
                </a:solidFill>
              </a:rPr>
              <a:t>Beispiel: Symmetrische (2x2)-Spiele</a:t>
            </a:r>
          </a:p>
          <a:p>
            <a:pPr marL="880110" lvl="1" indent="-514350">
              <a:buFont typeface="+mj-lt"/>
              <a:buAutoNum type="alphaLcParenR"/>
            </a:pPr>
            <a:r>
              <a:rPr lang="de-DE" sz="2000" dirty="0" smtClean="0">
                <a:solidFill>
                  <a:schemeClr val="tx2">
                    <a:lumMod val="40000"/>
                    <a:lumOff val="60000"/>
                  </a:schemeClr>
                </a:solidFill>
              </a:rPr>
              <a:t>Theorie und Experiment</a:t>
            </a:r>
          </a:p>
          <a:p>
            <a:pPr marL="880110" lvl="1" indent="-514350">
              <a:buFont typeface="+mj-lt"/>
              <a:buAutoNum type="alphaLcParenR"/>
            </a:pPr>
            <a:r>
              <a:rPr lang="de-DE" sz="2000" dirty="0" smtClean="0">
                <a:solidFill>
                  <a:schemeClr val="tx2">
                    <a:lumMod val="40000"/>
                    <a:lumOff val="60000"/>
                  </a:schemeClr>
                </a:solidFill>
              </a:rPr>
              <a:t>Mathematische Grundlagen (Teil 5)</a:t>
            </a:r>
          </a:p>
          <a:p>
            <a:pPr marL="880110" lvl="1" indent="-514350">
              <a:buFont typeface="+mj-lt"/>
              <a:buAutoNum type="alphaLcParenR"/>
            </a:pPr>
            <a:r>
              <a:rPr lang="de-DE" sz="2000" dirty="0" smtClean="0">
                <a:solidFill>
                  <a:schemeClr val="tx2">
                    <a:lumMod val="40000"/>
                    <a:lumOff val="60000"/>
                  </a:schemeClr>
                </a:solidFill>
              </a:rPr>
              <a:t>Anwendungsfelder der evolutionären Spieltheorie</a:t>
            </a:r>
          </a:p>
          <a:p>
            <a:pPr marL="880110" lvl="1" indent="-514350">
              <a:buFont typeface="+mj-lt"/>
              <a:buAutoNum type="alphaLcParenR"/>
            </a:pPr>
            <a:r>
              <a:rPr lang="de-DE" sz="2000" dirty="0" smtClean="0">
                <a:solidFill>
                  <a:schemeClr val="tx2">
                    <a:lumMod val="40000"/>
                    <a:lumOff val="60000"/>
                  </a:schemeClr>
                </a:solidFill>
              </a:rPr>
              <a:t>Beispiel: Symmetrische (2x3)-Spiele</a:t>
            </a:r>
          </a:p>
          <a:p>
            <a:pPr marL="880110" lvl="1" indent="-514350">
              <a:buFont typeface="+mj-lt"/>
              <a:buAutoNum type="alphaLcParenR"/>
            </a:pPr>
            <a:r>
              <a:rPr lang="de-DE" sz="8000" dirty="0" smtClean="0">
                <a:solidFill>
                  <a:schemeClr val="accent2">
                    <a:lumMod val="40000"/>
                    <a:lumOff val="60000"/>
                  </a:schemeClr>
                </a:solidFill>
              </a:rPr>
              <a:t>Beispiel: Unsymmetrische (2x2)-Spiele (</a:t>
            </a:r>
            <a:r>
              <a:rPr lang="de-DE" sz="8000" dirty="0" err="1" smtClean="0">
                <a:solidFill>
                  <a:schemeClr val="accent2">
                    <a:lumMod val="40000"/>
                    <a:lumOff val="60000"/>
                  </a:schemeClr>
                </a:solidFill>
              </a:rPr>
              <a:t>Bimatrix</a:t>
            </a:r>
            <a:r>
              <a:rPr lang="de-DE" sz="8000" dirty="0" smtClean="0">
                <a:solidFill>
                  <a:schemeClr val="accent2">
                    <a:lumMod val="40000"/>
                    <a:lumOff val="60000"/>
                  </a:schemeClr>
                </a:solidFill>
              </a:rPr>
              <a:t>-Spiele)</a:t>
            </a:r>
          </a:p>
          <a:p>
            <a:pPr marL="514350" indent="-514350">
              <a:buFont typeface="+mj-lt"/>
              <a:buAutoNum type="arabicPeriod"/>
            </a:pPr>
            <a:r>
              <a:rPr lang="de-DE" sz="8000" dirty="0" smtClean="0"/>
              <a:t>Neue Entwicklungen in der evolutionären Spieltheorie</a:t>
            </a:r>
          </a:p>
          <a:p>
            <a:pPr marL="880110" lvl="1" indent="-514350">
              <a:buFont typeface="+mj-lt"/>
              <a:buAutoNum type="alphaLcParenR"/>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Theorie der komplexen Netzwerke</a:t>
            </a:r>
          </a:p>
          <a:p>
            <a:pPr marL="1554480" lvl="2" indent="-914400">
              <a:buFont typeface="+mj-lt"/>
              <a:buAutoNum type="alphaLcPeriod"/>
            </a:pPr>
            <a:r>
              <a:rPr lang="de-DE" sz="8000" dirty="0" smtClean="0">
                <a:solidFill>
                  <a:schemeClr val="accent2">
                    <a:lumMod val="40000"/>
                    <a:lumOff val="60000"/>
                  </a:schemeClr>
                </a:solidFill>
              </a:rPr>
              <a:t>Eigenschaften von komplexen Netzwerken</a:t>
            </a:r>
          </a:p>
          <a:p>
            <a:pPr marL="1554480" lvl="2" indent="-914400">
              <a:buFont typeface="+mj-lt"/>
              <a:buAutoNum type="alphaLcPeriod"/>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Beispiele und Anwendungsfelder</a:t>
            </a:r>
          </a:p>
          <a:p>
            <a:pPr marL="1394460" lvl="1" indent="-1028700">
              <a:buFont typeface="+mj-lt"/>
              <a:buAutoNum type="alphaLcParenR"/>
            </a:pPr>
            <a:r>
              <a:rPr lang="de-DE" sz="8000" dirty="0" smtClean="0"/>
              <a:t>Quantenspieltheorie</a:t>
            </a:r>
          </a:p>
          <a:p>
            <a:pPr marL="1783080" lvl="2" indent="-1143000">
              <a:buFont typeface="+mj-lt"/>
              <a:buAutoNum type="alphaLcPeriod"/>
            </a:pPr>
            <a:r>
              <a:rPr lang="de-DE" sz="8000" dirty="0" smtClean="0">
                <a:solidFill>
                  <a:schemeClr val="accent2">
                    <a:lumMod val="40000"/>
                    <a:lumOff val="60000"/>
                  </a:schemeClr>
                </a:solidFill>
              </a:rPr>
              <a:t>Motivation</a:t>
            </a:r>
          </a:p>
          <a:p>
            <a:pPr marL="1783080" lvl="2" indent="-1143000">
              <a:buFont typeface="+mj-lt"/>
              <a:buAutoNum type="alphaLcPeriod"/>
            </a:pPr>
            <a:r>
              <a:rPr lang="de-DE" sz="8000" dirty="0" smtClean="0">
                <a:solidFill>
                  <a:schemeClr val="accent2">
                    <a:lumMod val="40000"/>
                    <a:lumOff val="60000"/>
                  </a:schemeClr>
                </a:solidFill>
              </a:rPr>
              <a:t>Einführung in die Quantentheorie</a:t>
            </a:r>
          </a:p>
          <a:p>
            <a:pPr marL="1783080" lvl="2" indent="-1143000">
              <a:buFont typeface="+mj-lt"/>
              <a:buAutoNum type="alphaLcPeriod"/>
            </a:pPr>
            <a:r>
              <a:rPr lang="de-DE" sz="8000" dirty="0" smtClean="0"/>
              <a:t>Konzepte der Quantenspieltheorie</a:t>
            </a:r>
            <a:endParaRPr lang="de-DE" sz="6400" dirty="0" smtClean="0"/>
          </a:p>
          <a:p>
            <a:pPr marL="880110" lvl="1" indent="-514350">
              <a:buFont typeface="+mj-lt"/>
              <a:buAutoNum type="alphaLcParenR"/>
            </a:pPr>
            <a:endParaRPr lang="de-DE" sz="5600" dirty="0" smtClean="0"/>
          </a:p>
          <a:p>
            <a:pPr marL="880110" lvl="1" indent="-514350">
              <a:buFont typeface="+mj-lt"/>
              <a:buAutoNum type="alphaLcParenR"/>
            </a:pPr>
            <a:endParaRPr lang="de-DE" sz="4900" dirty="0" smtClean="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Grundkonzepte der Quantenspieltheorie</a:t>
            </a:r>
            <a:endParaRPr lang="de-DE" dirty="0"/>
          </a:p>
        </p:txBody>
      </p:sp>
      <p:sp>
        <p:nvSpPr>
          <p:cNvPr id="3" name="Inhaltsplatzhalter 2"/>
          <p:cNvSpPr>
            <a:spLocks noGrp="1"/>
          </p:cNvSpPr>
          <p:nvPr>
            <p:ph idx="1"/>
          </p:nvPr>
        </p:nvSpPr>
        <p:spPr/>
        <p:txBody>
          <a:bodyPr>
            <a:normAutofit fontScale="92500" lnSpcReduction="10000"/>
          </a:bodyPr>
          <a:lstStyle/>
          <a:p>
            <a:r>
              <a:rPr lang="de-DE" dirty="0" smtClean="0"/>
              <a:t>Mathematische Erweiterung des Strategien-Raumes (Entscheidungsraum der Spieler). Der Raum aller denkbaren Entscheidungswege wird vom rein reellen, messbaren Raum in den Raum der komplexen Zahlen (reelle und imaginäre Zahlen) ausgedehnt. </a:t>
            </a:r>
          </a:p>
          <a:p>
            <a:r>
              <a:rPr lang="de-DE" dirty="0" smtClean="0"/>
              <a:t>Einbeziehung einer möglichen quantentheoretischen Verschränkung der Entscheidungswege im imaginären Raum aller denkbaren Quantenstrategien.</a:t>
            </a:r>
          </a:p>
          <a:p>
            <a:r>
              <a:rPr lang="de-DE" dirty="0" smtClean="0"/>
              <a:t>Der Entscheidungszustand </a:t>
            </a:r>
            <a:r>
              <a:rPr lang="el-GR" dirty="0" smtClean="0"/>
              <a:t>ψ</a:t>
            </a:r>
            <a:r>
              <a:rPr lang="de-DE" dirty="0" smtClean="0"/>
              <a:t> ist nicht direkt messbar (beobachtbar)! Das Treffen der Entscheidung stellt einen Kollaps des Entscheidungszustandes in den </a:t>
            </a:r>
            <a:r>
              <a:rPr lang="de-DE" dirty="0" smtClean="0"/>
              <a:t>reell wertigen </a:t>
            </a:r>
            <a:r>
              <a:rPr lang="de-DE" dirty="0" smtClean="0"/>
              <a:t>messbaren Raum dar (Quantenmechanischer </a:t>
            </a:r>
            <a:r>
              <a:rPr lang="de-DE" dirty="0" err="1" smtClean="0"/>
              <a:t>Meßprozess</a:t>
            </a:r>
            <a:r>
              <a:rPr lang="de-DE" dirty="0" smtClean="0"/>
              <a:t>) </a:t>
            </a:r>
            <a:endParaRPr lang="de-DE"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7166"/>
            <a:ext cx="8229600" cy="857256"/>
          </a:xfrm>
        </p:spPr>
        <p:txBody>
          <a:bodyPr>
            <a:normAutofit/>
          </a:bodyPr>
          <a:lstStyle/>
          <a:p>
            <a:r>
              <a:rPr lang="de-DE" dirty="0" smtClean="0"/>
              <a:t>Hausaufgabe</a:t>
            </a:r>
            <a:endParaRPr lang="de-DE" dirty="0"/>
          </a:p>
        </p:txBody>
      </p:sp>
      <p:sp>
        <p:nvSpPr>
          <p:cNvPr id="3" name="Inhaltsplatzhalter 2"/>
          <p:cNvSpPr>
            <a:spLocks noGrp="1"/>
          </p:cNvSpPr>
          <p:nvPr>
            <p:ph idx="1"/>
          </p:nvPr>
        </p:nvSpPr>
        <p:spPr>
          <a:xfrm>
            <a:off x="457200" y="1428736"/>
            <a:ext cx="8229600" cy="4895864"/>
          </a:xfrm>
        </p:spPr>
        <p:txBody>
          <a:bodyPr>
            <a:normAutofit/>
          </a:bodyPr>
          <a:lstStyle/>
          <a:p>
            <a:pPr marL="514350" indent="-514350" algn="ctr">
              <a:buNone/>
            </a:pPr>
            <a:r>
              <a:rPr lang="de-DE" sz="9600" dirty="0" smtClean="0"/>
              <a:t>Probeklausur</a:t>
            </a:r>
          </a:p>
          <a:p>
            <a:pPr marL="514350" indent="-514350" algn="ctr">
              <a:buNone/>
            </a:pPr>
            <a:r>
              <a:rPr lang="de-DE" sz="4000" dirty="0" smtClean="0"/>
              <a:t>Die Probeklausur wird Ihnen am Wochenende per </a:t>
            </a:r>
            <a:r>
              <a:rPr lang="de-DE" sz="4000" smtClean="0"/>
              <a:t>E-Mail zugesandt.  </a:t>
            </a:r>
            <a:endParaRPr lang="de-DE" sz="40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142852"/>
            <a:ext cx="8229600" cy="642942"/>
          </a:xfrm>
        </p:spPr>
        <p:txBody>
          <a:bodyPr>
            <a:normAutofit fontScale="90000"/>
          </a:bodyPr>
          <a:lstStyle/>
          <a:p>
            <a:r>
              <a:rPr lang="de-DE" dirty="0" smtClean="0"/>
              <a:t>Inhaltsübersicht des sechsten Teils </a:t>
            </a:r>
            <a:endParaRPr lang="de-DE" dirty="0"/>
          </a:p>
        </p:txBody>
      </p:sp>
      <p:sp>
        <p:nvSpPr>
          <p:cNvPr id="3" name="Inhaltsplatzhalter 2"/>
          <p:cNvSpPr>
            <a:spLocks noGrp="1"/>
          </p:cNvSpPr>
          <p:nvPr>
            <p:ph idx="1"/>
          </p:nvPr>
        </p:nvSpPr>
        <p:spPr>
          <a:xfrm>
            <a:off x="457200" y="857232"/>
            <a:ext cx="8229600" cy="5467368"/>
          </a:xfrm>
        </p:spPr>
        <p:txBody>
          <a:bodyPr>
            <a:normAutofit fontScale="25000" lnSpcReduction="20000"/>
          </a:bodyPr>
          <a:lstStyle/>
          <a:p>
            <a:pPr marL="514350" indent="-514350">
              <a:buFont typeface="+mj-lt"/>
              <a:buAutoNum type="arabicPeriod"/>
            </a:pPr>
            <a:r>
              <a:rPr lang="de-DE" sz="1600" dirty="0" smtClean="0">
                <a:solidFill>
                  <a:schemeClr val="tx2">
                    <a:lumMod val="40000"/>
                    <a:lumOff val="60000"/>
                  </a:schemeClr>
                </a:solidFill>
              </a:rPr>
              <a:t>Grundlagen der Spieltheorie</a:t>
            </a:r>
          </a:p>
          <a:p>
            <a:pPr marL="880110" lvl="1" indent="-514350">
              <a:buFont typeface="+mj-lt"/>
              <a:buAutoNum type="alphaLcParenR"/>
            </a:pPr>
            <a:r>
              <a:rPr lang="de-DE" sz="1600" dirty="0" smtClean="0">
                <a:solidFill>
                  <a:schemeClr val="tx2">
                    <a:lumMod val="40000"/>
                    <a:lumOff val="60000"/>
                  </a:schemeClr>
                </a:solidFill>
              </a:rPr>
              <a:t>Einleitung</a:t>
            </a:r>
          </a:p>
          <a:p>
            <a:pPr marL="880110" lvl="1" indent="-514350">
              <a:buFont typeface="+mj-lt"/>
              <a:buAutoNum type="alphaLcParenR"/>
            </a:pPr>
            <a:r>
              <a:rPr lang="de-DE" sz="1600" dirty="0" smtClean="0">
                <a:solidFill>
                  <a:schemeClr val="tx2">
                    <a:lumMod val="40000"/>
                    <a:lumOff val="60000"/>
                  </a:schemeClr>
                </a:solidFill>
              </a:rPr>
              <a:t>Mathematische Grundlagen (Teil 1)</a:t>
            </a:r>
          </a:p>
          <a:p>
            <a:pPr marL="880110" lvl="1" indent="-514350">
              <a:buFont typeface="+mj-lt"/>
              <a:buAutoNum type="alphaLcParenR"/>
            </a:pPr>
            <a:r>
              <a:rPr lang="de-DE" sz="1600" dirty="0" smtClean="0">
                <a:solidFill>
                  <a:schemeClr val="tx2">
                    <a:lumMod val="40000"/>
                    <a:lumOff val="60000"/>
                  </a:schemeClr>
                </a:solidFill>
              </a:rPr>
              <a:t>Definition eines Spiels in Normalform mit Auszahlung</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Reine und gemischte Strategien</a:t>
            </a:r>
          </a:p>
          <a:p>
            <a:pPr marL="880110" lvl="1" indent="-514350">
              <a:buFont typeface="+mj-lt"/>
              <a:buAutoNum type="alphaLcParenR"/>
            </a:pPr>
            <a:r>
              <a:rPr lang="de-DE" sz="1600" dirty="0" smtClean="0">
                <a:solidFill>
                  <a:schemeClr val="tx2">
                    <a:lumMod val="40000"/>
                    <a:lumOff val="60000"/>
                  </a:schemeClr>
                </a:solidFill>
              </a:rPr>
              <a:t>Mathematische Grundlagen (Teil 2)</a:t>
            </a:r>
          </a:p>
          <a:p>
            <a:pPr marL="880110" lvl="1" indent="-514350">
              <a:buFont typeface="+mj-lt"/>
              <a:buAutoNum type="alphaLcParenR"/>
            </a:pPr>
            <a:r>
              <a:rPr lang="de-DE" sz="1600" dirty="0" smtClean="0">
                <a:solidFill>
                  <a:schemeClr val="tx2">
                    <a:lumMod val="40000"/>
                    <a:lumOff val="60000"/>
                  </a:schemeClr>
                </a:solidFill>
              </a:rPr>
              <a:t>Dominante Strategien und Nash Gleichgewichte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Mathematische Grundlagen (Teil 3)</a:t>
            </a:r>
          </a:p>
          <a:p>
            <a:pPr marL="880110" lvl="1" indent="-514350">
              <a:buFont typeface="+mj-lt"/>
              <a:buAutoNum type="alphaLcParenR"/>
            </a:pPr>
            <a:r>
              <a:rPr lang="de-DE" sz="1600" dirty="0" smtClean="0">
                <a:solidFill>
                  <a:schemeClr val="tx2">
                    <a:lumMod val="40000"/>
                    <a:lumOff val="60000"/>
                  </a:schemeClr>
                </a:solidFill>
              </a:rPr>
              <a:t>Symmetrische und unsymmetrische Spiele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Weitere Konzepte der Spieltheorie</a:t>
            </a:r>
            <a:endParaRPr lang="de-DE" dirty="0" smtClean="0">
              <a:solidFill>
                <a:schemeClr val="tx2">
                  <a:lumMod val="40000"/>
                  <a:lumOff val="60000"/>
                </a:schemeClr>
              </a:solidFill>
            </a:endParaRPr>
          </a:p>
          <a:p>
            <a:pPr marL="514350" indent="-514350">
              <a:buFont typeface="+mj-lt"/>
              <a:buAutoNum type="arabicPeriod"/>
            </a:pPr>
            <a:r>
              <a:rPr lang="de-DE" sz="5600" dirty="0" smtClean="0">
                <a:solidFill>
                  <a:schemeClr val="tx2">
                    <a:lumMod val="40000"/>
                    <a:lumOff val="60000"/>
                  </a:schemeClr>
                </a:solidFill>
              </a:rPr>
              <a:t>Evolutionäre Spieltheorie</a:t>
            </a:r>
          </a:p>
          <a:p>
            <a:pPr marL="880110" lvl="1" indent="-514350">
              <a:buFont typeface="+mj-lt"/>
              <a:buAutoNum type="alphaLcParenR"/>
            </a:pPr>
            <a:r>
              <a:rPr lang="de-DE" sz="2000" dirty="0" smtClean="0">
                <a:solidFill>
                  <a:schemeClr val="tx2">
                    <a:lumMod val="40000"/>
                    <a:lumOff val="60000"/>
                  </a:schemeClr>
                </a:solidFill>
              </a:rPr>
              <a:t>Einleitung</a:t>
            </a:r>
          </a:p>
          <a:p>
            <a:pPr marL="880110" lvl="1" indent="-514350">
              <a:buFont typeface="+mj-lt"/>
              <a:buAutoNum type="alphaLcParenR"/>
            </a:pPr>
            <a:r>
              <a:rPr lang="de-DE" sz="2000" dirty="0" smtClean="0">
                <a:solidFill>
                  <a:schemeClr val="tx2">
                    <a:lumMod val="40000"/>
                    <a:lumOff val="60000"/>
                  </a:schemeClr>
                </a:solidFill>
              </a:rPr>
              <a:t>Evolutionär stabile Strategien</a:t>
            </a:r>
          </a:p>
          <a:p>
            <a:pPr marL="880110" lvl="1" indent="-514350">
              <a:buFont typeface="+mj-lt"/>
              <a:buAutoNum type="alphaLcParenR"/>
            </a:pPr>
            <a:r>
              <a:rPr lang="de-DE" sz="2000" dirty="0" smtClean="0">
                <a:solidFill>
                  <a:schemeClr val="tx2">
                    <a:lumMod val="40000"/>
                    <a:lumOff val="60000"/>
                  </a:schemeClr>
                </a:solidFill>
              </a:rPr>
              <a:t>Mathematische Grundlagen (Teil 4)</a:t>
            </a:r>
          </a:p>
          <a:p>
            <a:pPr marL="880110" lvl="1" indent="-514350">
              <a:buFont typeface="+mj-lt"/>
              <a:buAutoNum type="alphaLcParenR"/>
            </a:pPr>
            <a:r>
              <a:rPr lang="de-DE" sz="2000" dirty="0" smtClean="0">
                <a:solidFill>
                  <a:schemeClr val="tx2">
                    <a:lumMod val="40000"/>
                    <a:lumOff val="60000"/>
                  </a:schemeClr>
                </a:solidFill>
              </a:rPr>
              <a:t>Die </a:t>
            </a:r>
            <a:r>
              <a:rPr lang="de-DE" sz="2000" dirty="0" err="1" smtClean="0">
                <a:solidFill>
                  <a:schemeClr val="tx2">
                    <a:lumMod val="40000"/>
                    <a:lumOff val="60000"/>
                  </a:schemeClr>
                </a:solidFill>
              </a:rPr>
              <a:t>Replikatordynamik</a:t>
            </a:r>
            <a:endParaRPr lang="de-DE" sz="2000" dirty="0" smtClean="0">
              <a:solidFill>
                <a:schemeClr val="tx2">
                  <a:lumMod val="40000"/>
                  <a:lumOff val="60000"/>
                </a:schemeClr>
              </a:solidFill>
            </a:endParaRPr>
          </a:p>
          <a:p>
            <a:pPr marL="880110" lvl="1" indent="-514350">
              <a:buFont typeface="+mj-lt"/>
              <a:buAutoNum type="alphaLcParenR"/>
            </a:pPr>
            <a:r>
              <a:rPr lang="de-DE" sz="2000" dirty="0" smtClean="0">
                <a:solidFill>
                  <a:schemeClr val="tx2">
                    <a:lumMod val="40000"/>
                    <a:lumOff val="60000"/>
                  </a:schemeClr>
                </a:solidFill>
              </a:rPr>
              <a:t>Beispiel: Symmetrische (2x2)-Spiele</a:t>
            </a:r>
          </a:p>
          <a:p>
            <a:pPr marL="880110" lvl="1" indent="-514350">
              <a:buFont typeface="+mj-lt"/>
              <a:buAutoNum type="alphaLcParenR"/>
            </a:pPr>
            <a:r>
              <a:rPr lang="de-DE" sz="2000" dirty="0" smtClean="0">
                <a:solidFill>
                  <a:schemeClr val="tx2">
                    <a:lumMod val="40000"/>
                    <a:lumOff val="60000"/>
                  </a:schemeClr>
                </a:solidFill>
              </a:rPr>
              <a:t>Theorie und Experiment</a:t>
            </a:r>
          </a:p>
          <a:p>
            <a:pPr marL="880110" lvl="1" indent="-514350">
              <a:buFont typeface="+mj-lt"/>
              <a:buAutoNum type="alphaLcParenR"/>
            </a:pPr>
            <a:r>
              <a:rPr lang="de-DE" sz="2000" dirty="0" smtClean="0">
                <a:solidFill>
                  <a:schemeClr val="tx2">
                    <a:lumMod val="40000"/>
                    <a:lumOff val="60000"/>
                  </a:schemeClr>
                </a:solidFill>
              </a:rPr>
              <a:t>Mathematische Grundlagen (Teil 5)</a:t>
            </a:r>
          </a:p>
          <a:p>
            <a:pPr marL="880110" lvl="1" indent="-514350">
              <a:buFont typeface="+mj-lt"/>
              <a:buAutoNum type="alphaLcParenR"/>
            </a:pPr>
            <a:r>
              <a:rPr lang="de-DE" sz="2000" dirty="0" smtClean="0">
                <a:solidFill>
                  <a:schemeClr val="tx2">
                    <a:lumMod val="40000"/>
                    <a:lumOff val="60000"/>
                  </a:schemeClr>
                </a:solidFill>
              </a:rPr>
              <a:t>Anwendungsfelder der evolutionären Spieltheorie</a:t>
            </a:r>
          </a:p>
          <a:p>
            <a:pPr marL="880110" lvl="1" indent="-514350">
              <a:buFont typeface="+mj-lt"/>
              <a:buAutoNum type="alphaLcParenR"/>
            </a:pPr>
            <a:r>
              <a:rPr lang="de-DE" sz="2000" dirty="0" smtClean="0">
                <a:solidFill>
                  <a:schemeClr val="tx2">
                    <a:lumMod val="40000"/>
                    <a:lumOff val="60000"/>
                  </a:schemeClr>
                </a:solidFill>
              </a:rPr>
              <a:t>Beispiel: Symmetrische (2x3)-Spiele</a:t>
            </a:r>
          </a:p>
          <a:p>
            <a:pPr marL="880110" lvl="1" indent="-514350">
              <a:buFont typeface="+mj-lt"/>
              <a:buAutoNum type="alphaLcParenR"/>
            </a:pPr>
            <a:r>
              <a:rPr lang="de-DE" sz="8000" dirty="0" smtClean="0"/>
              <a:t>Beispiel: Unsymmetrische (2x2)-Spiele (</a:t>
            </a:r>
            <a:r>
              <a:rPr lang="de-DE" sz="8000" dirty="0" err="1" smtClean="0"/>
              <a:t>Bimatrix</a:t>
            </a:r>
            <a:r>
              <a:rPr lang="de-DE" sz="8000" dirty="0" smtClean="0"/>
              <a:t>-Spiele)</a:t>
            </a:r>
          </a:p>
          <a:p>
            <a:pPr marL="514350" indent="-514350">
              <a:buFont typeface="+mj-lt"/>
              <a:buAutoNum type="arabicPeriod"/>
            </a:pPr>
            <a:r>
              <a:rPr lang="de-DE" sz="8000" dirty="0" smtClean="0"/>
              <a:t>Neue Entwicklungen in der evolutionären Spieltheorie</a:t>
            </a:r>
          </a:p>
          <a:p>
            <a:pPr marL="880110" lvl="1" indent="-514350">
              <a:buFont typeface="+mj-lt"/>
              <a:buAutoNum type="alphaLcParenR"/>
            </a:pPr>
            <a:r>
              <a:rPr lang="de-DE" sz="8000" dirty="0" smtClean="0"/>
              <a:t>Spieltheorie auf komplexen Netzwerken</a:t>
            </a:r>
          </a:p>
          <a:p>
            <a:pPr marL="1554480" lvl="2" indent="-914400">
              <a:buFont typeface="+mj-lt"/>
              <a:buAutoNum type="alphaLcPeriod"/>
            </a:pPr>
            <a:r>
              <a:rPr lang="de-DE" sz="8000" dirty="0" smtClean="0"/>
              <a:t>Theorie der komplexen Netzwerke</a:t>
            </a:r>
          </a:p>
          <a:p>
            <a:pPr marL="1554480" lvl="2" indent="-914400">
              <a:buFont typeface="+mj-lt"/>
              <a:buAutoNum type="alphaLcPeriod"/>
            </a:pPr>
            <a:r>
              <a:rPr lang="de-DE" sz="8000" dirty="0" smtClean="0"/>
              <a:t>Eigenschaften von komplexen Netzwerken</a:t>
            </a:r>
          </a:p>
          <a:p>
            <a:pPr marL="1554480" lvl="2" indent="-914400">
              <a:buFont typeface="+mj-lt"/>
              <a:buAutoNum type="alphaLcPeriod"/>
            </a:pPr>
            <a:r>
              <a:rPr lang="de-DE" sz="8000" dirty="0" smtClean="0"/>
              <a:t>Spieltheorie auf komplexen Netzwerken</a:t>
            </a:r>
          </a:p>
          <a:p>
            <a:pPr marL="1554480" lvl="2" indent="-914400">
              <a:buFont typeface="+mj-lt"/>
              <a:buAutoNum type="alphaLcPeriod"/>
            </a:pPr>
            <a:r>
              <a:rPr lang="de-DE" sz="8000" dirty="0" smtClean="0"/>
              <a:t>Beispiele und Anwendungsfelder</a:t>
            </a:r>
          </a:p>
          <a:p>
            <a:pPr marL="1394460" lvl="1" indent="-1028700">
              <a:buFont typeface="+mj-lt"/>
              <a:buAutoNum type="alphaLcParenR"/>
            </a:pPr>
            <a:r>
              <a:rPr lang="de-DE" sz="8000" dirty="0" smtClean="0"/>
              <a:t>Quantenspieltheorie</a:t>
            </a:r>
          </a:p>
          <a:p>
            <a:pPr marL="1783080" lvl="2" indent="-1143000">
              <a:buFont typeface="+mj-lt"/>
              <a:buAutoNum type="alphaLcPeriod"/>
            </a:pPr>
            <a:r>
              <a:rPr lang="de-DE" sz="8000" dirty="0" smtClean="0"/>
              <a:t>Motivation</a:t>
            </a:r>
          </a:p>
          <a:p>
            <a:pPr marL="1783080" lvl="2" indent="-1143000">
              <a:buFont typeface="+mj-lt"/>
              <a:buAutoNum type="alphaLcPeriod"/>
            </a:pPr>
            <a:r>
              <a:rPr lang="de-DE" sz="8000" dirty="0" smtClean="0"/>
              <a:t>Einführung in die Quantentheorie</a:t>
            </a:r>
          </a:p>
          <a:p>
            <a:pPr marL="1783080" lvl="2" indent="-1143000">
              <a:buFont typeface="+mj-lt"/>
              <a:buAutoNum type="alphaLcPeriod"/>
            </a:pPr>
            <a:r>
              <a:rPr lang="de-DE" sz="8000" dirty="0" smtClean="0"/>
              <a:t>Konzepte der Quantenspieltheorie</a:t>
            </a:r>
            <a:endParaRPr lang="de-DE" sz="6400" dirty="0" smtClean="0"/>
          </a:p>
          <a:p>
            <a:pPr marL="880110" lvl="1" indent="-514350">
              <a:buFont typeface="+mj-lt"/>
              <a:buAutoNum type="alphaLcParenR"/>
            </a:pPr>
            <a:endParaRPr lang="de-DE" sz="5600" dirty="0" smtClean="0"/>
          </a:p>
          <a:p>
            <a:pPr marL="880110" lvl="1" indent="-514350">
              <a:buFont typeface="+mj-lt"/>
              <a:buAutoNum type="alphaLcParenR"/>
            </a:pPr>
            <a:endParaRPr lang="de-DE" sz="49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142852"/>
            <a:ext cx="8229600" cy="642942"/>
          </a:xfrm>
        </p:spPr>
        <p:txBody>
          <a:bodyPr>
            <a:normAutofit fontScale="90000"/>
          </a:bodyPr>
          <a:lstStyle/>
          <a:p>
            <a:r>
              <a:rPr lang="de-DE" dirty="0" smtClean="0"/>
              <a:t>Inhaltsübersicht des sechsten Teils </a:t>
            </a:r>
            <a:endParaRPr lang="de-DE" dirty="0"/>
          </a:p>
        </p:txBody>
      </p:sp>
      <p:sp>
        <p:nvSpPr>
          <p:cNvPr id="3" name="Inhaltsplatzhalter 2"/>
          <p:cNvSpPr>
            <a:spLocks noGrp="1"/>
          </p:cNvSpPr>
          <p:nvPr>
            <p:ph idx="1"/>
          </p:nvPr>
        </p:nvSpPr>
        <p:spPr>
          <a:xfrm>
            <a:off x="457200" y="857232"/>
            <a:ext cx="8229600" cy="5467368"/>
          </a:xfrm>
        </p:spPr>
        <p:txBody>
          <a:bodyPr>
            <a:normAutofit fontScale="25000" lnSpcReduction="20000"/>
          </a:bodyPr>
          <a:lstStyle/>
          <a:p>
            <a:pPr marL="514350" indent="-514350">
              <a:buFont typeface="+mj-lt"/>
              <a:buAutoNum type="arabicPeriod"/>
            </a:pPr>
            <a:r>
              <a:rPr lang="de-DE" sz="1600" dirty="0" smtClean="0">
                <a:solidFill>
                  <a:schemeClr val="tx2">
                    <a:lumMod val="40000"/>
                    <a:lumOff val="60000"/>
                  </a:schemeClr>
                </a:solidFill>
              </a:rPr>
              <a:t>Grundlagen der Spieltheorie</a:t>
            </a:r>
          </a:p>
          <a:p>
            <a:pPr marL="880110" lvl="1" indent="-514350">
              <a:buFont typeface="+mj-lt"/>
              <a:buAutoNum type="alphaLcParenR"/>
            </a:pPr>
            <a:r>
              <a:rPr lang="de-DE" sz="1600" dirty="0" smtClean="0">
                <a:solidFill>
                  <a:schemeClr val="tx2">
                    <a:lumMod val="40000"/>
                    <a:lumOff val="60000"/>
                  </a:schemeClr>
                </a:solidFill>
              </a:rPr>
              <a:t>Einleitung</a:t>
            </a:r>
          </a:p>
          <a:p>
            <a:pPr marL="880110" lvl="1" indent="-514350">
              <a:buFont typeface="+mj-lt"/>
              <a:buAutoNum type="alphaLcParenR"/>
            </a:pPr>
            <a:r>
              <a:rPr lang="de-DE" sz="1600" dirty="0" smtClean="0">
                <a:solidFill>
                  <a:schemeClr val="tx2">
                    <a:lumMod val="40000"/>
                    <a:lumOff val="60000"/>
                  </a:schemeClr>
                </a:solidFill>
              </a:rPr>
              <a:t>Mathematische Grundlagen (Teil 1)</a:t>
            </a:r>
          </a:p>
          <a:p>
            <a:pPr marL="880110" lvl="1" indent="-514350">
              <a:buFont typeface="+mj-lt"/>
              <a:buAutoNum type="alphaLcParenR"/>
            </a:pPr>
            <a:r>
              <a:rPr lang="de-DE" sz="1600" dirty="0" smtClean="0">
                <a:solidFill>
                  <a:schemeClr val="tx2">
                    <a:lumMod val="40000"/>
                    <a:lumOff val="60000"/>
                  </a:schemeClr>
                </a:solidFill>
              </a:rPr>
              <a:t>Definition eines Spiels in Normalform mit Auszahlung</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Reine und gemischte Strategien</a:t>
            </a:r>
          </a:p>
          <a:p>
            <a:pPr marL="880110" lvl="1" indent="-514350">
              <a:buFont typeface="+mj-lt"/>
              <a:buAutoNum type="alphaLcParenR"/>
            </a:pPr>
            <a:r>
              <a:rPr lang="de-DE" sz="1600" dirty="0" smtClean="0">
                <a:solidFill>
                  <a:schemeClr val="tx2">
                    <a:lumMod val="40000"/>
                    <a:lumOff val="60000"/>
                  </a:schemeClr>
                </a:solidFill>
              </a:rPr>
              <a:t>Mathematische Grundlagen (Teil 2)</a:t>
            </a:r>
          </a:p>
          <a:p>
            <a:pPr marL="880110" lvl="1" indent="-514350">
              <a:buFont typeface="+mj-lt"/>
              <a:buAutoNum type="alphaLcParenR"/>
            </a:pPr>
            <a:r>
              <a:rPr lang="de-DE" sz="1600" dirty="0" smtClean="0">
                <a:solidFill>
                  <a:schemeClr val="tx2">
                    <a:lumMod val="40000"/>
                    <a:lumOff val="60000"/>
                  </a:schemeClr>
                </a:solidFill>
              </a:rPr>
              <a:t>Dominante Strategien und Nash Gleichgewichte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Mathematische Grundlagen (Teil 3)</a:t>
            </a:r>
          </a:p>
          <a:p>
            <a:pPr marL="880110" lvl="1" indent="-514350">
              <a:buFont typeface="+mj-lt"/>
              <a:buAutoNum type="alphaLcParenR"/>
            </a:pPr>
            <a:r>
              <a:rPr lang="de-DE" sz="1600" dirty="0" smtClean="0">
                <a:solidFill>
                  <a:schemeClr val="tx2">
                    <a:lumMod val="40000"/>
                    <a:lumOff val="60000"/>
                  </a:schemeClr>
                </a:solidFill>
              </a:rPr>
              <a:t>Symmetrische und unsymmetrische Spiele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Weitere Konzepte der Spieltheorie</a:t>
            </a:r>
            <a:endParaRPr lang="de-DE" dirty="0" smtClean="0">
              <a:solidFill>
                <a:schemeClr val="tx2">
                  <a:lumMod val="40000"/>
                  <a:lumOff val="60000"/>
                </a:schemeClr>
              </a:solidFill>
            </a:endParaRPr>
          </a:p>
          <a:p>
            <a:pPr marL="514350" indent="-514350">
              <a:buFont typeface="+mj-lt"/>
              <a:buAutoNum type="arabicPeriod"/>
            </a:pPr>
            <a:r>
              <a:rPr lang="de-DE" sz="5600" dirty="0" smtClean="0">
                <a:solidFill>
                  <a:schemeClr val="tx2">
                    <a:lumMod val="40000"/>
                    <a:lumOff val="60000"/>
                  </a:schemeClr>
                </a:solidFill>
              </a:rPr>
              <a:t>Evolutionäre Spieltheorie</a:t>
            </a:r>
          </a:p>
          <a:p>
            <a:pPr marL="880110" lvl="1" indent="-514350">
              <a:buFont typeface="+mj-lt"/>
              <a:buAutoNum type="alphaLcParenR"/>
            </a:pPr>
            <a:r>
              <a:rPr lang="de-DE" sz="2000" dirty="0" smtClean="0">
                <a:solidFill>
                  <a:schemeClr val="tx2">
                    <a:lumMod val="40000"/>
                    <a:lumOff val="60000"/>
                  </a:schemeClr>
                </a:solidFill>
              </a:rPr>
              <a:t>Einleitung</a:t>
            </a:r>
          </a:p>
          <a:p>
            <a:pPr marL="880110" lvl="1" indent="-514350">
              <a:buFont typeface="+mj-lt"/>
              <a:buAutoNum type="alphaLcParenR"/>
            </a:pPr>
            <a:r>
              <a:rPr lang="de-DE" sz="2000" dirty="0" smtClean="0">
                <a:solidFill>
                  <a:schemeClr val="tx2">
                    <a:lumMod val="40000"/>
                    <a:lumOff val="60000"/>
                  </a:schemeClr>
                </a:solidFill>
              </a:rPr>
              <a:t>Evolutionär stabile Strategien</a:t>
            </a:r>
          </a:p>
          <a:p>
            <a:pPr marL="880110" lvl="1" indent="-514350">
              <a:buFont typeface="+mj-lt"/>
              <a:buAutoNum type="alphaLcParenR"/>
            </a:pPr>
            <a:r>
              <a:rPr lang="de-DE" sz="2000" dirty="0" smtClean="0">
                <a:solidFill>
                  <a:schemeClr val="tx2">
                    <a:lumMod val="40000"/>
                    <a:lumOff val="60000"/>
                  </a:schemeClr>
                </a:solidFill>
              </a:rPr>
              <a:t>Mathematische Grundlagen (Teil 4)</a:t>
            </a:r>
          </a:p>
          <a:p>
            <a:pPr marL="880110" lvl="1" indent="-514350">
              <a:buFont typeface="+mj-lt"/>
              <a:buAutoNum type="alphaLcParenR"/>
            </a:pPr>
            <a:r>
              <a:rPr lang="de-DE" sz="2000" dirty="0" smtClean="0">
                <a:solidFill>
                  <a:schemeClr val="tx2">
                    <a:lumMod val="40000"/>
                    <a:lumOff val="60000"/>
                  </a:schemeClr>
                </a:solidFill>
              </a:rPr>
              <a:t>Die </a:t>
            </a:r>
            <a:r>
              <a:rPr lang="de-DE" sz="2000" dirty="0" err="1" smtClean="0">
                <a:solidFill>
                  <a:schemeClr val="tx2">
                    <a:lumMod val="40000"/>
                    <a:lumOff val="60000"/>
                  </a:schemeClr>
                </a:solidFill>
              </a:rPr>
              <a:t>Replikatordynamik</a:t>
            </a:r>
            <a:endParaRPr lang="de-DE" sz="2000" dirty="0" smtClean="0">
              <a:solidFill>
                <a:schemeClr val="tx2">
                  <a:lumMod val="40000"/>
                  <a:lumOff val="60000"/>
                </a:schemeClr>
              </a:solidFill>
            </a:endParaRPr>
          </a:p>
          <a:p>
            <a:pPr marL="880110" lvl="1" indent="-514350">
              <a:buFont typeface="+mj-lt"/>
              <a:buAutoNum type="alphaLcParenR"/>
            </a:pPr>
            <a:r>
              <a:rPr lang="de-DE" sz="2000" dirty="0" smtClean="0">
                <a:solidFill>
                  <a:schemeClr val="tx2">
                    <a:lumMod val="40000"/>
                    <a:lumOff val="60000"/>
                  </a:schemeClr>
                </a:solidFill>
              </a:rPr>
              <a:t>Beispiel: Symmetrische (2x2)-Spiele</a:t>
            </a:r>
          </a:p>
          <a:p>
            <a:pPr marL="880110" lvl="1" indent="-514350">
              <a:buFont typeface="+mj-lt"/>
              <a:buAutoNum type="alphaLcParenR"/>
            </a:pPr>
            <a:r>
              <a:rPr lang="de-DE" sz="2000" dirty="0" smtClean="0">
                <a:solidFill>
                  <a:schemeClr val="tx2">
                    <a:lumMod val="40000"/>
                    <a:lumOff val="60000"/>
                  </a:schemeClr>
                </a:solidFill>
              </a:rPr>
              <a:t>Theorie und Experiment</a:t>
            </a:r>
          </a:p>
          <a:p>
            <a:pPr marL="880110" lvl="1" indent="-514350">
              <a:buFont typeface="+mj-lt"/>
              <a:buAutoNum type="alphaLcParenR"/>
            </a:pPr>
            <a:r>
              <a:rPr lang="de-DE" sz="2000" dirty="0" smtClean="0">
                <a:solidFill>
                  <a:schemeClr val="tx2">
                    <a:lumMod val="40000"/>
                    <a:lumOff val="60000"/>
                  </a:schemeClr>
                </a:solidFill>
              </a:rPr>
              <a:t>Mathematische Grundlagen (Teil 5)</a:t>
            </a:r>
          </a:p>
          <a:p>
            <a:pPr marL="880110" lvl="1" indent="-514350">
              <a:buFont typeface="+mj-lt"/>
              <a:buAutoNum type="alphaLcParenR"/>
            </a:pPr>
            <a:r>
              <a:rPr lang="de-DE" sz="2000" dirty="0" smtClean="0">
                <a:solidFill>
                  <a:schemeClr val="tx2">
                    <a:lumMod val="40000"/>
                    <a:lumOff val="60000"/>
                  </a:schemeClr>
                </a:solidFill>
              </a:rPr>
              <a:t>Anwendungsfelder der evolutionären Spieltheorie</a:t>
            </a:r>
          </a:p>
          <a:p>
            <a:pPr marL="880110" lvl="1" indent="-514350">
              <a:buFont typeface="+mj-lt"/>
              <a:buAutoNum type="alphaLcParenR"/>
            </a:pPr>
            <a:r>
              <a:rPr lang="de-DE" sz="2000" dirty="0" smtClean="0">
                <a:solidFill>
                  <a:schemeClr val="tx2">
                    <a:lumMod val="40000"/>
                    <a:lumOff val="60000"/>
                  </a:schemeClr>
                </a:solidFill>
              </a:rPr>
              <a:t>Beispiel: Symmetrische (2x3)-Spiele</a:t>
            </a:r>
          </a:p>
          <a:p>
            <a:pPr marL="880110" lvl="1" indent="-514350">
              <a:buFont typeface="+mj-lt"/>
              <a:buAutoNum type="alphaLcParenR"/>
            </a:pPr>
            <a:r>
              <a:rPr lang="de-DE" sz="8000" dirty="0" smtClean="0"/>
              <a:t>Beispiel: Unsymmetrische (2x2)-Spiele (</a:t>
            </a:r>
            <a:r>
              <a:rPr lang="de-DE" sz="8000" dirty="0" err="1" smtClean="0"/>
              <a:t>Bimatrix</a:t>
            </a:r>
            <a:r>
              <a:rPr lang="de-DE" sz="8000" dirty="0" smtClean="0"/>
              <a:t>-Spiele)</a:t>
            </a:r>
          </a:p>
          <a:p>
            <a:pPr marL="514350" indent="-514350">
              <a:buFont typeface="+mj-lt"/>
              <a:buAutoNum type="arabicPeriod"/>
            </a:pPr>
            <a:r>
              <a:rPr lang="de-DE" sz="8000" dirty="0" smtClean="0">
                <a:solidFill>
                  <a:schemeClr val="accent2">
                    <a:lumMod val="40000"/>
                    <a:lumOff val="60000"/>
                  </a:schemeClr>
                </a:solidFill>
              </a:rPr>
              <a:t>Neue Entwicklungen in der evolutionären Spieltheorie</a:t>
            </a:r>
          </a:p>
          <a:p>
            <a:pPr marL="880110" lvl="1" indent="-514350">
              <a:buFont typeface="+mj-lt"/>
              <a:buAutoNum type="alphaLcParenR"/>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Theorie der komplexen Netzwerke</a:t>
            </a:r>
          </a:p>
          <a:p>
            <a:pPr marL="1554480" lvl="2" indent="-914400">
              <a:buFont typeface="+mj-lt"/>
              <a:buAutoNum type="alphaLcPeriod"/>
            </a:pPr>
            <a:r>
              <a:rPr lang="de-DE" sz="8000" dirty="0" smtClean="0">
                <a:solidFill>
                  <a:schemeClr val="accent2">
                    <a:lumMod val="40000"/>
                    <a:lumOff val="60000"/>
                  </a:schemeClr>
                </a:solidFill>
              </a:rPr>
              <a:t>Eigenschaften von komplexen Netzwerken</a:t>
            </a:r>
          </a:p>
          <a:p>
            <a:pPr marL="1554480" lvl="2" indent="-914400">
              <a:buFont typeface="+mj-lt"/>
              <a:buAutoNum type="alphaLcPeriod"/>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Beispiele und Anwendungsfelder</a:t>
            </a:r>
          </a:p>
          <a:p>
            <a:pPr marL="1394460" lvl="1" indent="-1028700">
              <a:buFont typeface="+mj-lt"/>
              <a:buAutoNum type="alphaLcParenR"/>
            </a:pPr>
            <a:r>
              <a:rPr lang="de-DE" sz="8000" dirty="0" smtClean="0">
                <a:solidFill>
                  <a:schemeClr val="accent2">
                    <a:lumMod val="40000"/>
                    <a:lumOff val="60000"/>
                  </a:schemeClr>
                </a:solidFill>
              </a:rPr>
              <a:t>Quantenspieltheorie</a:t>
            </a:r>
          </a:p>
          <a:p>
            <a:pPr marL="1783080" lvl="2" indent="-1143000">
              <a:buFont typeface="+mj-lt"/>
              <a:buAutoNum type="alphaLcPeriod"/>
            </a:pPr>
            <a:r>
              <a:rPr lang="de-DE" sz="8000" dirty="0" smtClean="0">
                <a:solidFill>
                  <a:schemeClr val="accent2">
                    <a:lumMod val="40000"/>
                    <a:lumOff val="60000"/>
                  </a:schemeClr>
                </a:solidFill>
              </a:rPr>
              <a:t>Motivation</a:t>
            </a:r>
          </a:p>
          <a:p>
            <a:pPr marL="1783080" lvl="2" indent="-1143000">
              <a:buFont typeface="+mj-lt"/>
              <a:buAutoNum type="alphaLcPeriod"/>
            </a:pPr>
            <a:r>
              <a:rPr lang="de-DE" sz="8000" dirty="0" smtClean="0">
                <a:solidFill>
                  <a:schemeClr val="accent2">
                    <a:lumMod val="40000"/>
                    <a:lumOff val="60000"/>
                  </a:schemeClr>
                </a:solidFill>
              </a:rPr>
              <a:t>Einführung in die Quantentheorie</a:t>
            </a:r>
          </a:p>
          <a:p>
            <a:pPr marL="1783080" lvl="2" indent="-1143000">
              <a:buFont typeface="+mj-lt"/>
              <a:buAutoNum type="alphaLcPeriod"/>
            </a:pPr>
            <a:r>
              <a:rPr lang="de-DE" sz="8000" dirty="0" smtClean="0">
                <a:solidFill>
                  <a:schemeClr val="accent2">
                    <a:lumMod val="40000"/>
                    <a:lumOff val="60000"/>
                  </a:schemeClr>
                </a:solidFill>
              </a:rPr>
              <a:t>Konzepte der Quantenspieltheorie</a:t>
            </a:r>
            <a:endParaRPr lang="de-DE" sz="6400" dirty="0" smtClean="0">
              <a:solidFill>
                <a:schemeClr val="accent2">
                  <a:lumMod val="40000"/>
                  <a:lumOff val="60000"/>
                </a:schemeClr>
              </a:solidFill>
            </a:endParaRPr>
          </a:p>
          <a:p>
            <a:pPr marL="880110" lvl="1" indent="-514350">
              <a:buFont typeface="+mj-lt"/>
              <a:buAutoNum type="alphaLcParenR"/>
            </a:pPr>
            <a:endParaRPr lang="de-DE" sz="5600" dirty="0" smtClean="0"/>
          </a:p>
          <a:p>
            <a:pPr marL="880110" lvl="1" indent="-514350">
              <a:buFont typeface="+mj-lt"/>
              <a:buAutoNum type="alphaLcParenR"/>
            </a:pPr>
            <a:endParaRPr lang="de-DE" sz="4900"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sz="2200" dirty="0" smtClean="0"/>
              <a:t>Wiederholung:</a:t>
            </a:r>
            <a:r>
              <a:rPr lang="de-DE" dirty="0" smtClean="0"/>
              <a:t> Evolutionäre Spieltheorie (I)</a:t>
            </a:r>
            <a:endParaRPr lang="de-DE" dirty="0"/>
          </a:p>
        </p:txBody>
      </p:sp>
      <p:pic>
        <p:nvPicPr>
          <p:cNvPr id="4" name="Inhaltsplatzhalter 3" descr="population.jpg"/>
          <p:cNvPicPr>
            <a:picLocks noGrp="1" noChangeAspect="1"/>
          </p:cNvPicPr>
          <p:nvPr>
            <p:ph idx="1"/>
          </p:nvPr>
        </p:nvPicPr>
        <p:blipFill>
          <a:blip r:embed="rId3" cstate="print"/>
          <a:stretch>
            <a:fillRect/>
          </a:stretch>
        </p:blipFill>
        <p:spPr>
          <a:xfrm flipH="1">
            <a:off x="428596" y="2000240"/>
            <a:ext cx="8229600" cy="3291840"/>
          </a:xfrm>
        </p:spPr>
      </p:pic>
      <p:sp>
        <p:nvSpPr>
          <p:cNvPr id="5" name="Textfeld 4"/>
          <p:cNvSpPr txBox="1"/>
          <p:nvPr/>
        </p:nvSpPr>
        <p:spPr>
          <a:xfrm>
            <a:off x="500034" y="1357298"/>
            <a:ext cx="8143931" cy="646331"/>
          </a:xfrm>
          <a:prstGeom prst="rect">
            <a:avLst/>
          </a:prstGeom>
          <a:noFill/>
        </p:spPr>
        <p:txBody>
          <a:bodyPr wrap="square" rtlCol="0">
            <a:spAutoFit/>
          </a:bodyPr>
          <a:lstStyle/>
          <a:p>
            <a:r>
              <a:rPr lang="de-DE" dirty="0" smtClean="0"/>
              <a:t>Die evolutionäre Spieltheorie betrachtet die zeitliche Entwicklung des strategischen Verhaltens einer gesamten Spielerpopulation.</a:t>
            </a:r>
            <a:endParaRPr lang="de-DE" dirty="0"/>
          </a:p>
        </p:txBody>
      </p:sp>
      <p:sp>
        <p:nvSpPr>
          <p:cNvPr id="6" name="Eingekerbter Pfeil nach rechts 5"/>
          <p:cNvSpPr/>
          <p:nvPr/>
        </p:nvSpPr>
        <p:spPr>
          <a:xfrm>
            <a:off x="4071934" y="2928934"/>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857620" y="3500438"/>
            <a:ext cx="1503938" cy="1200329"/>
          </a:xfrm>
          <a:prstGeom prst="rect">
            <a:avLst/>
          </a:prstGeom>
          <a:noFill/>
        </p:spPr>
        <p:txBody>
          <a:bodyPr wrap="none" rtlCol="0">
            <a:spAutoFit/>
          </a:bodyPr>
          <a:lstStyle/>
          <a:p>
            <a:r>
              <a:rPr lang="de-DE" dirty="0" smtClean="0"/>
              <a:t>zeitliche</a:t>
            </a:r>
          </a:p>
          <a:p>
            <a:r>
              <a:rPr lang="de-DE" dirty="0" smtClean="0"/>
              <a:t>Entwicklung </a:t>
            </a:r>
          </a:p>
          <a:p>
            <a:r>
              <a:rPr lang="de-DE" dirty="0" smtClean="0"/>
              <a:t>der</a:t>
            </a:r>
          </a:p>
          <a:p>
            <a:r>
              <a:rPr lang="de-DE" dirty="0" smtClean="0"/>
              <a:t>Population</a:t>
            </a:r>
            <a:endParaRPr lang="de-DE" dirty="0"/>
          </a:p>
        </p:txBody>
      </p:sp>
      <p:sp>
        <p:nvSpPr>
          <p:cNvPr id="9" name="Textfeld 8"/>
          <p:cNvSpPr txBox="1"/>
          <p:nvPr/>
        </p:nvSpPr>
        <p:spPr>
          <a:xfrm>
            <a:off x="1142976" y="5786454"/>
            <a:ext cx="7124002" cy="646331"/>
          </a:xfrm>
          <a:prstGeom prst="rect">
            <a:avLst/>
          </a:prstGeom>
          <a:noFill/>
        </p:spPr>
        <p:txBody>
          <a:bodyPr wrap="none" rtlCol="0">
            <a:spAutoFit/>
          </a:bodyPr>
          <a:lstStyle/>
          <a:p>
            <a:r>
              <a:rPr lang="de-DE" dirty="0" smtClean="0"/>
              <a:t>Mögliche Strategien: (</a:t>
            </a:r>
            <a:r>
              <a:rPr lang="de-DE" dirty="0" smtClean="0">
                <a:solidFill>
                  <a:srgbClr val="00B050"/>
                </a:solidFill>
              </a:rPr>
              <a:t>grün</a:t>
            </a:r>
            <a:r>
              <a:rPr lang="de-DE" dirty="0" smtClean="0"/>
              <a:t> , schwarz), Parameter t stellt die „Zeit“ dar.</a:t>
            </a:r>
          </a:p>
          <a:p>
            <a:r>
              <a:rPr lang="de-DE" dirty="0" smtClean="0"/>
              <a:t>x(t) : Anteil der Spieler, die im Zeitpunkt t die Strategie „</a:t>
            </a:r>
            <a:r>
              <a:rPr lang="de-DE" dirty="0" smtClean="0">
                <a:solidFill>
                  <a:srgbClr val="00B050"/>
                </a:solidFill>
              </a:rPr>
              <a:t>grün</a:t>
            </a:r>
            <a:r>
              <a:rPr lang="de-DE" dirty="0" smtClean="0"/>
              <a:t>“ spielen.</a:t>
            </a:r>
            <a:endParaRPr lang="de-DE" dirty="0"/>
          </a:p>
        </p:txBody>
      </p:sp>
      <p:sp>
        <p:nvSpPr>
          <p:cNvPr id="10" name="Textfeld 9"/>
          <p:cNvSpPr txBox="1"/>
          <p:nvPr/>
        </p:nvSpPr>
        <p:spPr>
          <a:xfrm>
            <a:off x="1428728" y="5286388"/>
            <a:ext cx="1078950" cy="369332"/>
          </a:xfrm>
          <a:prstGeom prst="rect">
            <a:avLst/>
          </a:prstGeom>
          <a:noFill/>
        </p:spPr>
        <p:txBody>
          <a:bodyPr wrap="none" rtlCol="0">
            <a:spAutoFit/>
          </a:bodyPr>
          <a:lstStyle/>
          <a:p>
            <a:r>
              <a:rPr lang="de-DE" dirty="0" smtClean="0"/>
              <a:t>x(0)=0.15</a:t>
            </a:r>
            <a:endParaRPr lang="de-DE" dirty="0"/>
          </a:p>
        </p:txBody>
      </p:sp>
      <p:sp>
        <p:nvSpPr>
          <p:cNvPr id="11" name="Textfeld 10"/>
          <p:cNvSpPr txBox="1"/>
          <p:nvPr/>
        </p:nvSpPr>
        <p:spPr>
          <a:xfrm>
            <a:off x="6357950" y="5286388"/>
            <a:ext cx="1082348" cy="369332"/>
          </a:xfrm>
          <a:prstGeom prst="rect">
            <a:avLst/>
          </a:prstGeom>
          <a:noFill/>
        </p:spPr>
        <p:txBody>
          <a:bodyPr wrap="none" rtlCol="0">
            <a:spAutoFit/>
          </a:bodyPr>
          <a:lstStyle/>
          <a:p>
            <a:r>
              <a:rPr lang="de-DE" dirty="0" smtClean="0"/>
              <a:t>x(10)=0.5</a:t>
            </a:r>
            <a:endParaRPr lang="de-DE"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sz="2000" dirty="0" smtClean="0"/>
              <a:t>Wiederholung:</a:t>
            </a:r>
            <a:r>
              <a:rPr lang="de-DE" dirty="0" smtClean="0"/>
              <a:t> Evolutionäre Spieltheorie (II)</a:t>
            </a:r>
            <a:endParaRPr lang="de-DE" dirty="0"/>
          </a:p>
        </p:txBody>
      </p:sp>
      <p:pic>
        <p:nvPicPr>
          <p:cNvPr id="4" name="Inhaltsplatzhalter 3" descr="population.jpg"/>
          <p:cNvPicPr>
            <a:picLocks noGrp="1" noChangeAspect="1"/>
          </p:cNvPicPr>
          <p:nvPr>
            <p:ph idx="1"/>
          </p:nvPr>
        </p:nvPicPr>
        <p:blipFill>
          <a:blip r:embed="rId3" cstate="print"/>
          <a:stretch>
            <a:fillRect/>
          </a:stretch>
        </p:blipFill>
        <p:spPr>
          <a:xfrm flipH="1">
            <a:off x="357158" y="2500306"/>
            <a:ext cx="8143932" cy="2971821"/>
          </a:xfrm>
        </p:spPr>
      </p:pic>
      <p:sp>
        <p:nvSpPr>
          <p:cNvPr id="5" name="Textfeld 4"/>
          <p:cNvSpPr txBox="1"/>
          <p:nvPr/>
        </p:nvSpPr>
        <p:spPr>
          <a:xfrm>
            <a:off x="500034" y="1285860"/>
            <a:ext cx="8143931" cy="1200329"/>
          </a:xfrm>
          <a:prstGeom prst="rect">
            <a:avLst/>
          </a:prstGeom>
          <a:noFill/>
        </p:spPr>
        <p:txBody>
          <a:bodyPr wrap="square" rtlCol="0">
            <a:spAutoFit/>
          </a:bodyPr>
          <a:lstStyle/>
          <a:p>
            <a:r>
              <a:rPr lang="de-DE" dirty="0" smtClean="0"/>
              <a:t>Die einzelnen Akteure innerhalb der betrachteten Population spielen ein andauernd sich wiederholendes Spiel miteinander, wobei sich jeweils zwei Spieler zufällig treffen, das Spiel spielen und danach zu dem nächsten Spielpartner wechseln .</a:t>
            </a:r>
            <a:endParaRPr lang="de-DE" dirty="0"/>
          </a:p>
        </p:txBody>
      </p:sp>
      <p:sp>
        <p:nvSpPr>
          <p:cNvPr id="9" name="Textfeld 8"/>
          <p:cNvSpPr txBox="1"/>
          <p:nvPr/>
        </p:nvSpPr>
        <p:spPr>
          <a:xfrm>
            <a:off x="500034" y="5929330"/>
            <a:ext cx="8143932" cy="646331"/>
          </a:xfrm>
          <a:prstGeom prst="rect">
            <a:avLst/>
          </a:prstGeom>
          <a:noFill/>
        </p:spPr>
        <p:txBody>
          <a:bodyPr wrap="square" rtlCol="0">
            <a:spAutoFit/>
          </a:bodyPr>
          <a:lstStyle/>
          <a:p>
            <a:r>
              <a:rPr lang="de-DE" dirty="0" smtClean="0"/>
              <a:t>Das evolutionäre Spiel schreitet voran und die </a:t>
            </a:r>
            <a:r>
              <a:rPr lang="de-DE" dirty="0" smtClean="0">
                <a:solidFill>
                  <a:srgbClr val="00B050"/>
                </a:solidFill>
              </a:rPr>
              <a:t>grüne </a:t>
            </a:r>
            <a:r>
              <a:rPr lang="de-DE" dirty="0" smtClean="0"/>
              <a:t>Strategie wird für die Spieler zunehmend attraktiver. Zum Zeitpunkt t=10 spielen schon 50% </a:t>
            </a:r>
            <a:r>
              <a:rPr lang="de-DE" dirty="0" smtClean="0">
                <a:solidFill>
                  <a:srgbClr val="00B050"/>
                </a:solidFill>
              </a:rPr>
              <a:t>grün</a:t>
            </a:r>
            <a:r>
              <a:rPr lang="de-DE" dirty="0" smtClean="0"/>
              <a:t>. </a:t>
            </a:r>
            <a:endParaRPr lang="de-DE" dirty="0"/>
          </a:p>
        </p:txBody>
      </p:sp>
      <p:sp>
        <p:nvSpPr>
          <p:cNvPr id="10" name="Textfeld 9"/>
          <p:cNvSpPr txBox="1"/>
          <p:nvPr/>
        </p:nvSpPr>
        <p:spPr>
          <a:xfrm>
            <a:off x="1571604" y="5429264"/>
            <a:ext cx="1078950" cy="369332"/>
          </a:xfrm>
          <a:prstGeom prst="rect">
            <a:avLst/>
          </a:prstGeom>
          <a:noFill/>
        </p:spPr>
        <p:txBody>
          <a:bodyPr wrap="none" rtlCol="0">
            <a:spAutoFit/>
          </a:bodyPr>
          <a:lstStyle/>
          <a:p>
            <a:r>
              <a:rPr lang="de-DE" dirty="0" smtClean="0"/>
              <a:t>x(0)=0.15</a:t>
            </a:r>
            <a:endParaRPr lang="de-DE" dirty="0"/>
          </a:p>
        </p:txBody>
      </p:sp>
      <p:sp>
        <p:nvSpPr>
          <p:cNvPr id="11" name="Textfeld 10"/>
          <p:cNvSpPr txBox="1"/>
          <p:nvPr/>
        </p:nvSpPr>
        <p:spPr>
          <a:xfrm>
            <a:off x="6000760" y="5357826"/>
            <a:ext cx="1082348" cy="369332"/>
          </a:xfrm>
          <a:prstGeom prst="rect">
            <a:avLst/>
          </a:prstGeom>
          <a:noFill/>
        </p:spPr>
        <p:txBody>
          <a:bodyPr wrap="none" rtlCol="0">
            <a:spAutoFit/>
          </a:bodyPr>
          <a:lstStyle/>
          <a:p>
            <a:r>
              <a:rPr lang="de-DE" dirty="0" smtClean="0"/>
              <a:t>x(10)=0.5</a:t>
            </a:r>
            <a:endParaRPr lang="de-DE" dirty="0"/>
          </a:p>
        </p:txBody>
      </p:sp>
      <p:sp>
        <p:nvSpPr>
          <p:cNvPr id="14" name="Ellipse 13"/>
          <p:cNvSpPr/>
          <p:nvPr/>
        </p:nvSpPr>
        <p:spPr>
          <a:xfrm>
            <a:off x="2928926" y="2786058"/>
            <a:ext cx="500066" cy="771524"/>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1500166" y="3357562"/>
            <a:ext cx="500066" cy="771524"/>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1643042" y="4286256"/>
            <a:ext cx="500066" cy="771524"/>
          </a:xfrm>
          <a:prstGeom prst="ellipse">
            <a:avLst/>
          </a:prstGeom>
          <a:solidFill>
            <a:schemeClr val="accent1">
              <a:alpha val="29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2928926" y="3500438"/>
            <a:ext cx="500066" cy="771524"/>
          </a:xfrm>
          <a:prstGeom prst="ellipse">
            <a:avLst/>
          </a:prstGeom>
          <a:solidFill>
            <a:schemeClr val="accent1">
              <a:alpha val="29000"/>
            </a:schemeClr>
          </a:solidFill>
          <a:scene3d>
            <a:camera prst="orthographicFront">
              <a:rot lat="0" lon="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2143108" y="3357562"/>
            <a:ext cx="500066" cy="771524"/>
          </a:xfrm>
          <a:prstGeom prst="ellipse">
            <a:avLst/>
          </a:prstGeom>
          <a:solidFill>
            <a:schemeClr val="accent1">
              <a:alpha val="29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2285984" y="4500570"/>
            <a:ext cx="500066" cy="771524"/>
          </a:xfrm>
          <a:prstGeom prst="ellipse">
            <a:avLst/>
          </a:prstGeom>
          <a:solidFill>
            <a:schemeClr val="accent1">
              <a:alpha val="29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1571604" y="2643182"/>
            <a:ext cx="500066" cy="1128714"/>
          </a:xfrm>
          <a:prstGeom prst="ellipse">
            <a:avLst/>
          </a:prstGeom>
          <a:solidFill>
            <a:schemeClr val="accent1">
              <a:alpha val="29000"/>
            </a:schemeClr>
          </a:solidFill>
          <a:scene3d>
            <a:camera prst="orthographicFront">
              <a:rot lat="0" lon="0" rev="66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p:cNvSpPr/>
          <p:nvPr/>
        </p:nvSpPr>
        <p:spPr>
          <a:xfrm>
            <a:off x="2857488" y="4214818"/>
            <a:ext cx="500066" cy="914400"/>
          </a:xfrm>
          <a:prstGeom prst="ellipse">
            <a:avLst/>
          </a:prstGeom>
          <a:solidFill>
            <a:schemeClr val="accent1">
              <a:alpha val="29000"/>
            </a:schemeClr>
          </a:solidFill>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p:cNvSpPr/>
          <p:nvPr/>
        </p:nvSpPr>
        <p:spPr>
          <a:xfrm>
            <a:off x="928662" y="4143380"/>
            <a:ext cx="500066" cy="771524"/>
          </a:xfrm>
          <a:prstGeom prst="ellipse">
            <a:avLst/>
          </a:prstGeom>
          <a:solidFill>
            <a:schemeClr val="accent1">
              <a:alpha val="29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857224" y="2857496"/>
            <a:ext cx="500066" cy="771524"/>
          </a:xfrm>
          <a:prstGeom prst="ellipse">
            <a:avLst/>
          </a:prstGeom>
          <a:solidFill>
            <a:schemeClr val="accent1">
              <a:alpha val="29000"/>
            </a:schemeClr>
          </a:solidFill>
          <a:scene3d>
            <a:camera prst="orthographicFront">
              <a:rot lat="0" lon="0" rev="10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3643306" y="2643182"/>
            <a:ext cx="1785950" cy="3139321"/>
          </a:xfrm>
          <a:prstGeom prst="rect">
            <a:avLst/>
          </a:prstGeom>
          <a:noFill/>
        </p:spPr>
        <p:txBody>
          <a:bodyPr wrap="square" rtlCol="0">
            <a:spAutoFit/>
          </a:bodyPr>
          <a:lstStyle/>
          <a:p>
            <a:r>
              <a:rPr lang="de-DE" dirty="0" smtClean="0"/>
              <a:t>Die Anfangspopulation von Spielern spielt zum Zeitpunkt t=0 das erste Mal das Spiel. Die Spieler wählen im Mittel zu 15% die </a:t>
            </a:r>
            <a:r>
              <a:rPr lang="de-DE" dirty="0" smtClean="0">
                <a:solidFill>
                  <a:srgbClr val="00B050"/>
                </a:solidFill>
              </a:rPr>
              <a:t>grüne </a:t>
            </a:r>
            <a:r>
              <a:rPr lang="de-DE" dirty="0" smtClean="0"/>
              <a:t>Strategie.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descr="population1.jpg"/>
          <p:cNvPicPr>
            <a:picLocks noGrp="1" noChangeAspect="1"/>
          </p:cNvPicPr>
          <p:nvPr>
            <p:ph idx="1"/>
          </p:nvPr>
        </p:nvPicPr>
        <p:blipFill>
          <a:blip r:embed="rId3" cstate="print"/>
          <a:stretch>
            <a:fillRect/>
          </a:stretch>
        </p:blipFill>
        <p:spPr>
          <a:xfrm>
            <a:off x="142844" y="2143116"/>
            <a:ext cx="8715436" cy="3291840"/>
          </a:xfrm>
        </p:spPr>
      </p:pic>
      <p:sp>
        <p:nvSpPr>
          <p:cNvPr id="2" name="Titel 1"/>
          <p:cNvSpPr>
            <a:spLocks noGrp="1"/>
          </p:cNvSpPr>
          <p:nvPr>
            <p:ph type="title"/>
          </p:nvPr>
        </p:nvSpPr>
        <p:spPr>
          <a:xfrm>
            <a:off x="428596" y="214290"/>
            <a:ext cx="8229600" cy="785818"/>
          </a:xfrm>
        </p:spPr>
        <p:txBody>
          <a:bodyPr>
            <a:normAutofit fontScale="90000"/>
          </a:bodyPr>
          <a:lstStyle/>
          <a:p>
            <a:r>
              <a:rPr lang="de-DE" dirty="0" smtClean="0"/>
              <a:t>Evolutionäre Spieltheorie (I)</a:t>
            </a:r>
            <a:br>
              <a:rPr lang="de-DE" dirty="0" smtClean="0"/>
            </a:br>
            <a:r>
              <a:rPr lang="de-DE" sz="2700" dirty="0" smtClean="0"/>
              <a:t>Unsymmetrische (2x2)-Spiele (</a:t>
            </a:r>
            <a:r>
              <a:rPr lang="de-DE" sz="2700" dirty="0" err="1" smtClean="0"/>
              <a:t>Bimatrixspiele</a:t>
            </a:r>
            <a:r>
              <a:rPr lang="de-DE" sz="2700" dirty="0" smtClean="0"/>
              <a:t>)</a:t>
            </a:r>
            <a:endParaRPr lang="de-DE" dirty="0"/>
          </a:p>
        </p:txBody>
      </p:sp>
      <p:sp>
        <p:nvSpPr>
          <p:cNvPr id="5" name="Textfeld 4"/>
          <p:cNvSpPr txBox="1"/>
          <p:nvPr/>
        </p:nvSpPr>
        <p:spPr>
          <a:xfrm>
            <a:off x="500034" y="1214422"/>
            <a:ext cx="8143931" cy="1200329"/>
          </a:xfrm>
          <a:prstGeom prst="rect">
            <a:avLst/>
          </a:prstGeom>
          <a:noFill/>
        </p:spPr>
        <p:txBody>
          <a:bodyPr wrap="square" rtlCol="0">
            <a:spAutoFit/>
          </a:bodyPr>
          <a:lstStyle/>
          <a:p>
            <a:r>
              <a:rPr lang="de-DE" dirty="0" smtClean="0"/>
              <a:t>Bei unsymmetrischen (2x2)-Spielen besteht die zugrundeliegende Population aus zwei Gruppen (hier große und kleine Kreise). Aufgrund der unterschiedlichen Auszahlungsmatrizen können die Populationsgruppen sich in ihren Strategieentscheidungen (</a:t>
            </a:r>
            <a:r>
              <a:rPr lang="de-DE" dirty="0" smtClean="0">
                <a:solidFill>
                  <a:srgbClr val="00B050"/>
                </a:solidFill>
              </a:rPr>
              <a:t>grün</a:t>
            </a:r>
            <a:r>
              <a:rPr lang="de-DE" dirty="0" smtClean="0"/>
              <a:t> , schwarz) unterschiedlich entwickeln. </a:t>
            </a:r>
            <a:endParaRPr lang="de-DE" dirty="0"/>
          </a:p>
        </p:txBody>
      </p:sp>
      <p:sp>
        <p:nvSpPr>
          <p:cNvPr id="6" name="Eingekerbter Pfeil nach rechts 5"/>
          <p:cNvSpPr/>
          <p:nvPr/>
        </p:nvSpPr>
        <p:spPr>
          <a:xfrm>
            <a:off x="4071934" y="2928934"/>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857620" y="3500438"/>
            <a:ext cx="1503938" cy="1200329"/>
          </a:xfrm>
          <a:prstGeom prst="rect">
            <a:avLst/>
          </a:prstGeom>
          <a:noFill/>
        </p:spPr>
        <p:txBody>
          <a:bodyPr wrap="none" rtlCol="0">
            <a:spAutoFit/>
          </a:bodyPr>
          <a:lstStyle/>
          <a:p>
            <a:r>
              <a:rPr lang="de-DE" dirty="0" smtClean="0"/>
              <a:t>zeitliche</a:t>
            </a:r>
          </a:p>
          <a:p>
            <a:r>
              <a:rPr lang="de-DE" dirty="0" smtClean="0"/>
              <a:t>Entwicklung </a:t>
            </a:r>
          </a:p>
          <a:p>
            <a:r>
              <a:rPr lang="de-DE" dirty="0" smtClean="0"/>
              <a:t>der</a:t>
            </a:r>
          </a:p>
          <a:p>
            <a:r>
              <a:rPr lang="de-DE" dirty="0" smtClean="0"/>
              <a:t>Population</a:t>
            </a:r>
            <a:endParaRPr lang="de-DE" dirty="0"/>
          </a:p>
        </p:txBody>
      </p:sp>
      <p:sp>
        <p:nvSpPr>
          <p:cNvPr id="9" name="Textfeld 8"/>
          <p:cNvSpPr txBox="1"/>
          <p:nvPr/>
        </p:nvSpPr>
        <p:spPr>
          <a:xfrm>
            <a:off x="642910" y="5657671"/>
            <a:ext cx="8171565" cy="923330"/>
          </a:xfrm>
          <a:prstGeom prst="rect">
            <a:avLst/>
          </a:prstGeom>
          <a:noFill/>
        </p:spPr>
        <p:txBody>
          <a:bodyPr wrap="square" rtlCol="0">
            <a:spAutoFit/>
          </a:bodyPr>
          <a:lstStyle/>
          <a:p>
            <a:r>
              <a:rPr lang="de-DE" dirty="0" smtClean="0"/>
              <a:t>Mögliche Strategien: (</a:t>
            </a:r>
            <a:r>
              <a:rPr lang="de-DE" dirty="0" smtClean="0">
                <a:solidFill>
                  <a:srgbClr val="00B050"/>
                </a:solidFill>
              </a:rPr>
              <a:t>grün</a:t>
            </a:r>
            <a:r>
              <a:rPr lang="de-DE" dirty="0" smtClean="0"/>
              <a:t> , schwarz), Parameter t stellt die „Zeit“ dar.</a:t>
            </a:r>
          </a:p>
          <a:p>
            <a:r>
              <a:rPr lang="de-DE" dirty="0" smtClean="0"/>
              <a:t>x(t) : Anteil der großen Spieler, die im Zeitpunkt t die Strategie „</a:t>
            </a:r>
            <a:r>
              <a:rPr lang="de-DE" dirty="0" smtClean="0">
                <a:solidFill>
                  <a:srgbClr val="00B050"/>
                </a:solidFill>
              </a:rPr>
              <a:t>grün</a:t>
            </a:r>
            <a:r>
              <a:rPr lang="de-DE" dirty="0" smtClean="0"/>
              <a:t>“ spielen.</a:t>
            </a:r>
          </a:p>
          <a:p>
            <a:r>
              <a:rPr lang="de-DE" dirty="0" smtClean="0"/>
              <a:t>y(t) : Anteil der kleinen Spieler, die im Zeitpunkt t die Strategie „</a:t>
            </a:r>
            <a:r>
              <a:rPr lang="de-DE" dirty="0" smtClean="0">
                <a:solidFill>
                  <a:srgbClr val="00B050"/>
                </a:solidFill>
              </a:rPr>
              <a:t>grün</a:t>
            </a:r>
            <a:r>
              <a:rPr lang="de-DE" dirty="0" smtClean="0"/>
              <a:t>“ spielen.</a:t>
            </a:r>
          </a:p>
        </p:txBody>
      </p:sp>
      <p:sp>
        <p:nvSpPr>
          <p:cNvPr id="10" name="Textfeld 9"/>
          <p:cNvSpPr txBox="1"/>
          <p:nvPr/>
        </p:nvSpPr>
        <p:spPr>
          <a:xfrm>
            <a:off x="785786" y="5214950"/>
            <a:ext cx="2753959" cy="369332"/>
          </a:xfrm>
          <a:prstGeom prst="rect">
            <a:avLst/>
          </a:prstGeom>
          <a:noFill/>
        </p:spPr>
        <p:txBody>
          <a:bodyPr wrap="none" rtlCol="0">
            <a:spAutoFit/>
          </a:bodyPr>
          <a:lstStyle/>
          <a:p>
            <a:r>
              <a:rPr lang="de-DE" dirty="0" smtClean="0"/>
              <a:t>x(0)=0.5        ,      y(0)=0.5 </a:t>
            </a:r>
            <a:endParaRPr lang="de-DE" dirty="0"/>
          </a:p>
        </p:txBody>
      </p:sp>
      <p:sp>
        <p:nvSpPr>
          <p:cNvPr id="11" name="Textfeld 10"/>
          <p:cNvSpPr txBox="1"/>
          <p:nvPr/>
        </p:nvSpPr>
        <p:spPr>
          <a:xfrm>
            <a:off x="5500694" y="5214950"/>
            <a:ext cx="2966966" cy="369332"/>
          </a:xfrm>
          <a:prstGeom prst="rect">
            <a:avLst/>
          </a:prstGeom>
          <a:noFill/>
        </p:spPr>
        <p:txBody>
          <a:bodyPr wrap="none" rtlCol="0">
            <a:spAutoFit/>
          </a:bodyPr>
          <a:lstStyle/>
          <a:p>
            <a:r>
              <a:rPr lang="de-DE" dirty="0" smtClean="0"/>
              <a:t>x(10)=0.15        ,      y(10)=0.7 </a:t>
            </a:r>
            <a:endParaRPr lang="de-DE"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nhaltsplatzhalter 25" descr="population1.jpg"/>
          <p:cNvPicPr>
            <a:picLocks noGrp="1" noChangeAspect="1"/>
          </p:cNvPicPr>
          <p:nvPr>
            <p:ph idx="1"/>
          </p:nvPr>
        </p:nvPicPr>
        <p:blipFill>
          <a:blip r:embed="rId3" cstate="print"/>
          <a:stretch>
            <a:fillRect/>
          </a:stretch>
        </p:blipFill>
        <p:spPr>
          <a:xfrm>
            <a:off x="457200" y="2483961"/>
            <a:ext cx="8229600" cy="3291840"/>
          </a:xfrm>
        </p:spPr>
      </p:pic>
      <p:sp>
        <p:nvSpPr>
          <p:cNvPr id="2" name="Titel 1"/>
          <p:cNvSpPr>
            <a:spLocks noGrp="1"/>
          </p:cNvSpPr>
          <p:nvPr>
            <p:ph type="title"/>
          </p:nvPr>
        </p:nvSpPr>
        <p:spPr>
          <a:xfrm>
            <a:off x="428596" y="214290"/>
            <a:ext cx="8229600" cy="785818"/>
          </a:xfrm>
        </p:spPr>
        <p:txBody>
          <a:bodyPr>
            <a:normAutofit fontScale="90000"/>
          </a:bodyPr>
          <a:lstStyle/>
          <a:p>
            <a:r>
              <a:rPr lang="de-DE" dirty="0" smtClean="0"/>
              <a:t>Evolutionäre Spieltheorie (II)</a:t>
            </a:r>
            <a:br>
              <a:rPr lang="de-DE" dirty="0" smtClean="0"/>
            </a:br>
            <a:r>
              <a:rPr lang="de-DE" sz="2700" dirty="0" smtClean="0"/>
              <a:t>Unsymmetrische (2x2)-Spiele (</a:t>
            </a:r>
            <a:r>
              <a:rPr lang="de-DE" sz="2700" dirty="0" err="1" smtClean="0"/>
              <a:t>Bimatrixspiele</a:t>
            </a:r>
            <a:r>
              <a:rPr lang="de-DE" sz="2700" dirty="0" smtClean="0"/>
              <a:t>)</a:t>
            </a:r>
            <a:endParaRPr lang="de-DE" dirty="0"/>
          </a:p>
        </p:txBody>
      </p:sp>
      <p:sp>
        <p:nvSpPr>
          <p:cNvPr id="5" name="Textfeld 4"/>
          <p:cNvSpPr txBox="1"/>
          <p:nvPr/>
        </p:nvSpPr>
        <p:spPr>
          <a:xfrm>
            <a:off x="500034" y="1285860"/>
            <a:ext cx="8215370" cy="1200329"/>
          </a:xfrm>
          <a:prstGeom prst="rect">
            <a:avLst/>
          </a:prstGeom>
          <a:noFill/>
        </p:spPr>
        <p:txBody>
          <a:bodyPr wrap="square" rtlCol="0">
            <a:spAutoFit/>
          </a:bodyPr>
          <a:lstStyle/>
          <a:p>
            <a:r>
              <a:rPr lang="de-DE" dirty="0" smtClean="0"/>
              <a:t>Die einzelnen Akteure innerhalb der betrachteten gesamten Population spielen ein andauernd sich wiederholendes Spiel miteinander, wobei sich jeweils zwei Spieler mit unterschiedlichen Gruppenzugehörigkeiten zufällig treffen, das Spiel spielen und danach zu dem nächsten Spielpartner der anderen Gruppe wechseln .</a:t>
            </a:r>
            <a:endParaRPr lang="de-DE" dirty="0"/>
          </a:p>
        </p:txBody>
      </p:sp>
      <p:sp>
        <p:nvSpPr>
          <p:cNvPr id="9" name="Textfeld 8"/>
          <p:cNvSpPr txBox="1"/>
          <p:nvPr/>
        </p:nvSpPr>
        <p:spPr>
          <a:xfrm>
            <a:off x="500034" y="5929330"/>
            <a:ext cx="8143932" cy="923330"/>
          </a:xfrm>
          <a:prstGeom prst="rect">
            <a:avLst/>
          </a:prstGeom>
          <a:noFill/>
        </p:spPr>
        <p:txBody>
          <a:bodyPr wrap="square" rtlCol="0">
            <a:spAutoFit/>
          </a:bodyPr>
          <a:lstStyle/>
          <a:p>
            <a:r>
              <a:rPr lang="de-DE" dirty="0" smtClean="0"/>
              <a:t>Das evolutionäre Spiel schreitet voran und die </a:t>
            </a:r>
            <a:r>
              <a:rPr lang="de-DE" dirty="0" smtClean="0">
                <a:solidFill>
                  <a:srgbClr val="00B050"/>
                </a:solidFill>
              </a:rPr>
              <a:t>grüne </a:t>
            </a:r>
            <a:r>
              <a:rPr lang="de-DE" dirty="0" smtClean="0"/>
              <a:t>Strategie wird für die kleinen Spieler zunehmend attraktiver (y(10)=0.7 ), wohingegen sie für die großen Spieler zunehmend weniger attraktiv wird (x(10)=0.15 ).</a:t>
            </a:r>
            <a:endParaRPr lang="de-DE" dirty="0"/>
          </a:p>
        </p:txBody>
      </p:sp>
      <p:sp>
        <p:nvSpPr>
          <p:cNvPr id="10" name="Textfeld 9"/>
          <p:cNvSpPr txBox="1"/>
          <p:nvPr/>
        </p:nvSpPr>
        <p:spPr>
          <a:xfrm>
            <a:off x="714348" y="5500702"/>
            <a:ext cx="2898229" cy="369332"/>
          </a:xfrm>
          <a:prstGeom prst="rect">
            <a:avLst/>
          </a:prstGeom>
          <a:noFill/>
        </p:spPr>
        <p:txBody>
          <a:bodyPr wrap="none" rtlCol="0">
            <a:spAutoFit/>
          </a:bodyPr>
          <a:lstStyle/>
          <a:p>
            <a:r>
              <a:rPr lang="de-DE" dirty="0" smtClean="0"/>
              <a:t>x(10)=0.5        ,      y(10)=0.5 </a:t>
            </a:r>
            <a:endParaRPr lang="de-DE" dirty="0"/>
          </a:p>
        </p:txBody>
      </p:sp>
      <p:sp>
        <p:nvSpPr>
          <p:cNvPr id="11" name="Textfeld 10"/>
          <p:cNvSpPr txBox="1"/>
          <p:nvPr/>
        </p:nvSpPr>
        <p:spPr>
          <a:xfrm>
            <a:off x="5572132" y="5500702"/>
            <a:ext cx="2970172" cy="369332"/>
          </a:xfrm>
          <a:prstGeom prst="rect">
            <a:avLst/>
          </a:prstGeom>
          <a:noFill/>
        </p:spPr>
        <p:txBody>
          <a:bodyPr wrap="none" rtlCol="0">
            <a:spAutoFit/>
          </a:bodyPr>
          <a:lstStyle/>
          <a:p>
            <a:r>
              <a:rPr lang="de-DE" dirty="0" smtClean="0"/>
              <a:t>x(10)=0.15        ,      y(10)=0.7 </a:t>
            </a:r>
            <a:endParaRPr lang="de-DE" dirty="0"/>
          </a:p>
        </p:txBody>
      </p:sp>
      <p:sp>
        <p:nvSpPr>
          <p:cNvPr id="14" name="Ellipse 13"/>
          <p:cNvSpPr/>
          <p:nvPr/>
        </p:nvSpPr>
        <p:spPr>
          <a:xfrm>
            <a:off x="3357554" y="2928934"/>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rot="16478386">
            <a:off x="961734" y="2893361"/>
            <a:ext cx="428628" cy="505142"/>
          </a:xfrm>
          <a:prstGeom prst="ellipse">
            <a:avLst/>
          </a:prstGeom>
          <a:solidFill>
            <a:schemeClr val="accent1">
              <a:alpha val="29000"/>
            </a:schemeClr>
          </a:solidFill>
          <a:scene3d>
            <a:camera prst="orthographicFront">
              <a:rot lat="0" lon="0" rev="10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p:cNvSpPr/>
          <p:nvPr/>
        </p:nvSpPr>
        <p:spPr>
          <a:xfrm rot="15874435">
            <a:off x="2786050" y="3143248"/>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p:cNvSpPr/>
          <p:nvPr/>
        </p:nvSpPr>
        <p:spPr>
          <a:xfrm>
            <a:off x="2000232" y="3071810"/>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p:cNvSpPr/>
          <p:nvPr/>
        </p:nvSpPr>
        <p:spPr>
          <a:xfrm rot="6136835">
            <a:off x="1428728" y="3214686"/>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p:cNvSpPr/>
          <p:nvPr/>
        </p:nvSpPr>
        <p:spPr>
          <a:xfrm>
            <a:off x="1500166" y="4429132"/>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p:cNvSpPr/>
          <p:nvPr/>
        </p:nvSpPr>
        <p:spPr>
          <a:xfrm>
            <a:off x="1071538" y="4857760"/>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p:cNvSpPr/>
          <p:nvPr/>
        </p:nvSpPr>
        <p:spPr>
          <a:xfrm>
            <a:off x="2714612" y="5072074"/>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p:cNvSpPr/>
          <p:nvPr/>
        </p:nvSpPr>
        <p:spPr>
          <a:xfrm rot="2599429">
            <a:off x="2285984" y="4357694"/>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p:cNvSpPr/>
          <p:nvPr/>
        </p:nvSpPr>
        <p:spPr>
          <a:xfrm rot="2599429">
            <a:off x="2051678" y="3983466"/>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p:cNvSpPr/>
          <p:nvPr/>
        </p:nvSpPr>
        <p:spPr>
          <a:xfrm rot="2599429">
            <a:off x="3194686" y="4912160"/>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p:cNvSpPr/>
          <p:nvPr/>
        </p:nvSpPr>
        <p:spPr>
          <a:xfrm rot="2599429">
            <a:off x="2194554" y="4840723"/>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p:cNvSpPr/>
          <p:nvPr/>
        </p:nvSpPr>
        <p:spPr>
          <a:xfrm rot="15874435">
            <a:off x="3016132" y="4023347"/>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p:cNvSpPr/>
          <p:nvPr/>
        </p:nvSpPr>
        <p:spPr>
          <a:xfrm rot="15874435">
            <a:off x="3301884" y="3594719"/>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p:cNvSpPr/>
          <p:nvPr/>
        </p:nvSpPr>
        <p:spPr>
          <a:xfrm rot="15874435">
            <a:off x="1801685" y="3594719"/>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p:cNvSpPr/>
          <p:nvPr/>
        </p:nvSpPr>
        <p:spPr>
          <a:xfrm rot="15874435">
            <a:off x="2801818" y="4594851"/>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p:cNvSpPr/>
          <p:nvPr/>
        </p:nvSpPr>
        <p:spPr>
          <a:xfrm>
            <a:off x="1000100" y="4143380"/>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p:cNvSpPr/>
          <p:nvPr/>
        </p:nvSpPr>
        <p:spPr>
          <a:xfrm>
            <a:off x="1571604" y="5000636"/>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p:cNvSpPr/>
          <p:nvPr/>
        </p:nvSpPr>
        <p:spPr>
          <a:xfrm rot="5147901">
            <a:off x="2584149" y="3661153"/>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p:cNvSpPr/>
          <p:nvPr/>
        </p:nvSpPr>
        <p:spPr>
          <a:xfrm rot="18763846">
            <a:off x="1071538" y="3571876"/>
            <a:ext cx="357190" cy="500066"/>
          </a:xfrm>
          <a:prstGeom prst="ellipse">
            <a:avLst/>
          </a:prstGeom>
          <a:solidFill>
            <a:schemeClr val="accent1">
              <a:alpha val="29000"/>
            </a:schemeClr>
          </a:solidFill>
          <a:scene3d>
            <a:camera prst="orthographicFront">
              <a:rot lat="0" lon="0" rev="8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3714744" y="2500306"/>
            <a:ext cx="1785950" cy="3416320"/>
          </a:xfrm>
          <a:prstGeom prst="rect">
            <a:avLst/>
          </a:prstGeom>
          <a:noFill/>
        </p:spPr>
        <p:txBody>
          <a:bodyPr wrap="square" rtlCol="0">
            <a:spAutoFit/>
          </a:bodyPr>
          <a:lstStyle/>
          <a:p>
            <a:r>
              <a:rPr lang="de-DE" dirty="0" smtClean="0"/>
              <a:t>Die Anfangspopulation von Spielern spielt zum Zeitpunkt t=0 das erste Mal das Spiel. Es bilden sich stets Zweier-Gruppen aus großen und kleinen Kreisen.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1000132"/>
          </a:xfrm>
        </p:spPr>
        <p:txBody>
          <a:bodyPr>
            <a:normAutofit fontScale="90000"/>
          </a:bodyPr>
          <a:lstStyle/>
          <a:p>
            <a:r>
              <a:rPr lang="de-DE" sz="2400" dirty="0" smtClean="0"/>
              <a:t>Wiederholung:</a:t>
            </a:r>
            <a:r>
              <a:rPr lang="de-DE" dirty="0" smtClean="0"/>
              <a:t> </a:t>
            </a:r>
            <a:r>
              <a:rPr lang="de-DE" dirty="0" err="1" smtClean="0"/>
              <a:t>Replikatordynamik</a:t>
            </a:r>
            <a:r>
              <a:rPr lang="de-DE" dirty="0" smtClean="0"/>
              <a:t/>
            </a:r>
            <a:br>
              <a:rPr lang="de-DE" dirty="0" smtClean="0"/>
            </a:br>
            <a:r>
              <a:rPr lang="de-DE" sz="3100" dirty="0" smtClean="0"/>
              <a:t>(für symmetrische (2xM)-Spiele)</a:t>
            </a:r>
            <a:endParaRPr lang="de-DE" dirty="0"/>
          </a:p>
        </p:txBody>
      </p:sp>
      <p:graphicFrame>
        <p:nvGraphicFramePr>
          <p:cNvPr id="4" name="Inhaltsplatzhalter 3"/>
          <p:cNvGraphicFramePr>
            <a:graphicFrameLocks noChangeAspect="1"/>
          </p:cNvGraphicFramePr>
          <p:nvPr>
            <p:ph idx="1"/>
          </p:nvPr>
        </p:nvGraphicFramePr>
        <p:xfrm>
          <a:off x="428596" y="3286124"/>
          <a:ext cx="8197850" cy="1017587"/>
        </p:xfrm>
        <a:graphic>
          <a:graphicData uri="http://schemas.openxmlformats.org/presentationml/2006/ole">
            <p:oleObj spid="_x0000_s789506" name="Formel" r:id="rId4" imgW="3682800" imgH="457200" progId="Equation.3">
              <p:embed/>
            </p:oleObj>
          </a:graphicData>
        </a:graphic>
      </p:graphicFrame>
      <p:sp>
        <p:nvSpPr>
          <p:cNvPr id="6" name="Textfeld 5"/>
          <p:cNvSpPr txBox="1"/>
          <p:nvPr/>
        </p:nvSpPr>
        <p:spPr>
          <a:xfrm>
            <a:off x="285720" y="1357298"/>
            <a:ext cx="8501122" cy="1754326"/>
          </a:xfrm>
          <a:prstGeom prst="rect">
            <a:avLst/>
          </a:prstGeom>
          <a:noFill/>
        </p:spPr>
        <p:txBody>
          <a:bodyPr wrap="square" rtlCol="0">
            <a:spAutoFit/>
          </a:bodyPr>
          <a:lstStyle/>
          <a:p>
            <a:r>
              <a:rPr lang="de-DE" dirty="0" smtClean="0"/>
              <a:t>Wir beschränkten uns zunächst auf symmetrische (2xM)-Spiele , d.h. zwei Personen - M Strategien Spiele. Da es sich um symmetrische Spiele handelt, sind alle Spieler gleichberechtigt und man kann von einer homogenen Population ausgehen.</a:t>
            </a:r>
          </a:p>
          <a:p>
            <a:r>
              <a:rPr lang="de-DE" dirty="0" smtClean="0"/>
              <a:t>Die Differentialgleichung der </a:t>
            </a:r>
            <a:r>
              <a:rPr lang="de-DE" dirty="0" err="1" smtClean="0"/>
              <a:t>Replikatordynamik</a:t>
            </a:r>
            <a:r>
              <a:rPr lang="de-DE" dirty="0" smtClean="0"/>
              <a:t> beschreibt wie sich die einzelnen  Populationsanteil der zur Zeit t gewählten Strategien          , j=1,2,…M  im Laufe der Zeit entwickeln. </a:t>
            </a:r>
            <a:endParaRPr lang="de-DE" dirty="0"/>
          </a:p>
        </p:txBody>
      </p:sp>
      <p:graphicFrame>
        <p:nvGraphicFramePr>
          <p:cNvPr id="12" name="Objekt 11"/>
          <p:cNvGraphicFramePr>
            <a:graphicFrameLocks noChangeAspect="1"/>
          </p:cNvGraphicFramePr>
          <p:nvPr/>
        </p:nvGraphicFramePr>
        <p:xfrm>
          <a:off x="5572132" y="2500306"/>
          <a:ext cx="476001" cy="334964"/>
        </p:xfrm>
        <a:graphic>
          <a:graphicData uri="http://schemas.openxmlformats.org/presentationml/2006/ole">
            <p:oleObj spid="_x0000_s789507" name="Formel" r:id="rId5" imgW="342720" imgH="241200" progId="Equation.3">
              <p:embed/>
            </p:oleObj>
          </a:graphicData>
        </a:graphic>
      </p:graphicFrame>
      <p:sp>
        <p:nvSpPr>
          <p:cNvPr id="13" name="Textfeld 12"/>
          <p:cNvSpPr txBox="1"/>
          <p:nvPr/>
        </p:nvSpPr>
        <p:spPr>
          <a:xfrm>
            <a:off x="428596" y="4500570"/>
            <a:ext cx="4714908" cy="923330"/>
          </a:xfrm>
          <a:prstGeom prst="rect">
            <a:avLst/>
          </a:prstGeom>
          <a:noFill/>
        </p:spPr>
        <p:txBody>
          <a:bodyPr wrap="square" rtlCol="0">
            <a:spAutoFit/>
          </a:bodyPr>
          <a:lstStyle/>
          <a:p>
            <a:r>
              <a:rPr lang="de-DE" dirty="0" smtClean="0"/>
              <a:t>Wobei die Parameter       die einzelnen Einträge in der Auszahlungsmatrix des 1.Spielers darstellen</a:t>
            </a:r>
            <a:endParaRPr lang="de-DE" dirty="0"/>
          </a:p>
        </p:txBody>
      </p:sp>
      <p:graphicFrame>
        <p:nvGraphicFramePr>
          <p:cNvPr id="498692" name="Inhaltsplatzhalter 3"/>
          <p:cNvGraphicFramePr>
            <a:graphicFrameLocks noChangeAspect="1"/>
          </p:cNvGraphicFramePr>
          <p:nvPr/>
        </p:nvGraphicFramePr>
        <p:xfrm>
          <a:off x="2643174" y="4500570"/>
          <a:ext cx="342906" cy="385017"/>
        </p:xfrm>
        <a:graphic>
          <a:graphicData uri="http://schemas.openxmlformats.org/presentationml/2006/ole">
            <p:oleObj spid="_x0000_s789508" name="Formel" r:id="rId6" imgW="203040" imgH="228600" progId="Equation.3">
              <p:embed/>
            </p:oleObj>
          </a:graphicData>
        </a:graphic>
      </p:graphicFrame>
      <p:graphicFrame>
        <p:nvGraphicFramePr>
          <p:cNvPr id="498693" name="Inhaltsplatzhalter 3"/>
          <p:cNvGraphicFramePr>
            <a:graphicFrameLocks noChangeAspect="1"/>
          </p:cNvGraphicFramePr>
          <p:nvPr/>
        </p:nvGraphicFramePr>
        <p:xfrm>
          <a:off x="1214415" y="5344156"/>
          <a:ext cx="2928958" cy="1513843"/>
        </p:xfrm>
        <a:graphic>
          <a:graphicData uri="http://schemas.openxmlformats.org/presentationml/2006/ole">
            <p:oleObj spid="_x0000_s789509" name="Formel" r:id="rId7" imgW="2260440" imgH="1168200" progId="Equation.3">
              <p:embed/>
            </p:oleObj>
          </a:graphicData>
        </a:graphic>
      </p:graphicFrame>
      <p:sp>
        <p:nvSpPr>
          <p:cNvPr id="14" name="Geschweifte Klammer links 13"/>
          <p:cNvSpPr/>
          <p:nvPr/>
        </p:nvSpPr>
        <p:spPr>
          <a:xfrm rot="16200000">
            <a:off x="4393405" y="3536157"/>
            <a:ext cx="285752" cy="164307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400" dirty="0"/>
          </a:p>
        </p:txBody>
      </p:sp>
      <p:sp>
        <p:nvSpPr>
          <p:cNvPr id="15" name="Geschweifte Klammer links 14"/>
          <p:cNvSpPr/>
          <p:nvPr/>
        </p:nvSpPr>
        <p:spPr>
          <a:xfrm rot="16200000">
            <a:off x="6893735" y="3036091"/>
            <a:ext cx="285752" cy="278608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2400" dirty="0"/>
          </a:p>
        </p:txBody>
      </p:sp>
      <p:sp>
        <p:nvSpPr>
          <p:cNvPr id="16" name="Abgerundetes Rechteck 15"/>
          <p:cNvSpPr/>
          <p:nvPr/>
        </p:nvSpPr>
        <p:spPr>
          <a:xfrm>
            <a:off x="6643702" y="4786322"/>
            <a:ext cx="2285984" cy="1714512"/>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err="1" smtClean="0">
                <a:solidFill>
                  <a:schemeClr val="tx1"/>
                </a:solidFill>
              </a:rPr>
              <a:t>Durschnittliche</a:t>
            </a:r>
            <a:r>
              <a:rPr lang="de-DE" b="1" dirty="0" smtClean="0">
                <a:solidFill>
                  <a:schemeClr val="tx1"/>
                </a:solidFill>
              </a:rPr>
              <a:t> Fitness  (Auszahlung) der gesamten Population</a:t>
            </a:r>
            <a:endParaRPr lang="de-DE" b="1" dirty="0">
              <a:solidFill>
                <a:schemeClr val="tx1"/>
              </a:solidFill>
            </a:endParaRPr>
          </a:p>
        </p:txBody>
      </p:sp>
      <p:sp>
        <p:nvSpPr>
          <p:cNvPr id="17" name="Abgerundetes Rechteck 16"/>
          <p:cNvSpPr/>
          <p:nvPr/>
        </p:nvSpPr>
        <p:spPr>
          <a:xfrm>
            <a:off x="4500562" y="4857760"/>
            <a:ext cx="1928826" cy="1714512"/>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smtClean="0">
                <a:solidFill>
                  <a:schemeClr val="tx1"/>
                </a:solidFill>
              </a:rPr>
              <a:t>Fitness der Strategie j</a:t>
            </a:r>
          </a:p>
          <a:p>
            <a:pPr algn="ctr"/>
            <a:endParaRPr lang="de-DE" b="1" dirty="0" smtClean="0">
              <a:solidFill>
                <a:schemeClr val="tx1"/>
              </a:solidFill>
            </a:endParaRPr>
          </a:p>
          <a:p>
            <a:pPr algn="ctr"/>
            <a:r>
              <a:rPr lang="de-DE" dirty="0" smtClean="0">
                <a:solidFill>
                  <a:schemeClr val="tx1"/>
                </a:solidFill>
              </a:rPr>
              <a:t>Durchschnitt-</a:t>
            </a:r>
            <a:r>
              <a:rPr lang="de-DE" dirty="0" err="1" smtClean="0">
                <a:solidFill>
                  <a:schemeClr val="tx1"/>
                </a:solidFill>
              </a:rPr>
              <a:t>licher</a:t>
            </a:r>
            <a:r>
              <a:rPr lang="de-DE" dirty="0" smtClean="0">
                <a:solidFill>
                  <a:schemeClr val="tx1"/>
                </a:solidFill>
              </a:rPr>
              <a:t> Erfolg der j-</a:t>
            </a:r>
            <a:r>
              <a:rPr lang="de-DE" dirty="0" err="1" smtClean="0">
                <a:solidFill>
                  <a:schemeClr val="tx1"/>
                </a:solidFill>
              </a:rPr>
              <a:t>ten</a:t>
            </a:r>
            <a:r>
              <a:rPr lang="de-DE" dirty="0" smtClean="0">
                <a:solidFill>
                  <a:schemeClr val="tx1"/>
                </a:solidFill>
              </a:rPr>
              <a:t> Strategie</a:t>
            </a:r>
            <a:endParaRPr lang="de-DE" dirty="0">
              <a:solidFill>
                <a:schemeClr val="tx1"/>
              </a:solidFill>
            </a:endParaRPr>
          </a:p>
        </p:txBody>
      </p:sp>
      <p:cxnSp>
        <p:nvCxnSpPr>
          <p:cNvPr id="19" name="Gerade Verbindung mit Pfeil 18"/>
          <p:cNvCxnSpPr>
            <a:stCxn id="17" idx="0"/>
          </p:cNvCxnSpPr>
          <p:nvPr/>
        </p:nvCxnSpPr>
        <p:spPr>
          <a:xfrm rot="16200000" flipV="1">
            <a:off x="4875612" y="4268396"/>
            <a:ext cx="357190" cy="8215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rot="10800000">
            <a:off x="7143769" y="4500571"/>
            <a:ext cx="678661" cy="2857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1000132"/>
          </a:xfrm>
        </p:spPr>
        <p:txBody>
          <a:bodyPr>
            <a:normAutofit fontScale="90000"/>
          </a:bodyPr>
          <a:lstStyle/>
          <a:p>
            <a:r>
              <a:rPr lang="de-DE" dirty="0" err="1" smtClean="0"/>
              <a:t>Replikatordynamik</a:t>
            </a:r>
            <a:r>
              <a:rPr lang="de-DE" dirty="0" smtClean="0"/>
              <a:t/>
            </a:r>
            <a:br>
              <a:rPr lang="de-DE" dirty="0" smtClean="0"/>
            </a:br>
            <a:r>
              <a:rPr lang="de-DE" sz="3100" dirty="0" smtClean="0"/>
              <a:t>(für </a:t>
            </a:r>
            <a:r>
              <a:rPr lang="de-DE" sz="3100" b="1" dirty="0" smtClean="0"/>
              <a:t>unsymmetrische</a:t>
            </a:r>
            <a:r>
              <a:rPr lang="de-DE" sz="3100" dirty="0" smtClean="0"/>
              <a:t> (2x2)-Spiele)</a:t>
            </a:r>
            <a:endParaRPr lang="de-DE" dirty="0"/>
          </a:p>
        </p:txBody>
      </p:sp>
      <p:graphicFrame>
        <p:nvGraphicFramePr>
          <p:cNvPr id="4" name="Inhaltsplatzhalter 3"/>
          <p:cNvGraphicFramePr>
            <a:graphicFrameLocks noChangeAspect="1"/>
          </p:cNvGraphicFramePr>
          <p:nvPr>
            <p:ph idx="1"/>
          </p:nvPr>
        </p:nvGraphicFramePr>
        <p:xfrm>
          <a:off x="642910" y="4143380"/>
          <a:ext cx="8215370" cy="1682673"/>
        </p:xfrm>
        <a:graphic>
          <a:graphicData uri="http://schemas.openxmlformats.org/presentationml/2006/ole">
            <p:oleObj spid="_x0000_s818178" name="Formel" r:id="rId4" imgW="3327120" imgH="965160" progId="Equation.3">
              <p:embed/>
            </p:oleObj>
          </a:graphicData>
        </a:graphic>
      </p:graphicFrame>
      <p:sp>
        <p:nvSpPr>
          <p:cNvPr id="6" name="Textfeld 5"/>
          <p:cNvSpPr txBox="1"/>
          <p:nvPr/>
        </p:nvSpPr>
        <p:spPr>
          <a:xfrm>
            <a:off x="285720" y="1357298"/>
            <a:ext cx="8501122" cy="2031325"/>
          </a:xfrm>
          <a:prstGeom prst="rect">
            <a:avLst/>
          </a:prstGeom>
          <a:noFill/>
        </p:spPr>
        <p:txBody>
          <a:bodyPr wrap="square" rtlCol="0">
            <a:spAutoFit/>
          </a:bodyPr>
          <a:lstStyle/>
          <a:p>
            <a:r>
              <a:rPr lang="de-DE" dirty="0" smtClean="0"/>
              <a:t>Wir beschränken uns nun auf unsymmetrische (2x2)-Spiele , d.h. zwei Personen - zwei Strategien Spiele mit unterschiedlichen (unsymmetrischen) Auszahlungsmatrizen. Da es sich um unsymmetrische Spiele handelt, bilden sich zwei Gruppen innerhalb der gesamten Population der Spieler. Die Differentialgleichung der </a:t>
            </a:r>
            <a:r>
              <a:rPr lang="de-DE" dirty="0" err="1" smtClean="0"/>
              <a:t>Replikatordynamik</a:t>
            </a:r>
            <a:r>
              <a:rPr lang="de-DE" dirty="0" smtClean="0"/>
              <a:t> beschreibt nun wie sich die einzelnen  Populationsanteil der zur Zeit t gewählten Strategien der Spielergruppen (A und B) im Laufe der Zeit entwickeln (                           , j=1,2 ). </a:t>
            </a:r>
            <a:endParaRPr lang="de-DE" dirty="0"/>
          </a:p>
        </p:txBody>
      </p:sp>
      <p:graphicFrame>
        <p:nvGraphicFramePr>
          <p:cNvPr id="12" name="Objekt 11"/>
          <p:cNvGraphicFramePr>
            <a:graphicFrameLocks noChangeAspect="1"/>
          </p:cNvGraphicFramePr>
          <p:nvPr/>
        </p:nvGraphicFramePr>
        <p:xfrm>
          <a:off x="3428992" y="3000372"/>
          <a:ext cx="1392237" cy="352425"/>
        </p:xfrm>
        <a:graphic>
          <a:graphicData uri="http://schemas.openxmlformats.org/presentationml/2006/ole">
            <p:oleObj spid="_x0000_s818179" name="Formel" r:id="rId5" imgW="1002960" imgH="253800" progId="Equation.3">
              <p:embed/>
            </p:oleObj>
          </a:graphicData>
        </a:graphic>
      </p:graphicFrame>
      <p:sp>
        <p:nvSpPr>
          <p:cNvPr id="16" name="Abgerundetes Rechteck 15"/>
          <p:cNvSpPr/>
          <p:nvPr/>
        </p:nvSpPr>
        <p:spPr>
          <a:xfrm>
            <a:off x="5929322" y="3429000"/>
            <a:ext cx="2571768" cy="714380"/>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smtClean="0">
                <a:solidFill>
                  <a:schemeClr val="tx1"/>
                </a:solidFill>
              </a:rPr>
              <a:t>Durschnittliche</a:t>
            </a:r>
            <a:r>
              <a:rPr lang="de-DE" sz="1600" dirty="0" smtClean="0">
                <a:solidFill>
                  <a:schemeClr val="tx1"/>
                </a:solidFill>
              </a:rPr>
              <a:t> Fitness  der Gruppe A</a:t>
            </a:r>
            <a:endParaRPr lang="de-DE" sz="1600" dirty="0">
              <a:solidFill>
                <a:schemeClr val="tx1"/>
              </a:solidFill>
            </a:endParaRPr>
          </a:p>
        </p:txBody>
      </p:sp>
      <p:sp>
        <p:nvSpPr>
          <p:cNvPr id="17" name="Abgerundetes Rechteck 16"/>
          <p:cNvSpPr/>
          <p:nvPr/>
        </p:nvSpPr>
        <p:spPr>
          <a:xfrm>
            <a:off x="2857488" y="5929330"/>
            <a:ext cx="2428892" cy="714356"/>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Durchschnittlicher Erfolg der j-</a:t>
            </a:r>
            <a:r>
              <a:rPr lang="de-DE" sz="1600" dirty="0" err="1" smtClean="0">
                <a:solidFill>
                  <a:schemeClr val="tx1"/>
                </a:solidFill>
              </a:rPr>
              <a:t>ten</a:t>
            </a:r>
            <a:r>
              <a:rPr lang="de-DE" sz="1600" dirty="0" smtClean="0">
                <a:solidFill>
                  <a:schemeClr val="tx1"/>
                </a:solidFill>
              </a:rPr>
              <a:t> Strategie für die Spielergruppe B</a:t>
            </a:r>
            <a:endParaRPr lang="de-DE" sz="1600" dirty="0">
              <a:solidFill>
                <a:schemeClr val="tx1"/>
              </a:solidFill>
            </a:endParaRPr>
          </a:p>
        </p:txBody>
      </p:sp>
      <p:sp>
        <p:nvSpPr>
          <p:cNvPr id="27" name="Abgerundetes Rechteck 26"/>
          <p:cNvSpPr/>
          <p:nvPr/>
        </p:nvSpPr>
        <p:spPr>
          <a:xfrm>
            <a:off x="2857488" y="3429000"/>
            <a:ext cx="2428892" cy="714356"/>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solidFill>
                  <a:schemeClr val="tx1"/>
                </a:solidFill>
              </a:rPr>
              <a:t>Durchschnittlicher Erfolg der j-</a:t>
            </a:r>
            <a:r>
              <a:rPr lang="de-DE" sz="1600" dirty="0" err="1" smtClean="0">
                <a:solidFill>
                  <a:schemeClr val="tx1"/>
                </a:solidFill>
              </a:rPr>
              <a:t>ten</a:t>
            </a:r>
            <a:r>
              <a:rPr lang="de-DE" sz="1600" dirty="0" smtClean="0">
                <a:solidFill>
                  <a:schemeClr val="tx1"/>
                </a:solidFill>
              </a:rPr>
              <a:t> Strategie für die Spielergruppe A</a:t>
            </a:r>
            <a:endParaRPr lang="de-DE" sz="1600" dirty="0">
              <a:solidFill>
                <a:schemeClr val="tx1"/>
              </a:solidFill>
            </a:endParaRPr>
          </a:p>
        </p:txBody>
      </p:sp>
      <p:sp>
        <p:nvSpPr>
          <p:cNvPr id="28" name="Abgerundetes Rechteck 27"/>
          <p:cNvSpPr/>
          <p:nvPr/>
        </p:nvSpPr>
        <p:spPr>
          <a:xfrm>
            <a:off x="5929322" y="6000768"/>
            <a:ext cx="2571768" cy="714380"/>
          </a:xfrm>
          <a:prstGeom prst="roundRect">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smtClean="0">
                <a:solidFill>
                  <a:schemeClr val="tx1"/>
                </a:solidFill>
              </a:rPr>
              <a:t>Durschnittliche</a:t>
            </a:r>
            <a:r>
              <a:rPr lang="de-DE" sz="1600" dirty="0" smtClean="0">
                <a:solidFill>
                  <a:schemeClr val="tx1"/>
                </a:solidFill>
              </a:rPr>
              <a:t> Fitness  der Gruppe B</a:t>
            </a:r>
            <a:endParaRPr lang="de-DE" sz="1600"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5072098" cy="1000132"/>
          </a:xfrm>
        </p:spPr>
        <p:txBody>
          <a:bodyPr>
            <a:normAutofit fontScale="90000"/>
          </a:bodyPr>
          <a:lstStyle/>
          <a:p>
            <a:r>
              <a:rPr lang="de-DE" sz="4400" dirty="0" smtClean="0"/>
              <a:t>Beispiel 1:</a:t>
            </a:r>
            <a:r>
              <a:rPr lang="de-DE" sz="35200" dirty="0" smtClean="0"/>
              <a:t/>
            </a:r>
            <a:br>
              <a:rPr lang="de-DE" sz="35200" dirty="0" smtClean="0"/>
            </a:br>
            <a:r>
              <a:rPr lang="de-DE" sz="2200" dirty="0" smtClean="0"/>
              <a:t>Kampf der Geschlechter als evolutionäres Spiel</a:t>
            </a:r>
            <a:endParaRPr lang="de-DE" dirty="0"/>
          </a:p>
        </p:txBody>
      </p:sp>
      <p:sp>
        <p:nvSpPr>
          <p:cNvPr id="6" name="Textfeld 5"/>
          <p:cNvSpPr txBox="1"/>
          <p:nvPr/>
        </p:nvSpPr>
        <p:spPr>
          <a:xfrm>
            <a:off x="285720" y="1357298"/>
            <a:ext cx="5214974" cy="646331"/>
          </a:xfrm>
          <a:prstGeom prst="rect">
            <a:avLst/>
          </a:prstGeom>
          <a:noFill/>
        </p:spPr>
        <p:txBody>
          <a:bodyPr wrap="square" rtlCol="0">
            <a:spAutoFit/>
          </a:bodyPr>
          <a:lstStyle/>
          <a:p>
            <a:r>
              <a:rPr lang="de-DE" dirty="0" smtClean="0"/>
              <a:t>Das gekoppelte System von Differentialgleichung</a:t>
            </a:r>
          </a:p>
          <a:p>
            <a:r>
              <a:rPr lang="de-DE" dirty="0" smtClean="0"/>
              <a:t>lautet:</a:t>
            </a:r>
            <a:endParaRPr lang="de-DE" dirty="0"/>
          </a:p>
        </p:txBody>
      </p:sp>
      <p:graphicFrame>
        <p:nvGraphicFramePr>
          <p:cNvPr id="678916" name="Inhaltsplatzhalter 3"/>
          <p:cNvGraphicFramePr>
            <a:graphicFrameLocks noChangeAspect="1"/>
          </p:cNvGraphicFramePr>
          <p:nvPr/>
        </p:nvGraphicFramePr>
        <p:xfrm>
          <a:off x="357158" y="2143116"/>
          <a:ext cx="4551363" cy="1243013"/>
        </p:xfrm>
        <a:graphic>
          <a:graphicData uri="http://schemas.openxmlformats.org/presentationml/2006/ole">
            <p:oleObj spid="_x0000_s819202" name="Formel" r:id="rId4" imgW="2857320" imgH="812520" progId="Equation.3">
              <p:embed/>
            </p:oleObj>
          </a:graphicData>
        </a:graphic>
      </p:graphicFrame>
      <p:graphicFrame>
        <p:nvGraphicFramePr>
          <p:cNvPr id="19" name="Tabelle 18"/>
          <p:cNvGraphicFramePr>
            <a:graphicFrameLocks noGrp="1"/>
          </p:cNvGraphicFramePr>
          <p:nvPr/>
        </p:nvGraphicFramePr>
        <p:xfrm>
          <a:off x="5643570" y="0"/>
          <a:ext cx="3500430" cy="1571612"/>
        </p:xfrm>
        <a:graphic>
          <a:graphicData uri="http://schemas.openxmlformats.org/drawingml/2006/table">
            <a:tbl>
              <a:tblPr firstRow="1" bandRow="1">
                <a:tableStyleId>{5C22544A-7EE6-4342-B048-85BDC9FD1C3A}</a:tableStyleId>
              </a:tblPr>
              <a:tblGrid>
                <a:gridCol w="980120"/>
                <a:gridCol w="1190145"/>
                <a:gridCol w="1330165"/>
              </a:tblGrid>
              <a:tr h="511530">
                <a:tc>
                  <a:txBody>
                    <a:bodyPr/>
                    <a:lstStyle/>
                    <a:p>
                      <a:endParaRPr lang="en-US" sz="1800" dirty="0"/>
                    </a:p>
                  </a:txBody>
                  <a:tcPr>
                    <a:solidFill>
                      <a:schemeClr val="bg1"/>
                    </a:solidFill>
                  </a:tcPr>
                </a:tc>
                <a:tc>
                  <a:txBody>
                    <a:bodyPr/>
                    <a:lstStyle/>
                    <a:p>
                      <a:pPr marL="0" algn="l" rtl="0" eaLnBrk="1" latinLnBrk="0" hangingPunct="1"/>
                      <a:r>
                        <a:rPr kumimoji="0" lang="en-US" sz="1800" kern="1200" dirty="0" smtClean="0">
                          <a:solidFill>
                            <a:schemeClr val="dk1"/>
                          </a:solidFill>
                          <a:latin typeface="+mn-lt"/>
                          <a:ea typeface="+mn-ea"/>
                          <a:cs typeface="+mn-cs"/>
                        </a:rPr>
                        <a:t>Kino</a:t>
                      </a:r>
                      <a:endParaRPr kumimoji="0" lang="en-US" sz="1800" kern="1200" dirty="0">
                        <a:solidFill>
                          <a:schemeClr val="dk1"/>
                        </a:solidFill>
                        <a:latin typeface="+mn-lt"/>
                        <a:ea typeface="+mn-ea"/>
                        <a:cs typeface="+mn-cs"/>
                      </a:endParaRPr>
                    </a:p>
                  </a:txBody>
                  <a:tcPr/>
                </a:tc>
                <a:tc>
                  <a:txBody>
                    <a:bodyPr/>
                    <a:lstStyle/>
                    <a:p>
                      <a:r>
                        <a:rPr lang="en-US" sz="1800" dirty="0" err="1" smtClean="0">
                          <a:solidFill>
                            <a:schemeClr val="tx1"/>
                          </a:solidFill>
                        </a:rPr>
                        <a:t>Disko</a:t>
                      </a:r>
                      <a:endParaRPr lang="en-US" sz="1800" dirty="0">
                        <a:solidFill>
                          <a:schemeClr val="tx1"/>
                        </a:solidFill>
                      </a:endParaRPr>
                    </a:p>
                  </a:txBody>
                  <a:tcPr/>
                </a:tc>
              </a:tr>
              <a:tr h="530041">
                <a:tc>
                  <a:txBody>
                    <a:bodyPr/>
                    <a:lstStyle/>
                    <a:p>
                      <a:r>
                        <a:rPr lang="en-US" sz="1800" dirty="0" smtClean="0"/>
                        <a:t>Kino</a:t>
                      </a:r>
                      <a:endParaRPr lang="en-US" sz="1800" dirty="0"/>
                    </a:p>
                  </a:txBody>
                  <a:tcPr>
                    <a:solidFill>
                      <a:srgbClr val="FF0000"/>
                    </a:solidFill>
                  </a:tcPr>
                </a:tc>
                <a:tc>
                  <a:txBody>
                    <a:bodyPr/>
                    <a:lstStyle/>
                    <a:p>
                      <a:r>
                        <a:rPr lang="en-US" sz="2800" dirty="0" smtClean="0"/>
                        <a:t>(</a:t>
                      </a:r>
                      <a:r>
                        <a:rPr lang="en-US" sz="2800" dirty="0" smtClean="0">
                          <a:solidFill>
                            <a:srgbClr val="FF0000"/>
                          </a:solidFill>
                        </a:rPr>
                        <a:t>1 </a:t>
                      </a:r>
                      <a:r>
                        <a:rPr lang="en-US" sz="2800" dirty="0" smtClean="0"/>
                        <a:t>, </a:t>
                      </a:r>
                      <a:r>
                        <a:rPr lang="en-US" sz="2800" dirty="0" smtClean="0">
                          <a:solidFill>
                            <a:schemeClr val="accent1"/>
                          </a:solidFill>
                        </a:rPr>
                        <a:t>3</a:t>
                      </a:r>
                      <a:r>
                        <a:rPr lang="en-US" sz="2800" dirty="0" smtClean="0"/>
                        <a:t>)</a:t>
                      </a:r>
                      <a:endParaRPr lang="en-US" sz="28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r>
              <a:tr h="530041">
                <a:tc>
                  <a:txBody>
                    <a:bodyPr/>
                    <a:lstStyle/>
                    <a:p>
                      <a:r>
                        <a:rPr lang="en-US" sz="1800" dirty="0" err="1" smtClean="0"/>
                        <a:t>Disko</a:t>
                      </a:r>
                      <a:endParaRPr lang="en-US" sz="18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3 </a:t>
                      </a:r>
                      <a:r>
                        <a:rPr lang="en-US" sz="2800" dirty="0" smtClean="0"/>
                        <a:t>,</a:t>
                      </a:r>
                      <a:r>
                        <a:rPr lang="en-US" sz="2800" baseline="0" dirty="0" smtClean="0"/>
                        <a:t> </a:t>
                      </a:r>
                      <a:r>
                        <a:rPr kumimoji="0" lang="en-US" sz="2800" kern="1200" dirty="0" smtClean="0">
                          <a:solidFill>
                            <a:schemeClr val="accent1"/>
                          </a:solidFill>
                          <a:latin typeface="+mn-lt"/>
                          <a:ea typeface="+mn-ea"/>
                          <a:cs typeface="+mn-cs"/>
                        </a:rPr>
                        <a:t>1</a:t>
                      </a:r>
                      <a:r>
                        <a:rPr lang="en-US" sz="2800" dirty="0" smtClean="0"/>
                        <a:t>)</a:t>
                      </a:r>
                    </a:p>
                  </a:txBody>
                  <a:tcPr>
                    <a:solidFill>
                      <a:schemeClr val="bg2"/>
                    </a:solidFill>
                  </a:tcPr>
                </a:tc>
              </a:tr>
            </a:tbl>
          </a:graphicData>
        </a:graphic>
      </p:graphicFrame>
      <p:graphicFrame>
        <p:nvGraphicFramePr>
          <p:cNvPr id="819204" name="Inhaltsplatzhalter 3"/>
          <p:cNvGraphicFramePr>
            <a:graphicFrameLocks noChangeAspect="1"/>
          </p:cNvGraphicFramePr>
          <p:nvPr/>
        </p:nvGraphicFramePr>
        <p:xfrm>
          <a:off x="714348" y="5429264"/>
          <a:ext cx="3241802" cy="392114"/>
        </p:xfrm>
        <a:graphic>
          <a:graphicData uri="http://schemas.openxmlformats.org/presentationml/2006/ole">
            <p:oleObj spid="_x0000_s819204" name="Formel" r:id="rId5" imgW="1815840" imgH="228600" progId="Equation.3">
              <p:embed/>
            </p:oleObj>
          </a:graphicData>
        </a:graphic>
      </p:graphicFrame>
      <p:graphicFrame>
        <p:nvGraphicFramePr>
          <p:cNvPr id="819205" name="Inhaltsplatzhalter 3"/>
          <p:cNvGraphicFramePr>
            <a:graphicFrameLocks noChangeAspect="1"/>
          </p:cNvGraphicFramePr>
          <p:nvPr/>
        </p:nvGraphicFramePr>
        <p:xfrm>
          <a:off x="714348" y="6072206"/>
          <a:ext cx="3289256" cy="392114"/>
        </p:xfrm>
        <a:graphic>
          <a:graphicData uri="http://schemas.openxmlformats.org/presentationml/2006/ole">
            <p:oleObj spid="_x0000_s819205" name="Formel" r:id="rId6" imgW="1841400" imgH="228600" progId="Equation.3">
              <p:embed/>
            </p:oleObj>
          </a:graphicData>
        </a:graphic>
      </p:graphicFrame>
      <p:sp>
        <p:nvSpPr>
          <p:cNvPr id="20" name="Textfeld 19"/>
          <p:cNvSpPr txBox="1"/>
          <p:nvPr/>
        </p:nvSpPr>
        <p:spPr>
          <a:xfrm>
            <a:off x="500034" y="3500438"/>
            <a:ext cx="4214842" cy="3139321"/>
          </a:xfrm>
          <a:prstGeom prst="rect">
            <a:avLst/>
          </a:prstGeom>
          <a:noFill/>
          <a:ln>
            <a:solidFill>
              <a:schemeClr val="accent1"/>
            </a:solidFill>
          </a:ln>
        </p:spPr>
        <p:txBody>
          <a:bodyPr wrap="square" rtlCol="0">
            <a:spAutoFit/>
          </a:bodyPr>
          <a:lstStyle/>
          <a:p>
            <a:r>
              <a:rPr lang="de-DE" dirty="0" smtClean="0"/>
              <a:t>Die beiden Gruppen der Population sind Männer (A, x(t))und Frauen (B, y(t)). Da nur zwei Strategien wählbar sind, lassen sich die jeweiligen Populationsanteile durch lediglich eine Größe ausdrücken (x(t) und y(t)).</a:t>
            </a:r>
          </a:p>
          <a:p>
            <a:endParaRPr lang="de-DE" dirty="0" smtClean="0"/>
          </a:p>
          <a:p>
            <a:endParaRPr lang="de-DE" dirty="0" smtClean="0"/>
          </a:p>
          <a:p>
            <a:endParaRPr lang="de-DE" dirty="0" smtClean="0"/>
          </a:p>
          <a:p>
            <a:endParaRPr lang="de-DE" dirty="0" smtClean="0"/>
          </a:p>
          <a:p>
            <a:endParaRPr lang="de-DE" dirty="0"/>
          </a:p>
        </p:txBody>
      </p:sp>
      <p:pic>
        <p:nvPicPr>
          <p:cNvPr id="23" name="Grafik 22" descr="KampfGeschl1.jpg"/>
          <p:cNvPicPr>
            <a:picLocks noChangeAspect="1"/>
          </p:cNvPicPr>
          <p:nvPr/>
        </p:nvPicPr>
        <p:blipFill>
          <a:blip r:embed="rId7" cstate="print"/>
          <a:stretch>
            <a:fillRect/>
          </a:stretch>
        </p:blipFill>
        <p:spPr>
          <a:xfrm>
            <a:off x="4929190" y="3786190"/>
            <a:ext cx="4062740" cy="2714644"/>
          </a:xfrm>
          <a:prstGeom prst="rect">
            <a:avLst/>
          </a:prstGeom>
          <a:ln>
            <a:noFill/>
          </a:ln>
          <a:effectLst>
            <a:outerShdw blurRad="190500" algn="tl" rotWithShape="0">
              <a:srgbClr val="000000">
                <a:alpha val="70000"/>
              </a:srgbClr>
            </a:outerShdw>
          </a:effectLst>
        </p:spPr>
      </p:pic>
      <p:sp>
        <p:nvSpPr>
          <p:cNvPr id="25" name="Textfeld 24"/>
          <p:cNvSpPr txBox="1"/>
          <p:nvPr/>
        </p:nvSpPr>
        <p:spPr>
          <a:xfrm>
            <a:off x="5000628" y="1928802"/>
            <a:ext cx="4143372" cy="1754326"/>
          </a:xfrm>
          <a:prstGeom prst="rect">
            <a:avLst/>
          </a:prstGeom>
          <a:noFill/>
        </p:spPr>
        <p:txBody>
          <a:bodyPr wrap="square" rtlCol="0">
            <a:spAutoFit/>
          </a:bodyPr>
          <a:lstStyle/>
          <a:p>
            <a:r>
              <a:rPr lang="de-DE" dirty="0" smtClean="0"/>
              <a:t>Die Lösung der Gleichung erfolgt wiederum durch Integration bzw. kann mithilfe des Computers nummerisch berechnet werden. Es muss in beiden Fällen ein fester Anfangswert (x(0),y(0)) gewählt werden.</a:t>
            </a:r>
            <a:endParaRPr lang="de-DE" dirty="0"/>
          </a:p>
        </p:txBody>
      </p:sp>
      <p:sp>
        <p:nvSpPr>
          <p:cNvPr id="26" name="Textfeld 25"/>
          <p:cNvSpPr txBox="1"/>
          <p:nvPr/>
        </p:nvSpPr>
        <p:spPr>
          <a:xfrm>
            <a:off x="6072198" y="4500570"/>
            <a:ext cx="2815385" cy="1477328"/>
          </a:xfrm>
          <a:prstGeom prst="rect">
            <a:avLst/>
          </a:prstGeom>
          <a:noFill/>
        </p:spPr>
        <p:txBody>
          <a:bodyPr wrap="square" rtlCol="0">
            <a:spAutoFit/>
          </a:bodyPr>
          <a:lstStyle/>
          <a:p>
            <a:r>
              <a:rPr lang="de-DE" dirty="0" smtClean="0"/>
              <a:t>Nummerische Lösung der Gleichung wobei der Anfangswert zu (x(0),y(0))=(0.7 , 0.3) gewählt wurde. </a:t>
            </a:r>
            <a:endParaRPr lang="de-DE" dirty="0"/>
          </a:p>
        </p:txBody>
      </p:sp>
      <p:sp>
        <p:nvSpPr>
          <p:cNvPr id="14" name="Nach unten gekrümmter Pfeil 13"/>
          <p:cNvSpPr/>
          <p:nvPr/>
        </p:nvSpPr>
        <p:spPr>
          <a:xfrm>
            <a:off x="3643307" y="1714488"/>
            <a:ext cx="1857387" cy="30289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Textfeld 14"/>
          <p:cNvSpPr txBox="1"/>
          <p:nvPr/>
        </p:nvSpPr>
        <p:spPr>
          <a:xfrm>
            <a:off x="214282" y="2000240"/>
            <a:ext cx="4685898" cy="1477328"/>
          </a:xfrm>
          <a:prstGeom prst="rect">
            <a:avLst/>
          </a:prstGeom>
          <a:noFill/>
          <a:ln>
            <a:solidFill>
              <a:schemeClr val="accent1"/>
            </a:solidFill>
          </a:ln>
        </p:spPr>
        <p:txBody>
          <a:bodyPr wrap="square" rtlCol="0">
            <a:spAutoFit/>
          </a:bodyPr>
          <a:lstStyle/>
          <a:p>
            <a:r>
              <a:rPr lang="de-DE" dirty="0" smtClean="0"/>
              <a:t>                                                                              </a:t>
            </a:r>
          </a:p>
          <a:p>
            <a:endParaRPr lang="de-DE" dirty="0" smtClean="0"/>
          </a:p>
          <a:p>
            <a:endParaRPr lang="de-DE" dirty="0" smtClean="0"/>
          </a:p>
          <a:p>
            <a:endParaRPr lang="de-DE" dirty="0" smtClean="0"/>
          </a:p>
          <a:p>
            <a:endParaRPr lang="de-DE"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Inhaltsübersicht </a:t>
            </a:r>
            <a:br>
              <a:rPr lang="de-DE" dirty="0" smtClean="0"/>
            </a:br>
            <a:r>
              <a:rPr lang="de-DE" dirty="0" smtClean="0"/>
              <a:t>der gesamten Vorlesung</a:t>
            </a:r>
            <a:endParaRPr lang="en-US" dirty="0"/>
          </a:p>
        </p:txBody>
      </p:sp>
      <p:sp>
        <p:nvSpPr>
          <p:cNvPr id="3" name="Inhaltsplatzhalter 2"/>
          <p:cNvSpPr>
            <a:spLocks noGrp="1"/>
          </p:cNvSpPr>
          <p:nvPr>
            <p:ph idx="1"/>
          </p:nvPr>
        </p:nvSpPr>
        <p:spPr>
          <a:xfrm>
            <a:off x="500034" y="3071810"/>
            <a:ext cx="8229600" cy="2500330"/>
          </a:xfrm>
        </p:spPr>
        <p:txBody>
          <a:bodyPr>
            <a:normAutofit/>
          </a:bodyPr>
          <a:lstStyle/>
          <a:p>
            <a:pPr marL="514350" indent="-514350">
              <a:buFont typeface="+mj-lt"/>
              <a:buAutoNum type="arabicPeriod"/>
            </a:pPr>
            <a:r>
              <a:rPr lang="de-DE" sz="3200" dirty="0" smtClean="0"/>
              <a:t>Grundlagen der Spieltheorie</a:t>
            </a:r>
          </a:p>
          <a:p>
            <a:pPr marL="514350" indent="-514350">
              <a:buFont typeface="+mj-lt"/>
              <a:buAutoNum type="arabicPeriod"/>
            </a:pPr>
            <a:r>
              <a:rPr lang="de-DE" sz="3200" dirty="0" smtClean="0"/>
              <a:t>Grundlagen der evolutionären Spieltheorie</a:t>
            </a:r>
          </a:p>
          <a:p>
            <a:pPr marL="514350" indent="-514350">
              <a:buFont typeface="+mj-lt"/>
              <a:buAutoNum type="arabicPeriod"/>
            </a:pPr>
            <a:r>
              <a:rPr lang="de-DE" sz="3200" dirty="0" smtClean="0"/>
              <a:t>Neue Entwicklungen in der evolutionären Spieltheorie</a:t>
            </a:r>
            <a:endParaRPr lang="de-DE"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geschlechtera.gif"/>
          <p:cNvPicPr>
            <a:picLocks noChangeAspect="1"/>
          </p:cNvPicPr>
          <p:nvPr/>
        </p:nvPicPr>
        <p:blipFill>
          <a:blip r:embed="rId3" cstate="print"/>
          <a:stretch>
            <a:fillRect/>
          </a:stretch>
        </p:blipFill>
        <p:spPr>
          <a:xfrm>
            <a:off x="3500430" y="2357430"/>
            <a:ext cx="5319732" cy="4033848"/>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428596" y="71414"/>
            <a:ext cx="5072098" cy="1000132"/>
          </a:xfrm>
        </p:spPr>
        <p:txBody>
          <a:bodyPr>
            <a:normAutofit fontScale="90000"/>
          </a:bodyPr>
          <a:lstStyle/>
          <a:p>
            <a:r>
              <a:rPr lang="de-DE" sz="4400" dirty="0" smtClean="0"/>
              <a:t>Beispiel 1:</a:t>
            </a:r>
            <a:r>
              <a:rPr lang="de-DE" sz="35200" dirty="0" smtClean="0"/>
              <a:t/>
            </a:r>
            <a:br>
              <a:rPr lang="de-DE" sz="35200" dirty="0" smtClean="0"/>
            </a:br>
            <a:r>
              <a:rPr lang="de-DE" sz="2200" dirty="0" smtClean="0"/>
              <a:t>Kampf der Geschlechter als evolutionäres Spiel</a:t>
            </a:r>
            <a:endParaRPr lang="de-DE" dirty="0"/>
          </a:p>
        </p:txBody>
      </p:sp>
      <p:sp>
        <p:nvSpPr>
          <p:cNvPr id="6" name="Textfeld 5"/>
          <p:cNvSpPr txBox="1"/>
          <p:nvPr/>
        </p:nvSpPr>
        <p:spPr>
          <a:xfrm>
            <a:off x="285720" y="1214422"/>
            <a:ext cx="5357850" cy="1200329"/>
          </a:xfrm>
          <a:prstGeom prst="rect">
            <a:avLst/>
          </a:prstGeom>
          <a:noFill/>
        </p:spPr>
        <p:txBody>
          <a:bodyPr wrap="square" rtlCol="0">
            <a:spAutoFit/>
          </a:bodyPr>
          <a:lstStyle/>
          <a:p>
            <a:r>
              <a:rPr lang="de-DE" dirty="0" smtClean="0"/>
              <a:t>Das „Kampf der Geschlechter“- Spiel gehört der Klasse der „</a:t>
            </a:r>
            <a:r>
              <a:rPr lang="de-DE" dirty="0" err="1" smtClean="0"/>
              <a:t>Sattelpunktsspiele</a:t>
            </a:r>
            <a:r>
              <a:rPr lang="de-DE" dirty="0" smtClean="0"/>
              <a:t>“  (</a:t>
            </a:r>
            <a:r>
              <a:rPr lang="de-DE" dirty="0" err="1" smtClean="0"/>
              <a:t>Saddle</a:t>
            </a:r>
            <a:r>
              <a:rPr lang="de-DE" dirty="0" smtClean="0"/>
              <a:t> Class) an. Das Phasenportrait des Spiels besitzt das folgende Aussehen:</a:t>
            </a:r>
            <a:endParaRPr lang="de-DE" dirty="0"/>
          </a:p>
        </p:txBody>
      </p:sp>
      <p:graphicFrame>
        <p:nvGraphicFramePr>
          <p:cNvPr id="19" name="Tabelle 18"/>
          <p:cNvGraphicFramePr>
            <a:graphicFrameLocks noGrp="1"/>
          </p:cNvGraphicFramePr>
          <p:nvPr/>
        </p:nvGraphicFramePr>
        <p:xfrm>
          <a:off x="5643570" y="0"/>
          <a:ext cx="3500430" cy="1571612"/>
        </p:xfrm>
        <a:graphic>
          <a:graphicData uri="http://schemas.openxmlformats.org/drawingml/2006/table">
            <a:tbl>
              <a:tblPr firstRow="1" bandRow="1">
                <a:tableStyleId>{5C22544A-7EE6-4342-B048-85BDC9FD1C3A}</a:tableStyleId>
              </a:tblPr>
              <a:tblGrid>
                <a:gridCol w="980120"/>
                <a:gridCol w="1190145"/>
                <a:gridCol w="1330165"/>
              </a:tblGrid>
              <a:tr h="511530">
                <a:tc>
                  <a:txBody>
                    <a:bodyPr/>
                    <a:lstStyle/>
                    <a:p>
                      <a:endParaRPr lang="en-US" sz="1800" dirty="0"/>
                    </a:p>
                  </a:txBody>
                  <a:tcPr>
                    <a:solidFill>
                      <a:schemeClr val="bg1"/>
                    </a:solidFill>
                  </a:tcPr>
                </a:tc>
                <a:tc>
                  <a:txBody>
                    <a:bodyPr/>
                    <a:lstStyle/>
                    <a:p>
                      <a:pPr marL="0" algn="l" rtl="0" eaLnBrk="1" latinLnBrk="0" hangingPunct="1"/>
                      <a:r>
                        <a:rPr kumimoji="0" lang="en-US" sz="1800" kern="1200" dirty="0" smtClean="0">
                          <a:solidFill>
                            <a:schemeClr val="dk1"/>
                          </a:solidFill>
                          <a:latin typeface="+mn-lt"/>
                          <a:ea typeface="+mn-ea"/>
                          <a:cs typeface="+mn-cs"/>
                        </a:rPr>
                        <a:t>Kino</a:t>
                      </a:r>
                      <a:endParaRPr kumimoji="0" lang="en-US" sz="1800" kern="1200" dirty="0">
                        <a:solidFill>
                          <a:schemeClr val="dk1"/>
                        </a:solidFill>
                        <a:latin typeface="+mn-lt"/>
                        <a:ea typeface="+mn-ea"/>
                        <a:cs typeface="+mn-cs"/>
                      </a:endParaRPr>
                    </a:p>
                  </a:txBody>
                  <a:tcPr/>
                </a:tc>
                <a:tc>
                  <a:txBody>
                    <a:bodyPr/>
                    <a:lstStyle/>
                    <a:p>
                      <a:r>
                        <a:rPr lang="en-US" sz="1800" dirty="0" err="1" smtClean="0">
                          <a:solidFill>
                            <a:schemeClr val="tx1"/>
                          </a:solidFill>
                        </a:rPr>
                        <a:t>Disko</a:t>
                      </a:r>
                      <a:endParaRPr lang="en-US" sz="1800" dirty="0">
                        <a:solidFill>
                          <a:schemeClr val="tx1"/>
                        </a:solidFill>
                      </a:endParaRPr>
                    </a:p>
                  </a:txBody>
                  <a:tcPr/>
                </a:tc>
              </a:tr>
              <a:tr h="530041">
                <a:tc>
                  <a:txBody>
                    <a:bodyPr/>
                    <a:lstStyle/>
                    <a:p>
                      <a:r>
                        <a:rPr lang="en-US" sz="1800" dirty="0" smtClean="0"/>
                        <a:t>Kino</a:t>
                      </a:r>
                      <a:endParaRPr lang="en-US" sz="1800" dirty="0"/>
                    </a:p>
                  </a:txBody>
                  <a:tcPr>
                    <a:solidFill>
                      <a:srgbClr val="FF0000"/>
                    </a:solidFill>
                  </a:tcPr>
                </a:tc>
                <a:tc>
                  <a:txBody>
                    <a:bodyPr/>
                    <a:lstStyle/>
                    <a:p>
                      <a:r>
                        <a:rPr lang="en-US" sz="2800" dirty="0" smtClean="0"/>
                        <a:t>(</a:t>
                      </a:r>
                      <a:r>
                        <a:rPr lang="en-US" sz="2800" dirty="0" smtClean="0">
                          <a:solidFill>
                            <a:srgbClr val="FF0000"/>
                          </a:solidFill>
                        </a:rPr>
                        <a:t>1 </a:t>
                      </a:r>
                      <a:r>
                        <a:rPr lang="en-US" sz="2800" dirty="0" smtClean="0"/>
                        <a:t>, </a:t>
                      </a:r>
                      <a:r>
                        <a:rPr lang="en-US" sz="2800" dirty="0" smtClean="0">
                          <a:solidFill>
                            <a:schemeClr val="accent1"/>
                          </a:solidFill>
                        </a:rPr>
                        <a:t>3</a:t>
                      </a:r>
                      <a:r>
                        <a:rPr lang="en-US" sz="2800" dirty="0" smtClean="0"/>
                        <a:t>)</a:t>
                      </a:r>
                      <a:endParaRPr lang="en-US" sz="28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r>
              <a:tr h="530041">
                <a:tc>
                  <a:txBody>
                    <a:bodyPr/>
                    <a:lstStyle/>
                    <a:p>
                      <a:r>
                        <a:rPr lang="en-US" sz="1800" dirty="0" err="1" smtClean="0"/>
                        <a:t>Disko</a:t>
                      </a:r>
                      <a:endParaRPr lang="en-US" sz="18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3 </a:t>
                      </a:r>
                      <a:r>
                        <a:rPr lang="en-US" sz="2800" dirty="0" smtClean="0"/>
                        <a:t>,</a:t>
                      </a:r>
                      <a:r>
                        <a:rPr lang="en-US" sz="2800" baseline="0" dirty="0" smtClean="0"/>
                        <a:t> </a:t>
                      </a:r>
                      <a:r>
                        <a:rPr kumimoji="0" lang="en-US" sz="2800" kern="1200" dirty="0" smtClean="0">
                          <a:solidFill>
                            <a:schemeClr val="accent1"/>
                          </a:solidFill>
                          <a:latin typeface="+mn-lt"/>
                          <a:ea typeface="+mn-ea"/>
                          <a:cs typeface="+mn-cs"/>
                        </a:rPr>
                        <a:t>1</a:t>
                      </a:r>
                      <a:r>
                        <a:rPr lang="en-US" sz="2800" dirty="0" smtClean="0"/>
                        <a:t>)</a:t>
                      </a:r>
                    </a:p>
                  </a:txBody>
                  <a:tcPr>
                    <a:solidFill>
                      <a:schemeClr val="bg2"/>
                    </a:solidFill>
                  </a:tcPr>
                </a:tc>
              </a:tr>
            </a:tbl>
          </a:graphicData>
        </a:graphic>
      </p:graphicFrame>
      <p:sp>
        <p:nvSpPr>
          <p:cNvPr id="15" name="Textfeld 14"/>
          <p:cNvSpPr txBox="1"/>
          <p:nvPr/>
        </p:nvSpPr>
        <p:spPr>
          <a:xfrm>
            <a:off x="214282" y="2357430"/>
            <a:ext cx="3143272" cy="3970318"/>
          </a:xfrm>
          <a:prstGeom prst="rect">
            <a:avLst/>
          </a:prstGeom>
          <a:noFill/>
        </p:spPr>
        <p:txBody>
          <a:bodyPr wrap="square" rtlCol="0">
            <a:spAutoFit/>
          </a:bodyPr>
          <a:lstStyle/>
          <a:p>
            <a:r>
              <a:rPr lang="de-DE" dirty="0" smtClean="0"/>
              <a:t>Die rechte Abbildung zeigt das zeitliche Verhalten von drei nummerischen Lösungen mit unterschiedlichen Anfangsbedingungen. Die evolutionäre Erweiterung des Spiels besitzt zwei evolutionär stabile Strategien ((0,0) und (1,1)). Die blaue und grüne Populationsentwicklung enden bei (0,0) während die Anfangsbedingung der roten Population bei (1,1) endet.</a:t>
            </a:r>
            <a:endParaRPr lang="de-DE" dirty="0"/>
          </a:p>
        </p:txBody>
      </p:sp>
      <p:sp>
        <p:nvSpPr>
          <p:cNvPr id="16" name="Textfeld 15"/>
          <p:cNvSpPr txBox="1"/>
          <p:nvPr/>
        </p:nvSpPr>
        <p:spPr>
          <a:xfrm>
            <a:off x="2428860" y="6357958"/>
            <a:ext cx="3167598" cy="369332"/>
          </a:xfrm>
          <a:prstGeom prst="rect">
            <a:avLst/>
          </a:prstGeom>
          <a:noFill/>
          <a:ln>
            <a:solidFill>
              <a:schemeClr val="accent1"/>
            </a:solidFill>
          </a:ln>
        </p:spPr>
        <p:txBody>
          <a:bodyPr wrap="none" rtlCol="0">
            <a:spAutoFit/>
          </a:bodyPr>
          <a:lstStyle/>
          <a:p>
            <a:r>
              <a:rPr lang="de-DE" dirty="0" smtClean="0"/>
              <a:t>(0,0) entspricht (</a:t>
            </a:r>
            <a:r>
              <a:rPr lang="de-DE" dirty="0" err="1" smtClean="0"/>
              <a:t>Disko,Disko</a:t>
            </a:r>
            <a:r>
              <a:rPr lang="de-DE" dirty="0" smtClean="0"/>
              <a:t>)</a:t>
            </a:r>
            <a:endParaRPr lang="de-DE" dirty="0"/>
          </a:p>
        </p:txBody>
      </p:sp>
      <p:sp>
        <p:nvSpPr>
          <p:cNvPr id="17" name="Textfeld 16"/>
          <p:cNvSpPr txBox="1"/>
          <p:nvPr/>
        </p:nvSpPr>
        <p:spPr>
          <a:xfrm>
            <a:off x="5857884" y="1857364"/>
            <a:ext cx="2865593" cy="369332"/>
          </a:xfrm>
          <a:prstGeom prst="rect">
            <a:avLst/>
          </a:prstGeom>
          <a:noFill/>
          <a:ln>
            <a:solidFill>
              <a:schemeClr val="accent1"/>
            </a:solidFill>
          </a:ln>
        </p:spPr>
        <p:txBody>
          <a:bodyPr wrap="none" rtlCol="0">
            <a:spAutoFit/>
          </a:bodyPr>
          <a:lstStyle/>
          <a:p>
            <a:r>
              <a:rPr lang="de-DE" dirty="0" smtClean="0"/>
              <a:t>(1,1) entspricht (</a:t>
            </a:r>
            <a:r>
              <a:rPr lang="de-DE" dirty="0" err="1" smtClean="0"/>
              <a:t>Kino,Kino</a:t>
            </a:r>
            <a:r>
              <a:rPr lang="de-DE" dirty="0" smtClean="0"/>
              <a:t>)</a:t>
            </a:r>
            <a:endParaRPr lang="de-DE" dirty="0"/>
          </a:p>
        </p:txBody>
      </p:sp>
      <p:cxnSp>
        <p:nvCxnSpPr>
          <p:cNvPr id="24" name="Gerade Verbindung mit Pfeil 23"/>
          <p:cNvCxnSpPr>
            <a:stCxn id="16" idx="0"/>
          </p:cNvCxnSpPr>
          <p:nvPr/>
        </p:nvCxnSpPr>
        <p:spPr>
          <a:xfrm rot="5400000" flipH="1" flipV="1">
            <a:off x="3827982" y="6042569"/>
            <a:ext cx="500066" cy="1307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Gerade Verbindung mit Pfeil 28"/>
          <p:cNvCxnSpPr>
            <a:stCxn id="17" idx="3"/>
          </p:cNvCxnSpPr>
          <p:nvPr/>
        </p:nvCxnSpPr>
        <p:spPr>
          <a:xfrm>
            <a:off x="8723477" y="2042030"/>
            <a:ext cx="63367" cy="386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descr="CenterClass1.jpg"/>
          <p:cNvPicPr>
            <a:picLocks noChangeAspect="1"/>
          </p:cNvPicPr>
          <p:nvPr/>
        </p:nvPicPr>
        <p:blipFill>
          <a:blip r:embed="rId4" cstate="print"/>
          <a:stretch>
            <a:fillRect/>
          </a:stretch>
        </p:blipFill>
        <p:spPr>
          <a:xfrm>
            <a:off x="5072066" y="3714752"/>
            <a:ext cx="3857652" cy="2925926"/>
          </a:xfrm>
          <a:prstGeom prst="rect">
            <a:avLst/>
          </a:prstGeom>
          <a:ln>
            <a:noFill/>
          </a:ln>
          <a:effectLst>
            <a:outerShdw blurRad="190500" algn="tl" rotWithShape="0">
              <a:srgbClr val="000000">
                <a:alpha val="70000"/>
              </a:srgbClr>
            </a:outerShdw>
          </a:effectLst>
        </p:spPr>
      </p:pic>
      <p:sp>
        <p:nvSpPr>
          <p:cNvPr id="15" name="Textfeld 14"/>
          <p:cNvSpPr txBox="1"/>
          <p:nvPr/>
        </p:nvSpPr>
        <p:spPr>
          <a:xfrm>
            <a:off x="214282" y="2000240"/>
            <a:ext cx="4685898" cy="1477328"/>
          </a:xfrm>
          <a:prstGeom prst="rect">
            <a:avLst/>
          </a:prstGeom>
          <a:noFill/>
          <a:ln>
            <a:solidFill>
              <a:schemeClr val="accent1"/>
            </a:solidFill>
          </a:ln>
        </p:spPr>
        <p:txBody>
          <a:bodyPr wrap="square" rtlCol="0">
            <a:spAutoFit/>
          </a:bodyPr>
          <a:lstStyle/>
          <a:p>
            <a:r>
              <a:rPr lang="de-DE" dirty="0" smtClean="0"/>
              <a:t>                                                                              </a:t>
            </a:r>
          </a:p>
          <a:p>
            <a:endParaRPr lang="de-DE" dirty="0" smtClean="0"/>
          </a:p>
          <a:p>
            <a:endParaRPr lang="de-DE" dirty="0" smtClean="0"/>
          </a:p>
          <a:p>
            <a:endParaRPr lang="de-DE" dirty="0" smtClean="0"/>
          </a:p>
          <a:p>
            <a:endParaRPr lang="de-DE" dirty="0"/>
          </a:p>
        </p:txBody>
      </p:sp>
      <p:sp>
        <p:nvSpPr>
          <p:cNvPr id="2" name="Titel 1"/>
          <p:cNvSpPr>
            <a:spLocks noGrp="1"/>
          </p:cNvSpPr>
          <p:nvPr>
            <p:ph type="title"/>
          </p:nvPr>
        </p:nvSpPr>
        <p:spPr>
          <a:xfrm>
            <a:off x="428596" y="214290"/>
            <a:ext cx="5072098" cy="1000132"/>
          </a:xfrm>
        </p:spPr>
        <p:txBody>
          <a:bodyPr>
            <a:normAutofit fontScale="90000"/>
          </a:bodyPr>
          <a:lstStyle/>
          <a:p>
            <a:r>
              <a:rPr lang="de-DE" sz="4400" dirty="0" smtClean="0"/>
              <a:t>Beispiel 2:</a:t>
            </a:r>
            <a:r>
              <a:rPr lang="de-DE" sz="35200" dirty="0" smtClean="0"/>
              <a:t/>
            </a:r>
            <a:br>
              <a:rPr lang="de-DE" sz="35200" dirty="0" smtClean="0"/>
            </a:br>
            <a:r>
              <a:rPr lang="de-DE" sz="2200" dirty="0" smtClean="0"/>
              <a:t>Klasse der Zentrumsspiele (Center Class) </a:t>
            </a:r>
            <a:endParaRPr lang="de-DE" dirty="0"/>
          </a:p>
        </p:txBody>
      </p:sp>
      <p:sp>
        <p:nvSpPr>
          <p:cNvPr id="6" name="Textfeld 5"/>
          <p:cNvSpPr txBox="1"/>
          <p:nvPr/>
        </p:nvSpPr>
        <p:spPr>
          <a:xfrm>
            <a:off x="285720" y="1357298"/>
            <a:ext cx="5214974" cy="646331"/>
          </a:xfrm>
          <a:prstGeom prst="rect">
            <a:avLst/>
          </a:prstGeom>
          <a:noFill/>
        </p:spPr>
        <p:txBody>
          <a:bodyPr wrap="square" rtlCol="0">
            <a:spAutoFit/>
          </a:bodyPr>
          <a:lstStyle/>
          <a:p>
            <a:r>
              <a:rPr lang="de-DE" dirty="0" smtClean="0"/>
              <a:t>Das gekoppelte System von Differentialgleichung für dieses Beispiel lautet:</a:t>
            </a:r>
            <a:endParaRPr lang="de-DE" dirty="0"/>
          </a:p>
        </p:txBody>
      </p:sp>
      <p:graphicFrame>
        <p:nvGraphicFramePr>
          <p:cNvPr id="678916" name="Inhaltsplatzhalter 3"/>
          <p:cNvGraphicFramePr>
            <a:graphicFrameLocks noChangeAspect="1"/>
          </p:cNvGraphicFramePr>
          <p:nvPr/>
        </p:nvGraphicFramePr>
        <p:xfrm>
          <a:off x="396875" y="2143125"/>
          <a:ext cx="4470400" cy="1243013"/>
        </p:xfrm>
        <a:graphic>
          <a:graphicData uri="http://schemas.openxmlformats.org/presentationml/2006/ole">
            <p:oleObj spid="_x0000_s822274" name="Formel" r:id="rId5" imgW="2806560" imgH="812520" progId="Equation.3">
              <p:embed/>
            </p:oleObj>
          </a:graphicData>
        </a:graphic>
      </p:graphicFrame>
      <p:graphicFrame>
        <p:nvGraphicFramePr>
          <p:cNvPr id="19" name="Tabelle 18"/>
          <p:cNvGraphicFramePr>
            <a:graphicFrameLocks noGrp="1"/>
          </p:cNvGraphicFramePr>
          <p:nvPr/>
        </p:nvGraphicFramePr>
        <p:xfrm>
          <a:off x="5643570" y="0"/>
          <a:ext cx="3500430" cy="1571612"/>
        </p:xfrm>
        <a:graphic>
          <a:graphicData uri="http://schemas.openxmlformats.org/drawingml/2006/table">
            <a:tbl>
              <a:tblPr firstRow="1" bandRow="1">
                <a:tableStyleId>{5C22544A-7EE6-4342-B048-85BDC9FD1C3A}</a:tableStyleId>
              </a:tblPr>
              <a:tblGrid>
                <a:gridCol w="980120"/>
                <a:gridCol w="1190145"/>
                <a:gridCol w="1330165"/>
              </a:tblGrid>
              <a:tr h="511530">
                <a:tc>
                  <a:txBody>
                    <a:bodyPr/>
                    <a:lstStyle/>
                    <a:p>
                      <a:endParaRPr lang="en-US" sz="1800" dirty="0"/>
                    </a:p>
                  </a:txBody>
                  <a:tcPr>
                    <a:solidFill>
                      <a:schemeClr val="bg1"/>
                    </a:solidFill>
                  </a:tcPr>
                </a:tc>
                <a:tc>
                  <a:txBody>
                    <a:bodyPr/>
                    <a:lstStyle/>
                    <a:p>
                      <a:r>
                        <a:rPr lang="en-US" sz="1800" dirty="0" err="1" smtClean="0"/>
                        <a:t>Strat</a:t>
                      </a:r>
                      <a:r>
                        <a:rPr lang="en-US" sz="1800" dirty="0" smtClean="0"/>
                        <a:t>.</a:t>
                      </a:r>
                      <a:r>
                        <a:rPr lang="en-US" sz="1800" baseline="0" dirty="0" smtClean="0"/>
                        <a:t> 1</a:t>
                      </a:r>
                      <a:endParaRPr lang="en-US" sz="1800" dirty="0"/>
                    </a:p>
                  </a:txBody>
                  <a:tcPr/>
                </a:tc>
                <a:tc>
                  <a:txBody>
                    <a:bodyPr/>
                    <a:lstStyle/>
                    <a:p>
                      <a:r>
                        <a:rPr lang="en-US" sz="1800" dirty="0" err="1" smtClean="0"/>
                        <a:t>Strat</a:t>
                      </a:r>
                      <a:r>
                        <a:rPr lang="en-US" sz="1800" dirty="0" smtClean="0"/>
                        <a:t>.</a:t>
                      </a:r>
                      <a:r>
                        <a:rPr lang="en-US" sz="1800" baseline="0" dirty="0" smtClean="0"/>
                        <a:t> 2</a:t>
                      </a:r>
                      <a:endParaRPr lang="en-US" sz="1800" dirty="0"/>
                    </a:p>
                  </a:txBody>
                  <a:tcPr/>
                </a:tc>
              </a:tr>
              <a:tr h="530041">
                <a:tc>
                  <a:txBody>
                    <a:bodyPr/>
                    <a:lstStyle/>
                    <a:p>
                      <a:r>
                        <a:rPr lang="en-US" sz="1800" dirty="0" err="1" smtClean="0"/>
                        <a:t>Strat</a:t>
                      </a:r>
                      <a:r>
                        <a:rPr lang="en-US" sz="1800" dirty="0" smtClean="0"/>
                        <a:t>.</a:t>
                      </a:r>
                      <a:r>
                        <a:rPr lang="en-US" sz="1800" baseline="0" dirty="0" smtClean="0"/>
                        <a:t> 1</a:t>
                      </a:r>
                      <a:endParaRPr lang="en-US" sz="1800" dirty="0"/>
                    </a:p>
                  </a:txBody>
                  <a:tcPr>
                    <a:solidFill>
                      <a:srgbClr val="FF0000"/>
                    </a:solidFill>
                  </a:tcPr>
                </a:tc>
                <a:tc>
                  <a:txBody>
                    <a:bodyPr/>
                    <a:lstStyle/>
                    <a:p>
                      <a:r>
                        <a:rPr lang="en-US" sz="2800" dirty="0" smtClean="0"/>
                        <a:t>(</a:t>
                      </a:r>
                      <a:r>
                        <a:rPr lang="en-US" sz="2800" dirty="0" smtClean="0">
                          <a:solidFill>
                            <a:srgbClr val="FF0000"/>
                          </a:solidFill>
                        </a:rPr>
                        <a:t>2 </a:t>
                      </a:r>
                      <a:r>
                        <a:rPr lang="en-US" sz="2800" dirty="0" smtClean="0"/>
                        <a:t>, </a:t>
                      </a:r>
                      <a:r>
                        <a:rPr lang="en-US" sz="2800" dirty="0" smtClean="0">
                          <a:solidFill>
                            <a:schemeClr val="accent1"/>
                          </a:solidFill>
                        </a:rPr>
                        <a:t>-2</a:t>
                      </a:r>
                      <a:r>
                        <a:rPr lang="en-US" sz="2800" dirty="0" smtClean="0"/>
                        <a:t>)</a:t>
                      </a:r>
                      <a:endParaRPr lang="en-US" sz="28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r>
              <a:tr h="530041">
                <a:tc>
                  <a:txBody>
                    <a:bodyPr/>
                    <a:lstStyle/>
                    <a:p>
                      <a:r>
                        <a:rPr lang="en-US" sz="1800" dirty="0" err="1" smtClean="0"/>
                        <a:t>Strat</a:t>
                      </a:r>
                      <a:r>
                        <a:rPr lang="en-US" sz="1800" dirty="0" smtClean="0"/>
                        <a:t>.</a:t>
                      </a:r>
                      <a:r>
                        <a:rPr lang="en-US" sz="1800" baseline="0" dirty="0" smtClean="0"/>
                        <a:t> 2</a:t>
                      </a:r>
                      <a:endParaRPr lang="en-US" sz="18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1 </a:t>
                      </a:r>
                      <a:r>
                        <a:rPr lang="en-US" sz="2800" dirty="0" smtClean="0"/>
                        <a:t>,</a:t>
                      </a:r>
                      <a:r>
                        <a:rPr lang="en-US" sz="2800" baseline="0" dirty="0" smtClean="0"/>
                        <a:t> </a:t>
                      </a:r>
                      <a:r>
                        <a:rPr kumimoji="0" lang="en-US" sz="2800" kern="1200" dirty="0" smtClean="0">
                          <a:solidFill>
                            <a:schemeClr val="accent1"/>
                          </a:solidFill>
                          <a:latin typeface="+mn-lt"/>
                          <a:ea typeface="+mn-ea"/>
                          <a:cs typeface="+mn-cs"/>
                        </a:rPr>
                        <a:t>-1</a:t>
                      </a:r>
                      <a:r>
                        <a:rPr lang="en-US" sz="2800" dirty="0" smtClean="0"/>
                        <a:t>)</a:t>
                      </a:r>
                    </a:p>
                  </a:txBody>
                  <a:tcPr>
                    <a:solidFill>
                      <a:schemeClr val="bg2"/>
                    </a:solidFill>
                  </a:tcPr>
                </a:tc>
              </a:tr>
            </a:tbl>
          </a:graphicData>
        </a:graphic>
      </p:graphicFrame>
      <p:sp>
        <p:nvSpPr>
          <p:cNvPr id="20" name="Textfeld 19"/>
          <p:cNvSpPr txBox="1"/>
          <p:nvPr/>
        </p:nvSpPr>
        <p:spPr>
          <a:xfrm>
            <a:off x="214282" y="3643314"/>
            <a:ext cx="4500594" cy="2862322"/>
          </a:xfrm>
          <a:prstGeom prst="rect">
            <a:avLst/>
          </a:prstGeom>
          <a:noFill/>
          <a:ln>
            <a:solidFill>
              <a:schemeClr val="accent1"/>
            </a:solidFill>
          </a:ln>
        </p:spPr>
        <p:txBody>
          <a:bodyPr wrap="square" rtlCol="0">
            <a:spAutoFit/>
          </a:bodyPr>
          <a:lstStyle/>
          <a:p>
            <a:r>
              <a:rPr lang="de-DE" dirty="0" smtClean="0"/>
              <a:t>Die rechte Abbildung zeigt eine nummerische Lösung der obigen Gleichung, wobei der Anfangswert zu (x(0),y(0)) =(0.05 , 0.05) gewählt wurde. Im Gegensatz zu allen anderen möglichen Klassen von </a:t>
            </a:r>
            <a:r>
              <a:rPr lang="de-DE" dirty="0" err="1" smtClean="0"/>
              <a:t>Bimatrixspielen</a:t>
            </a:r>
            <a:r>
              <a:rPr lang="de-DE" dirty="0" smtClean="0"/>
              <a:t>, treten bei der Klasse der Zentrumsspiele periodische Verläufe der Populationsanteile x(t) und y(t) auf  - die Populationsanteile enden nicht in einer evolutionär stabilen Strategie.  </a:t>
            </a:r>
            <a:endParaRPr lang="de-DE" dirty="0"/>
          </a:p>
        </p:txBody>
      </p:sp>
      <p:sp>
        <p:nvSpPr>
          <p:cNvPr id="25" name="Textfeld 24"/>
          <p:cNvSpPr txBox="1"/>
          <p:nvPr/>
        </p:nvSpPr>
        <p:spPr>
          <a:xfrm>
            <a:off x="5000628" y="1928802"/>
            <a:ext cx="4143372" cy="1754326"/>
          </a:xfrm>
          <a:prstGeom prst="rect">
            <a:avLst/>
          </a:prstGeom>
          <a:noFill/>
        </p:spPr>
        <p:txBody>
          <a:bodyPr wrap="square" rtlCol="0">
            <a:spAutoFit/>
          </a:bodyPr>
          <a:lstStyle/>
          <a:p>
            <a:r>
              <a:rPr lang="de-DE" dirty="0" smtClean="0"/>
              <a:t>Die Lösung der Gleichung erfolgt wiederum durch Integration bzw. kann mithilfe des Computers nummerisch berechnet werden. Es wurde der Anfangswert zu </a:t>
            </a:r>
          </a:p>
          <a:p>
            <a:r>
              <a:rPr lang="de-DE" dirty="0" smtClean="0"/>
              <a:t>(x(0),y(0)) =(0.05 , 0.05) gewählt.</a:t>
            </a:r>
            <a:endParaRPr lang="de-DE" dirty="0"/>
          </a:p>
        </p:txBody>
      </p:sp>
      <p:sp>
        <p:nvSpPr>
          <p:cNvPr id="14" name="Nach unten gekrümmter Pfeil 13"/>
          <p:cNvSpPr/>
          <p:nvPr/>
        </p:nvSpPr>
        <p:spPr>
          <a:xfrm>
            <a:off x="3643307" y="1714488"/>
            <a:ext cx="1857387" cy="30289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centera.gif"/>
          <p:cNvPicPr>
            <a:picLocks noChangeAspect="1"/>
          </p:cNvPicPr>
          <p:nvPr/>
        </p:nvPicPr>
        <p:blipFill>
          <a:blip r:embed="rId3" cstate="print"/>
          <a:stretch>
            <a:fillRect/>
          </a:stretch>
        </p:blipFill>
        <p:spPr>
          <a:xfrm>
            <a:off x="3428992" y="2571744"/>
            <a:ext cx="5500726" cy="4000528"/>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428596" y="214290"/>
            <a:ext cx="5072098" cy="1000132"/>
          </a:xfrm>
        </p:spPr>
        <p:txBody>
          <a:bodyPr>
            <a:normAutofit fontScale="90000"/>
          </a:bodyPr>
          <a:lstStyle/>
          <a:p>
            <a:r>
              <a:rPr lang="de-DE" sz="4400" dirty="0" smtClean="0"/>
              <a:t>Beispiel 2:</a:t>
            </a:r>
            <a:r>
              <a:rPr lang="de-DE" sz="35200" dirty="0" smtClean="0"/>
              <a:t/>
            </a:r>
            <a:br>
              <a:rPr lang="de-DE" sz="35200" dirty="0" smtClean="0"/>
            </a:br>
            <a:r>
              <a:rPr lang="de-DE" sz="2200" dirty="0" smtClean="0"/>
              <a:t> Klasse der Zentrumsspiele (Center Class) </a:t>
            </a:r>
            <a:endParaRPr lang="de-DE" dirty="0"/>
          </a:p>
        </p:txBody>
      </p:sp>
      <p:sp>
        <p:nvSpPr>
          <p:cNvPr id="6" name="Textfeld 5"/>
          <p:cNvSpPr txBox="1"/>
          <p:nvPr/>
        </p:nvSpPr>
        <p:spPr>
          <a:xfrm>
            <a:off x="285720" y="1357298"/>
            <a:ext cx="5214974" cy="646331"/>
          </a:xfrm>
          <a:prstGeom prst="rect">
            <a:avLst/>
          </a:prstGeom>
          <a:noFill/>
        </p:spPr>
        <p:txBody>
          <a:bodyPr wrap="square" rtlCol="0">
            <a:spAutoFit/>
          </a:bodyPr>
          <a:lstStyle/>
          <a:p>
            <a:r>
              <a:rPr lang="de-DE" dirty="0" smtClean="0"/>
              <a:t>Das Phasenportrait des zweiten Beispiels besitzt das folgende Aussehen:</a:t>
            </a:r>
            <a:endParaRPr lang="de-DE" dirty="0"/>
          </a:p>
        </p:txBody>
      </p:sp>
      <p:sp>
        <p:nvSpPr>
          <p:cNvPr id="15" name="Textfeld 14"/>
          <p:cNvSpPr txBox="1"/>
          <p:nvPr/>
        </p:nvSpPr>
        <p:spPr>
          <a:xfrm>
            <a:off x="214282" y="2357430"/>
            <a:ext cx="3143272" cy="3970318"/>
          </a:xfrm>
          <a:prstGeom prst="rect">
            <a:avLst/>
          </a:prstGeom>
          <a:noFill/>
        </p:spPr>
        <p:txBody>
          <a:bodyPr wrap="square" rtlCol="0">
            <a:spAutoFit/>
          </a:bodyPr>
          <a:lstStyle/>
          <a:p>
            <a:r>
              <a:rPr lang="de-DE" dirty="0" smtClean="0"/>
              <a:t>Die rechte Abbildung zeigt das zeitliche Verhalten von drei nummerischen Lösungen mit unterschiedlichen Anfangsbedingungen. Dieses </a:t>
            </a:r>
            <a:r>
              <a:rPr lang="de-DE" dirty="0" err="1" smtClean="0"/>
              <a:t>Bimatrixspiel</a:t>
            </a:r>
            <a:r>
              <a:rPr lang="de-DE" dirty="0" smtClean="0"/>
              <a:t> besitzt keine evolutionär stabile Strategie, da die einzelnen Phasenraum-Trajektorien sich keinem Punkt annähern, sondern auf einer geschlossenen, zyklischen Bahn um das gemischte Nash-Gleichgewicht kreisen.</a:t>
            </a:r>
            <a:endParaRPr lang="de-DE" dirty="0"/>
          </a:p>
        </p:txBody>
      </p:sp>
      <p:graphicFrame>
        <p:nvGraphicFramePr>
          <p:cNvPr id="12" name="Tabelle 11"/>
          <p:cNvGraphicFramePr>
            <a:graphicFrameLocks noGrp="1"/>
          </p:cNvGraphicFramePr>
          <p:nvPr/>
        </p:nvGraphicFramePr>
        <p:xfrm>
          <a:off x="5643570" y="71414"/>
          <a:ext cx="3500430" cy="1571612"/>
        </p:xfrm>
        <a:graphic>
          <a:graphicData uri="http://schemas.openxmlformats.org/drawingml/2006/table">
            <a:tbl>
              <a:tblPr firstRow="1" bandRow="1">
                <a:tableStyleId>{5C22544A-7EE6-4342-B048-85BDC9FD1C3A}</a:tableStyleId>
              </a:tblPr>
              <a:tblGrid>
                <a:gridCol w="980120"/>
                <a:gridCol w="1190145"/>
                <a:gridCol w="1330165"/>
              </a:tblGrid>
              <a:tr h="511530">
                <a:tc>
                  <a:txBody>
                    <a:bodyPr/>
                    <a:lstStyle/>
                    <a:p>
                      <a:endParaRPr lang="en-US" sz="1800" dirty="0"/>
                    </a:p>
                  </a:txBody>
                  <a:tcPr>
                    <a:solidFill>
                      <a:schemeClr val="bg1"/>
                    </a:solidFill>
                  </a:tcPr>
                </a:tc>
                <a:tc>
                  <a:txBody>
                    <a:bodyPr/>
                    <a:lstStyle/>
                    <a:p>
                      <a:r>
                        <a:rPr lang="en-US" sz="1800" dirty="0" err="1" smtClean="0"/>
                        <a:t>Strat</a:t>
                      </a:r>
                      <a:r>
                        <a:rPr lang="en-US" sz="1800" dirty="0" smtClean="0"/>
                        <a:t>.</a:t>
                      </a:r>
                      <a:r>
                        <a:rPr lang="en-US" sz="1800" baseline="0" dirty="0" smtClean="0"/>
                        <a:t> 1</a:t>
                      </a:r>
                      <a:endParaRPr lang="en-US" sz="1800" dirty="0"/>
                    </a:p>
                  </a:txBody>
                  <a:tcPr/>
                </a:tc>
                <a:tc>
                  <a:txBody>
                    <a:bodyPr/>
                    <a:lstStyle/>
                    <a:p>
                      <a:r>
                        <a:rPr lang="en-US" sz="1800" dirty="0" err="1" smtClean="0"/>
                        <a:t>Strat</a:t>
                      </a:r>
                      <a:r>
                        <a:rPr lang="en-US" sz="1800" dirty="0" smtClean="0"/>
                        <a:t>.</a:t>
                      </a:r>
                      <a:r>
                        <a:rPr lang="en-US" sz="1800" baseline="0" dirty="0" smtClean="0"/>
                        <a:t> 2</a:t>
                      </a:r>
                      <a:endParaRPr lang="en-US" sz="1800" dirty="0"/>
                    </a:p>
                  </a:txBody>
                  <a:tcPr/>
                </a:tc>
              </a:tr>
              <a:tr h="530041">
                <a:tc>
                  <a:txBody>
                    <a:bodyPr/>
                    <a:lstStyle/>
                    <a:p>
                      <a:r>
                        <a:rPr lang="en-US" sz="1800" dirty="0" err="1" smtClean="0"/>
                        <a:t>Strat</a:t>
                      </a:r>
                      <a:r>
                        <a:rPr lang="en-US" sz="1800" dirty="0" smtClean="0"/>
                        <a:t>.</a:t>
                      </a:r>
                      <a:r>
                        <a:rPr lang="en-US" sz="1800" baseline="0" dirty="0" smtClean="0"/>
                        <a:t> 1</a:t>
                      </a:r>
                      <a:endParaRPr lang="en-US" sz="1800" dirty="0"/>
                    </a:p>
                  </a:txBody>
                  <a:tcPr>
                    <a:solidFill>
                      <a:srgbClr val="FF0000"/>
                    </a:solidFill>
                  </a:tcPr>
                </a:tc>
                <a:tc>
                  <a:txBody>
                    <a:bodyPr/>
                    <a:lstStyle/>
                    <a:p>
                      <a:r>
                        <a:rPr lang="en-US" sz="2800" dirty="0" smtClean="0"/>
                        <a:t>(</a:t>
                      </a:r>
                      <a:r>
                        <a:rPr lang="en-US" sz="2800" dirty="0" smtClean="0">
                          <a:solidFill>
                            <a:srgbClr val="FF0000"/>
                          </a:solidFill>
                        </a:rPr>
                        <a:t>2 </a:t>
                      </a:r>
                      <a:r>
                        <a:rPr lang="en-US" sz="2800" dirty="0" smtClean="0"/>
                        <a:t>, </a:t>
                      </a:r>
                      <a:r>
                        <a:rPr lang="en-US" sz="2800" dirty="0" smtClean="0">
                          <a:solidFill>
                            <a:schemeClr val="accent1"/>
                          </a:solidFill>
                        </a:rPr>
                        <a:t>-2</a:t>
                      </a:r>
                      <a:r>
                        <a:rPr lang="en-US" sz="2800" dirty="0" smtClean="0"/>
                        <a:t>)</a:t>
                      </a:r>
                      <a:endParaRPr lang="en-US" sz="28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r>
              <a:tr h="530041">
                <a:tc>
                  <a:txBody>
                    <a:bodyPr/>
                    <a:lstStyle/>
                    <a:p>
                      <a:r>
                        <a:rPr lang="en-US" sz="1800" dirty="0" err="1" smtClean="0"/>
                        <a:t>Strat</a:t>
                      </a:r>
                      <a:r>
                        <a:rPr lang="en-US" sz="1800" dirty="0" smtClean="0"/>
                        <a:t>.</a:t>
                      </a:r>
                      <a:r>
                        <a:rPr lang="en-US" sz="1800" baseline="0" dirty="0" smtClean="0"/>
                        <a:t> 2</a:t>
                      </a:r>
                      <a:endParaRPr lang="en-US" sz="18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1 </a:t>
                      </a:r>
                      <a:r>
                        <a:rPr lang="en-US" sz="2800" dirty="0" smtClean="0"/>
                        <a:t>,</a:t>
                      </a:r>
                      <a:r>
                        <a:rPr lang="en-US" sz="2800" baseline="0" dirty="0" smtClean="0"/>
                        <a:t> </a:t>
                      </a:r>
                      <a:r>
                        <a:rPr kumimoji="0" lang="en-US" sz="2800" kern="1200" dirty="0" smtClean="0">
                          <a:solidFill>
                            <a:schemeClr val="accent1"/>
                          </a:solidFill>
                          <a:latin typeface="+mn-lt"/>
                          <a:ea typeface="+mn-ea"/>
                          <a:cs typeface="+mn-cs"/>
                        </a:rPr>
                        <a:t>-1</a:t>
                      </a:r>
                      <a:r>
                        <a:rPr lang="en-US" sz="2800" dirty="0" smtClean="0"/>
                        <a:t>)</a:t>
                      </a:r>
                    </a:p>
                  </a:txBody>
                  <a:tcPr>
                    <a:solidFill>
                      <a:schemeClr val="bg2"/>
                    </a:solidFill>
                  </a:tcPr>
                </a:tc>
              </a:tr>
            </a:tbl>
          </a:graphicData>
        </a:graphic>
      </p:graphicFrame>
      <p:sp>
        <p:nvSpPr>
          <p:cNvPr id="13" name="Textfeld 12"/>
          <p:cNvSpPr txBox="1"/>
          <p:nvPr/>
        </p:nvSpPr>
        <p:spPr>
          <a:xfrm>
            <a:off x="3500430" y="2000240"/>
            <a:ext cx="5408725" cy="369332"/>
          </a:xfrm>
          <a:prstGeom prst="rect">
            <a:avLst/>
          </a:prstGeom>
          <a:noFill/>
          <a:ln>
            <a:solidFill>
              <a:schemeClr val="accent1"/>
            </a:solidFill>
          </a:ln>
        </p:spPr>
        <p:txBody>
          <a:bodyPr wrap="none" rtlCol="0">
            <a:spAutoFit/>
          </a:bodyPr>
          <a:lstStyle/>
          <a:p>
            <a:r>
              <a:rPr lang="de-DE" dirty="0" smtClean="0"/>
              <a:t>Zentrum: Gemischtes Nash-Gleichgewicht des Spiels</a:t>
            </a:r>
            <a:endParaRPr lang="de-DE" dirty="0"/>
          </a:p>
        </p:txBody>
      </p:sp>
      <p:cxnSp>
        <p:nvCxnSpPr>
          <p:cNvPr id="20" name="Gerade Verbindung mit Pfeil 19"/>
          <p:cNvCxnSpPr>
            <a:stCxn id="13" idx="2"/>
          </p:cNvCxnSpPr>
          <p:nvPr/>
        </p:nvCxnSpPr>
        <p:spPr>
          <a:xfrm rot="5400000">
            <a:off x="4644368" y="3368775"/>
            <a:ext cx="2559628" cy="561223"/>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214282" y="2000240"/>
            <a:ext cx="4685898" cy="1477328"/>
          </a:xfrm>
          <a:prstGeom prst="rect">
            <a:avLst/>
          </a:prstGeom>
          <a:noFill/>
          <a:ln>
            <a:solidFill>
              <a:schemeClr val="accent1"/>
            </a:solidFill>
          </a:ln>
        </p:spPr>
        <p:txBody>
          <a:bodyPr wrap="square" rtlCol="0">
            <a:spAutoFit/>
          </a:bodyPr>
          <a:lstStyle/>
          <a:p>
            <a:r>
              <a:rPr lang="de-DE" dirty="0" smtClean="0"/>
              <a:t>                                                                              </a:t>
            </a:r>
          </a:p>
          <a:p>
            <a:endParaRPr lang="de-DE" dirty="0" smtClean="0"/>
          </a:p>
          <a:p>
            <a:endParaRPr lang="de-DE" dirty="0" smtClean="0"/>
          </a:p>
          <a:p>
            <a:endParaRPr lang="de-DE" dirty="0" smtClean="0"/>
          </a:p>
          <a:p>
            <a:endParaRPr lang="de-DE" dirty="0"/>
          </a:p>
        </p:txBody>
      </p:sp>
      <p:sp>
        <p:nvSpPr>
          <p:cNvPr id="2" name="Titel 1"/>
          <p:cNvSpPr>
            <a:spLocks noGrp="1"/>
          </p:cNvSpPr>
          <p:nvPr>
            <p:ph type="title"/>
          </p:nvPr>
        </p:nvSpPr>
        <p:spPr>
          <a:xfrm>
            <a:off x="428596" y="214290"/>
            <a:ext cx="5072098" cy="1000132"/>
          </a:xfrm>
        </p:spPr>
        <p:txBody>
          <a:bodyPr>
            <a:normAutofit fontScale="90000"/>
          </a:bodyPr>
          <a:lstStyle/>
          <a:p>
            <a:r>
              <a:rPr lang="de-DE" sz="4400" dirty="0" smtClean="0"/>
              <a:t>Beispiel 3:</a:t>
            </a:r>
            <a:r>
              <a:rPr lang="de-DE" sz="35200" dirty="0" smtClean="0"/>
              <a:t/>
            </a:r>
            <a:br>
              <a:rPr lang="de-DE" sz="35200" dirty="0" smtClean="0"/>
            </a:br>
            <a:r>
              <a:rPr lang="de-DE" sz="2200" dirty="0" smtClean="0"/>
              <a:t>Klasse der Eckenspiele (Corner Class)</a:t>
            </a:r>
            <a:endParaRPr lang="de-DE" dirty="0"/>
          </a:p>
        </p:txBody>
      </p:sp>
      <p:sp>
        <p:nvSpPr>
          <p:cNvPr id="6" name="Textfeld 5"/>
          <p:cNvSpPr txBox="1"/>
          <p:nvPr/>
        </p:nvSpPr>
        <p:spPr>
          <a:xfrm>
            <a:off x="285720" y="1357298"/>
            <a:ext cx="5214974" cy="646331"/>
          </a:xfrm>
          <a:prstGeom prst="rect">
            <a:avLst/>
          </a:prstGeom>
          <a:noFill/>
        </p:spPr>
        <p:txBody>
          <a:bodyPr wrap="square" rtlCol="0">
            <a:spAutoFit/>
          </a:bodyPr>
          <a:lstStyle/>
          <a:p>
            <a:r>
              <a:rPr lang="de-DE" dirty="0" smtClean="0"/>
              <a:t>Das gekoppelte System von Differentialgleichung für dieses Beispiel lautet:</a:t>
            </a:r>
            <a:endParaRPr lang="de-DE" dirty="0"/>
          </a:p>
        </p:txBody>
      </p:sp>
      <p:graphicFrame>
        <p:nvGraphicFramePr>
          <p:cNvPr id="678916" name="Inhaltsplatzhalter 3"/>
          <p:cNvGraphicFramePr>
            <a:graphicFrameLocks noChangeAspect="1"/>
          </p:cNvGraphicFramePr>
          <p:nvPr/>
        </p:nvGraphicFramePr>
        <p:xfrm>
          <a:off x="487363" y="2143125"/>
          <a:ext cx="4287837" cy="1243013"/>
        </p:xfrm>
        <a:graphic>
          <a:graphicData uri="http://schemas.openxmlformats.org/presentationml/2006/ole">
            <p:oleObj spid="_x0000_s823298" name="Formel" r:id="rId4" imgW="2692080" imgH="812520" progId="Equation.3">
              <p:embed/>
            </p:oleObj>
          </a:graphicData>
        </a:graphic>
      </p:graphicFrame>
      <p:graphicFrame>
        <p:nvGraphicFramePr>
          <p:cNvPr id="19" name="Tabelle 18"/>
          <p:cNvGraphicFramePr>
            <a:graphicFrameLocks noGrp="1"/>
          </p:cNvGraphicFramePr>
          <p:nvPr/>
        </p:nvGraphicFramePr>
        <p:xfrm>
          <a:off x="5643570" y="0"/>
          <a:ext cx="3500430" cy="1571612"/>
        </p:xfrm>
        <a:graphic>
          <a:graphicData uri="http://schemas.openxmlformats.org/drawingml/2006/table">
            <a:tbl>
              <a:tblPr firstRow="1" bandRow="1">
                <a:tableStyleId>{5C22544A-7EE6-4342-B048-85BDC9FD1C3A}</a:tableStyleId>
              </a:tblPr>
              <a:tblGrid>
                <a:gridCol w="980120"/>
                <a:gridCol w="1190145"/>
                <a:gridCol w="1330165"/>
              </a:tblGrid>
              <a:tr h="511530">
                <a:tc>
                  <a:txBody>
                    <a:bodyPr/>
                    <a:lstStyle/>
                    <a:p>
                      <a:endParaRPr lang="en-US" sz="1800" dirty="0"/>
                    </a:p>
                  </a:txBody>
                  <a:tcPr>
                    <a:solidFill>
                      <a:schemeClr val="bg1"/>
                    </a:solidFill>
                  </a:tcPr>
                </a:tc>
                <a:tc>
                  <a:txBody>
                    <a:bodyPr/>
                    <a:lstStyle/>
                    <a:p>
                      <a:r>
                        <a:rPr lang="en-US" sz="1800" dirty="0" err="1" smtClean="0"/>
                        <a:t>Strat</a:t>
                      </a:r>
                      <a:r>
                        <a:rPr lang="en-US" sz="1800" dirty="0" smtClean="0"/>
                        <a:t>.</a:t>
                      </a:r>
                      <a:r>
                        <a:rPr lang="en-US" sz="1800" baseline="0" dirty="0" smtClean="0"/>
                        <a:t> 1</a:t>
                      </a:r>
                      <a:endParaRPr lang="en-US" sz="1800" dirty="0"/>
                    </a:p>
                  </a:txBody>
                  <a:tcPr/>
                </a:tc>
                <a:tc>
                  <a:txBody>
                    <a:bodyPr/>
                    <a:lstStyle/>
                    <a:p>
                      <a:r>
                        <a:rPr lang="en-US" sz="1800" dirty="0" err="1" smtClean="0"/>
                        <a:t>Strat</a:t>
                      </a:r>
                      <a:r>
                        <a:rPr lang="en-US" sz="1800" dirty="0" smtClean="0"/>
                        <a:t>.</a:t>
                      </a:r>
                      <a:r>
                        <a:rPr lang="en-US" sz="1800" baseline="0" dirty="0" smtClean="0"/>
                        <a:t> 2</a:t>
                      </a:r>
                      <a:endParaRPr lang="en-US" sz="1800" dirty="0"/>
                    </a:p>
                  </a:txBody>
                  <a:tcPr/>
                </a:tc>
              </a:tr>
              <a:tr h="530041">
                <a:tc>
                  <a:txBody>
                    <a:bodyPr/>
                    <a:lstStyle/>
                    <a:p>
                      <a:r>
                        <a:rPr lang="en-US" sz="1800" dirty="0" err="1" smtClean="0"/>
                        <a:t>Strat</a:t>
                      </a:r>
                      <a:r>
                        <a:rPr lang="en-US" sz="1800" dirty="0" smtClean="0"/>
                        <a:t>.</a:t>
                      </a:r>
                      <a:r>
                        <a:rPr lang="en-US" sz="1800" baseline="0" dirty="0" smtClean="0"/>
                        <a:t> 1</a:t>
                      </a:r>
                      <a:endParaRPr lang="en-US" sz="1800" dirty="0"/>
                    </a:p>
                  </a:txBody>
                  <a:tcPr>
                    <a:solidFill>
                      <a:srgbClr val="FF0000"/>
                    </a:solidFill>
                  </a:tcPr>
                </a:tc>
                <a:tc>
                  <a:txBody>
                    <a:bodyPr/>
                    <a:lstStyle/>
                    <a:p>
                      <a:r>
                        <a:rPr lang="en-US" sz="2800" dirty="0" smtClean="0"/>
                        <a:t>(</a:t>
                      </a:r>
                      <a:r>
                        <a:rPr lang="en-US" sz="2800" dirty="0" smtClean="0">
                          <a:solidFill>
                            <a:srgbClr val="FF0000"/>
                          </a:solidFill>
                        </a:rPr>
                        <a:t>-2 </a:t>
                      </a:r>
                      <a:r>
                        <a:rPr lang="en-US" sz="2800" dirty="0" smtClean="0"/>
                        <a:t>, </a:t>
                      </a:r>
                      <a:r>
                        <a:rPr lang="en-US" sz="2800" dirty="0" smtClean="0">
                          <a:solidFill>
                            <a:schemeClr val="accent1"/>
                          </a:solidFill>
                        </a:rPr>
                        <a:t>2</a:t>
                      </a:r>
                      <a:r>
                        <a:rPr lang="en-US" sz="2800" dirty="0" smtClean="0"/>
                        <a:t>)</a:t>
                      </a:r>
                      <a:endParaRPr lang="en-US" sz="28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r>
              <a:tr h="530041">
                <a:tc>
                  <a:txBody>
                    <a:bodyPr/>
                    <a:lstStyle/>
                    <a:p>
                      <a:r>
                        <a:rPr lang="en-US" sz="1800" dirty="0" err="1" smtClean="0"/>
                        <a:t>Strat</a:t>
                      </a:r>
                      <a:r>
                        <a:rPr lang="en-US" sz="1800" dirty="0" smtClean="0"/>
                        <a:t>.</a:t>
                      </a:r>
                      <a:r>
                        <a:rPr lang="en-US" sz="1800" baseline="0" dirty="0" smtClean="0"/>
                        <a:t> 2</a:t>
                      </a:r>
                      <a:endParaRPr lang="en-US" sz="18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1 </a:t>
                      </a:r>
                      <a:r>
                        <a:rPr lang="en-US" sz="2800" dirty="0" smtClean="0"/>
                        <a:t>,</a:t>
                      </a:r>
                      <a:r>
                        <a:rPr lang="en-US" sz="2800" baseline="0" dirty="0" smtClean="0"/>
                        <a:t> </a:t>
                      </a:r>
                      <a:r>
                        <a:rPr kumimoji="0" lang="en-US" sz="2800" kern="1200" dirty="0" smtClean="0">
                          <a:solidFill>
                            <a:schemeClr val="accent1"/>
                          </a:solidFill>
                          <a:latin typeface="+mn-lt"/>
                          <a:ea typeface="+mn-ea"/>
                          <a:cs typeface="+mn-cs"/>
                        </a:rPr>
                        <a:t>1</a:t>
                      </a:r>
                      <a:r>
                        <a:rPr lang="en-US" sz="2800" dirty="0" smtClean="0"/>
                        <a:t>)</a:t>
                      </a:r>
                    </a:p>
                  </a:txBody>
                  <a:tcPr>
                    <a:solidFill>
                      <a:schemeClr val="bg2"/>
                    </a:solidFill>
                  </a:tcPr>
                </a:tc>
              </a:tr>
            </a:tbl>
          </a:graphicData>
        </a:graphic>
      </p:graphicFrame>
      <p:sp>
        <p:nvSpPr>
          <p:cNvPr id="20" name="Textfeld 19"/>
          <p:cNvSpPr txBox="1"/>
          <p:nvPr/>
        </p:nvSpPr>
        <p:spPr>
          <a:xfrm>
            <a:off x="214282" y="3643314"/>
            <a:ext cx="4500594" cy="2585323"/>
          </a:xfrm>
          <a:prstGeom prst="rect">
            <a:avLst/>
          </a:prstGeom>
          <a:noFill/>
          <a:ln>
            <a:solidFill>
              <a:schemeClr val="accent1"/>
            </a:solidFill>
          </a:ln>
        </p:spPr>
        <p:txBody>
          <a:bodyPr wrap="square" rtlCol="0">
            <a:spAutoFit/>
          </a:bodyPr>
          <a:lstStyle/>
          <a:p>
            <a:r>
              <a:rPr lang="de-DE" dirty="0" smtClean="0"/>
              <a:t>Die rechte Abbildung zeigt eine nummerische Lösung der obigen Gleichung, wobei der Anfangswert zu (x(0),y(0)) =(0.9 , 0.4) gewählt wurde. Bei der Klasse der „Eckspiele“ gibt es eine evolutionär stabile Strategie, die unabhängig von der gewählten Anfangsbedingung stets von der Population angestrebt wird.   </a:t>
            </a:r>
            <a:endParaRPr lang="de-DE" dirty="0"/>
          </a:p>
        </p:txBody>
      </p:sp>
      <p:sp>
        <p:nvSpPr>
          <p:cNvPr id="25" name="Textfeld 24"/>
          <p:cNvSpPr txBox="1"/>
          <p:nvPr/>
        </p:nvSpPr>
        <p:spPr>
          <a:xfrm>
            <a:off x="5000628" y="1928802"/>
            <a:ext cx="4143372" cy="1754326"/>
          </a:xfrm>
          <a:prstGeom prst="rect">
            <a:avLst/>
          </a:prstGeom>
          <a:noFill/>
        </p:spPr>
        <p:txBody>
          <a:bodyPr wrap="square" rtlCol="0">
            <a:spAutoFit/>
          </a:bodyPr>
          <a:lstStyle/>
          <a:p>
            <a:r>
              <a:rPr lang="de-DE" dirty="0" smtClean="0"/>
              <a:t>Die Lösung der Gleichung erfolgt wiederum durch Integration bzw. kann mithilfe des Computers nummerisch berechnet werden. Es wurde der Anfangswert zu </a:t>
            </a:r>
          </a:p>
          <a:p>
            <a:r>
              <a:rPr lang="de-DE" dirty="0" smtClean="0"/>
              <a:t>(x(0),y(0)) =(0.9 , 0.4) gewählt.</a:t>
            </a:r>
            <a:endParaRPr lang="de-DE" dirty="0"/>
          </a:p>
        </p:txBody>
      </p:sp>
      <p:sp>
        <p:nvSpPr>
          <p:cNvPr id="14" name="Nach unten gekrümmter Pfeil 13"/>
          <p:cNvSpPr/>
          <p:nvPr/>
        </p:nvSpPr>
        <p:spPr>
          <a:xfrm>
            <a:off x="3643307" y="1714488"/>
            <a:ext cx="1857387" cy="30289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1" name="Grafik 10" descr="CornerClass1.jpg"/>
          <p:cNvPicPr>
            <a:picLocks noChangeAspect="1"/>
          </p:cNvPicPr>
          <p:nvPr/>
        </p:nvPicPr>
        <p:blipFill>
          <a:blip r:embed="rId5" cstate="print"/>
          <a:stretch>
            <a:fillRect/>
          </a:stretch>
        </p:blipFill>
        <p:spPr>
          <a:xfrm>
            <a:off x="5143504" y="3857628"/>
            <a:ext cx="3714776" cy="264320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cornera.gif"/>
          <p:cNvPicPr>
            <a:picLocks noChangeAspect="1"/>
          </p:cNvPicPr>
          <p:nvPr/>
        </p:nvPicPr>
        <p:blipFill>
          <a:blip r:embed="rId3" cstate="print"/>
          <a:stretch>
            <a:fillRect/>
          </a:stretch>
        </p:blipFill>
        <p:spPr>
          <a:xfrm>
            <a:off x="3428992" y="2500306"/>
            <a:ext cx="5429288" cy="4071966"/>
          </a:xfrm>
          <a:prstGeom prst="rect">
            <a:avLst/>
          </a:prstGeom>
          <a:ln>
            <a:noFill/>
          </a:ln>
          <a:effectLst>
            <a:outerShdw blurRad="190500" algn="tl" rotWithShape="0">
              <a:srgbClr val="000000">
                <a:alpha val="70000"/>
              </a:srgbClr>
            </a:outerShdw>
          </a:effectLst>
        </p:spPr>
      </p:pic>
      <p:sp>
        <p:nvSpPr>
          <p:cNvPr id="2" name="Titel 1"/>
          <p:cNvSpPr>
            <a:spLocks noGrp="1"/>
          </p:cNvSpPr>
          <p:nvPr>
            <p:ph type="title"/>
          </p:nvPr>
        </p:nvSpPr>
        <p:spPr>
          <a:xfrm>
            <a:off x="428596" y="214290"/>
            <a:ext cx="5072098" cy="1000132"/>
          </a:xfrm>
        </p:spPr>
        <p:txBody>
          <a:bodyPr>
            <a:normAutofit fontScale="90000"/>
          </a:bodyPr>
          <a:lstStyle/>
          <a:p>
            <a:r>
              <a:rPr lang="de-DE" sz="4400" dirty="0" smtClean="0"/>
              <a:t>Beispiel 3:</a:t>
            </a:r>
            <a:r>
              <a:rPr lang="de-DE" sz="35200" dirty="0" smtClean="0"/>
              <a:t/>
            </a:r>
            <a:br>
              <a:rPr lang="de-DE" sz="35200" dirty="0" smtClean="0"/>
            </a:br>
            <a:r>
              <a:rPr lang="de-DE" sz="2200" dirty="0" smtClean="0"/>
              <a:t> Klasse der Eckspiele (Corner Class)</a:t>
            </a:r>
            <a:endParaRPr lang="de-DE" dirty="0"/>
          </a:p>
        </p:txBody>
      </p:sp>
      <p:sp>
        <p:nvSpPr>
          <p:cNvPr id="6" name="Textfeld 5"/>
          <p:cNvSpPr txBox="1"/>
          <p:nvPr/>
        </p:nvSpPr>
        <p:spPr>
          <a:xfrm>
            <a:off x="285720" y="1357298"/>
            <a:ext cx="5214974" cy="646331"/>
          </a:xfrm>
          <a:prstGeom prst="rect">
            <a:avLst/>
          </a:prstGeom>
          <a:noFill/>
        </p:spPr>
        <p:txBody>
          <a:bodyPr wrap="square" rtlCol="0">
            <a:spAutoFit/>
          </a:bodyPr>
          <a:lstStyle/>
          <a:p>
            <a:r>
              <a:rPr lang="de-DE" dirty="0" smtClean="0"/>
              <a:t>Das Phasenportrait des dritten Beispiels besitzt das folgende Aussehen:</a:t>
            </a:r>
            <a:endParaRPr lang="de-DE" dirty="0"/>
          </a:p>
        </p:txBody>
      </p:sp>
      <p:sp>
        <p:nvSpPr>
          <p:cNvPr id="15" name="Textfeld 14"/>
          <p:cNvSpPr txBox="1"/>
          <p:nvPr/>
        </p:nvSpPr>
        <p:spPr>
          <a:xfrm>
            <a:off x="214282" y="2357430"/>
            <a:ext cx="3143272" cy="3693319"/>
          </a:xfrm>
          <a:prstGeom prst="rect">
            <a:avLst/>
          </a:prstGeom>
          <a:noFill/>
        </p:spPr>
        <p:txBody>
          <a:bodyPr wrap="square" rtlCol="0">
            <a:spAutoFit/>
          </a:bodyPr>
          <a:lstStyle/>
          <a:p>
            <a:r>
              <a:rPr lang="de-DE" dirty="0" smtClean="0"/>
              <a:t>Die rechte Abbildung zeigt das zeitliche Verhalten von drei nummerischen Lösungen mit unterschiedlichen Anfangsbedingungen. Dieses </a:t>
            </a:r>
            <a:r>
              <a:rPr lang="de-DE" dirty="0" err="1" smtClean="0"/>
              <a:t>Bimatrixspiel</a:t>
            </a:r>
            <a:r>
              <a:rPr lang="de-DE" dirty="0" smtClean="0"/>
              <a:t> besitzt eine evolutionär stabile Strategie, da es nur ein gemeinsames symmetrisches Nash-Gleichgewicht gibt ((</a:t>
            </a:r>
            <a:r>
              <a:rPr lang="de-DE" dirty="0" err="1" smtClean="0"/>
              <a:t>x,y</a:t>
            </a:r>
            <a:r>
              <a:rPr lang="de-DE" dirty="0" smtClean="0"/>
              <a:t>)=(0,0)). Der </a:t>
            </a:r>
            <a:r>
              <a:rPr lang="de-DE" dirty="0" smtClean="0">
                <a:solidFill>
                  <a:srgbClr val="FF0000"/>
                </a:solidFill>
              </a:rPr>
              <a:t>rote</a:t>
            </a:r>
            <a:r>
              <a:rPr lang="de-DE" dirty="0" smtClean="0"/>
              <a:t> Spieler besitzt sogar bei (0,0) eine dominante Strategie.</a:t>
            </a:r>
            <a:endParaRPr lang="de-DE" dirty="0"/>
          </a:p>
        </p:txBody>
      </p:sp>
      <p:graphicFrame>
        <p:nvGraphicFramePr>
          <p:cNvPr id="12" name="Tabelle 11"/>
          <p:cNvGraphicFramePr>
            <a:graphicFrameLocks noGrp="1"/>
          </p:cNvGraphicFramePr>
          <p:nvPr/>
        </p:nvGraphicFramePr>
        <p:xfrm>
          <a:off x="5643570" y="71414"/>
          <a:ext cx="3500430" cy="1571612"/>
        </p:xfrm>
        <a:graphic>
          <a:graphicData uri="http://schemas.openxmlformats.org/drawingml/2006/table">
            <a:tbl>
              <a:tblPr firstRow="1" bandRow="1">
                <a:tableStyleId>{5C22544A-7EE6-4342-B048-85BDC9FD1C3A}</a:tableStyleId>
              </a:tblPr>
              <a:tblGrid>
                <a:gridCol w="980120"/>
                <a:gridCol w="1190145"/>
                <a:gridCol w="1330165"/>
              </a:tblGrid>
              <a:tr h="511530">
                <a:tc>
                  <a:txBody>
                    <a:bodyPr/>
                    <a:lstStyle/>
                    <a:p>
                      <a:endParaRPr lang="en-US" sz="1800" dirty="0"/>
                    </a:p>
                  </a:txBody>
                  <a:tcPr>
                    <a:solidFill>
                      <a:schemeClr val="bg1"/>
                    </a:solidFill>
                  </a:tcPr>
                </a:tc>
                <a:tc>
                  <a:txBody>
                    <a:bodyPr/>
                    <a:lstStyle/>
                    <a:p>
                      <a:r>
                        <a:rPr lang="en-US" sz="1800" dirty="0" err="1" smtClean="0"/>
                        <a:t>Strat</a:t>
                      </a:r>
                      <a:r>
                        <a:rPr lang="en-US" sz="1800" dirty="0" smtClean="0"/>
                        <a:t>.</a:t>
                      </a:r>
                      <a:r>
                        <a:rPr lang="en-US" sz="1800" baseline="0" dirty="0" smtClean="0"/>
                        <a:t> 1</a:t>
                      </a:r>
                      <a:endParaRPr lang="en-US" sz="1800" dirty="0"/>
                    </a:p>
                  </a:txBody>
                  <a:tcPr/>
                </a:tc>
                <a:tc>
                  <a:txBody>
                    <a:bodyPr/>
                    <a:lstStyle/>
                    <a:p>
                      <a:r>
                        <a:rPr lang="en-US" sz="1800" dirty="0" err="1" smtClean="0"/>
                        <a:t>Strat</a:t>
                      </a:r>
                      <a:r>
                        <a:rPr lang="en-US" sz="1800" dirty="0" smtClean="0"/>
                        <a:t>.</a:t>
                      </a:r>
                      <a:r>
                        <a:rPr lang="en-US" sz="1800" baseline="0" dirty="0" smtClean="0"/>
                        <a:t> 2</a:t>
                      </a:r>
                      <a:endParaRPr lang="en-US" sz="1800" dirty="0"/>
                    </a:p>
                  </a:txBody>
                  <a:tcPr/>
                </a:tc>
              </a:tr>
              <a:tr h="530041">
                <a:tc>
                  <a:txBody>
                    <a:bodyPr/>
                    <a:lstStyle/>
                    <a:p>
                      <a:r>
                        <a:rPr lang="en-US" sz="1800" dirty="0" err="1" smtClean="0"/>
                        <a:t>Strat</a:t>
                      </a:r>
                      <a:r>
                        <a:rPr lang="en-US" sz="1800" dirty="0" smtClean="0"/>
                        <a:t>.</a:t>
                      </a:r>
                      <a:r>
                        <a:rPr lang="en-US" sz="1800" baseline="0" dirty="0" smtClean="0"/>
                        <a:t> 1</a:t>
                      </a:r>
                      <a:endParaRPr lang="en-US" sz="1800" dirty="0"/>
                    </a:p>
                  </a:txBody>
                  <a:tcPr>
                    <a:solidFill>
                      <a:srgbClr val="FF0000"/>
                    </a:solidFill>
                  </a:tcPr>
                </a:tc>
                <a:tc>
                  <a:txBody>
                    <a:bodyPr/>
                    <a:lstStyle/>
                    <a:p>
                      <a:r>
                        <a:rPr lang="en-US" sz="2800" dirty="0" smtClean="0"/>
                        <a:t>(</a:t>
                      </a:r>
                      <a:r>
                        <a:rPr kumimoji="0" lang="en-US" sz="2800" kern="1200" dirty="0" smtClean="0">
                          <a:solidFill>
                            <a:srgbClr val="FF0000"/>
                          </a:solidFill>
                          <a:latin typeface="+mn-lt"/>
                          <a:ea typeface="+mn-ea"/>
                          <a:cs typeface="+mn-cs"/>
                        </a:rPr>
                        <a:t>-</a:t>
                      </a:r>
                      <a:r>
                        <a:rPr lang="en-US" sz="2800" dirty="0" smtClean="0">
                          <a:solidFill>
                            <a:srgbClr val="FF0000"/>
                          </a:solidFill>
                        </a:rPr>
                        <a:t>2 </a:t>
                      </a:r>
                      <a:r>
                        <a:rPr lang="en-US" sz="2800" dirty="0" smtClean="0"/>
                        <a:t>, </a:t>
                      </a:r>
                      <a:r>
                        <a:rPr lang="en-US" sz="2800" dirty="0" smtClean="0">
                          <a:solidFill>
                            <a:schemeClr val="accent1"/>
                          </a:solidFill>
                        </a:rPr>
                        <a:t>2</a:t>
                      </a:r>
                      <a:r>
                        <a:rPr lang="en-US" sz="2800" dirty="0" smtClean="0"/>
                        <a:t>)</a:t>
                      </a:r>
                      <a:endParaRPr lang="en-US" sz="28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r>
              <a:tr h="530041">
                <a:tc>
                  <a:txBody>
                    <a:bodyPr/>
                    <a:lstStyle/>
                    <a:p>
                      <a:r>
                        <a:rPr lang="en-US" sz="1800" dirty="0" err="1" smtClean="0"/>
                        <a:t>Strat</a:t>
                      </a:r>
                      <a:r>
                        <a:rPr lang="en-US" sz="1800" dirty="0" smtClean="0"/>
                        <a:t>.</a:t>
                      </a:r>
                      <a:r>
                        <a:rPr lang="en-US" sz="1800" baseline="0" dirty="0" smtClean="0"/>
                        <a:t> 2</a:t>
                      </a:r>
                      <a:endParaRPr lang="en-US" sz="18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0</a:t>
                      </a:r>
                      <a:r>
                        <a:rPr lang="en-US" sz="2800" dirty="0" smtClean="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1 </a:t>
                      </a:r>
                      <a:r>
                        <a:rPr lang="en-US" sz="2800" dirty="0" smtClean="0"/>
                        <a:t>,</a:t>
                      </a:r>
                      <a:r>
                        <a:rPr lang="en-US" sz="2800" baseline="0" dirty="0" smtClean="0"/>
                        <a:t> </a:t>
                      </a:r>
                      <a:r>
                        <a:rPr kumimoji="0" lang="en-US" sz="2800" kern="1200" dirty="0" smtClean="0">
                          <a:solidFill>
                            <a:schemeClr val="accent1"/>
                          </a:solidFill>
                          <a:latin typeface="+mn-lt"/>
                          <a:ea typeface="+mn-ea"/>
                          <a:cs typeface="+mn-cs"/>
                        </a:rPr>
                        <a:t>1</a:t>
                      </a:r>
                      <a:r>
                        <a:rPr lang="en-US" sz="2800" dirty="0" smtClean="0"/>
                        <a:t>)</a:t>
                      </a:r>
                    </a:p>
                  </a:txBody>
                  <a:tcPr>
                    <a:solidFill>
                      <a:schemeClr val="bg2"/>
                    </a:solidFill>
                  </a:tcPr>
                </a:tc>
              </a:tr>
            </a:tbl>
          </a:graphicData>
        </a:graphic>
      </p:graphicFrame>
      <p:sp>
        <p:nvSpPr>
          <p:cNvPr id="13" name="Textfeld 12"/>
          <p:cNvSpPr txBox="1"/>
          <p:nvPr/>
        </p:nvSpPr>
        <p:spPr>
          <a:xfrm>
            <a:off x="3500430" y="2000240"/>
            <a:ext cx="5474063" cy="369332"/>
          </a:xfrm>
          <a:prstGeom prst="rect">
            <a:avLst/>
          </a:prstGeom>
          <a:noFill/>
          <a:ln>
            <a:solidFill>
              <a:schemeClr val="accent1"/>
            </a:solidFill>
          </a:ln>
        </p:spPr>
        <p:txBody>
          <a:bodyPr wrap="none" rtlCol="0">
            <a:spAutoFit/>
          </a:bodyPr>
          <a:lstStyle/>
          <a:p>
            <a:r>
              <a:rPr lang="de-DE" dirty="0" smtClean="0"/>
              <a:t>Einziges gemeinsames Nash-Gleichgewicht des Spiels</a:t>
            </a:r>
            <a:endParaRPr lang="de-DE" dirty="0"/>
          </a:p>
        </p:txBody>
      </p:sp>
      <p:cxnSp>
        <p:nvCxnSpPr>
          <p:cNvPr id="20" name="Gerade Verbindung mit Pfeil 19"/>
          <p:cNvCxnSpPr>
            <a:stCxn id="13" idx="2"/>
          </p:cNvCxnSpPr>
          <p:nvPr/>
        </p:nvCxnSpPr>
        <p:spPr>
          <a:xfrm rot="5400000">
            <a:off x="3303381" y="3138125"/>
            <a:ext cx="3702634" cy="2165528"/>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142852"/>
            <a:ext cx="8229600" cy="642942"/>
          </a:xfrm>
        </p:spPr>
        <p:txBody>
          <a:bodyPr>
            <a:normAutofit fontScale="90000"/>
          </a:bodyPr>
          <a:lstStyle/>
          <a:p>
            <a:r>
              <a:rPr lang="de-DE" dirty="0" smtClean="0"/>
              <a:t>Inhaltsübersicht des sechsten Teils </a:t>
            </a:r>
            <a:endParaRPr lang="de-DE" dirty="0"/>
          </a:p>
        </p:txBody>
      </p:sp>
      <p:sp>
        <p:nvSpPr>
          <p:cNvPr id="3" name="Inhaltsplatzhalter 2"/>
          <p:cNvSpPr>
            <a:spLocks noGrp="1"/>
          </p:cNvSpPr>
          <p:nvPr>
            <p:ph idx="1"/>
          </p:nvPr>
        </p:nvSpPr>
        <p:spPr>
          <a:xfrm>
            <a:off x="457200" y="857232"/>
            <a:ext cx="8229600" cy="5467368"/>
          </a:xfrm>
        </p:spPr>
        <p:txBody>
          <a:bodyPr>
            <a:normAutofit fontScale="25000" lnSpcReduction="20000"/>
          </a:bodyPr>
          <a:lstStyle/>
          <a:p>
            <a:pPr marL="514350" indent="-514350">
              <a:buFont typeface="+mj-lt"/>
              <a:buAutoNum type="arabicPeriod"/>
            </a:pPr>
            <a:r>
              <a:rPr lang="de-DE" sz="1600" dirty="0" smtClean="0">
                <a:solidFill>
                  <a:schemeClr val="tx2">
                    <a:lumMod val="40000"/>
                    <a:lumOff val="60000"/>
                  </a:schemeClr>
                </a:solidFill>
              </a:rPr>
              <a:t>Grundlagen der Spieltheorie</a:t>
            </a:r>
          </a:p>
          <a:p>
            <a:pPr marL="880110" lvl="1" indent="-514350">
              <a:buFont typeface="+mj-lt"/>
              <a:buAutoNum type="alphaLcParenR"/>
            </a:pPr>
            <a:r>
              <a:rPr lang="de-DE" sz="1600" dirty="0" smtClean="0">
                <a:solidFill>
                  <a:schemeClr val="tx2">
                    <a:lumMod val="40000"/>
                    <a:lumOff val="60000"/>
                  </a:schemeClr>
                </a:solidFill>
              </a:rPr>
              <a:t>Einleitung</a:t>
            </a:r>
          </a:p>
          <a:p>
            <a:pPr marL="880110" lvl="1" indent="-514350">
              <a:buFont typeface="+mj-lt"/>
              <a:buAutoNum type="alphaLcParenR"/>
            </a:pPr>
            <a:r>
              <a:rPr lang="de-DE" sz="1600" dirty="0" smtClean="0">
                <a:solidFill>
                  <a:schemeClr val="tx2">
                    <a:lumMod val="40000"/>
                    <a:lumOff val="60000"/>
                  </a:schemeClr>
                </a:solidFill>
              </a:rPr>
              <a:t>Mathematische Grundlagen (Teil 1)</a:t>
            </a:r>
          </a:p>
          <a:p>
            <a:pPr marL="880110" lvl="1" indent="-514350">
              <a:buFont typeface="+mj-lt"/>
              <a:buAutoNum type="alphaLcParenR"/>
            </a:pPr>
            <a:r>
              <a:rPr lang="de-DE" sz="1600" dirty="0" smtClean="0">
                <a:solidFill>
                  <a:schemeClr val="tx2">
                    <a:lumMod val="40000"/>
                    <a:lumOff val="60000"/>
                  </a:schemeClr>
                </a:solidFill>
              </a:rPr>
              <a:t>Definition eines Spiels in Normalform mit Auszahlung</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Reine und gemischte Strategien</a:t>
            </a:r>
          </a:p>
          <a:p>
            <a:pPr marL="880110" lvl="1" indent="-514350">
              <a:buFont typeface="+mj-lt"/>
              <a:buAutoNum type="alphaLcParenR"/>
            </a:pPr>
            <a:r>
              <a:rPr lang="de-DE" sz="1600" dirty="0" smtClean="0">
                <a:solidFill>
                  <a:schemeClr val="tx2">
                    <a:lumMod val="40000"/>
                    <a:lumOff val="60000"/>
                  </a:schemeClr>
                </a:solidFill>
              </a:rPr>
              <a:t>Mathematische Grundlagen (Teil 2)</a:t>
            </a:r>
          </a:p>
          <a:p>
            <a:pPr marL="880110" lvl="1" indent="-514350">
              <a:buFont typeface="+mj-lt"/>
              <a:buAutoNum type="alphaLcParenR"/>
            </a:pPr>
            <a:r>
              <a:rPr lang="de-DE" sz="1600" dirty="0" smtClean="0">
                <a:solidFill>
                  <a:schemeClr val="tx2">
                    <a:lumMod val="40000"/>
                    <a:lumOff val="60000"/>
                  </a:schemeClr>
                </a:solidFill>
              </a:rPr>
              <a:t>Dominante Strategien und Nash Gleichgewichte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Mathematische Grundlagen (Teil 3)</a:t>
            </a:r>
          </a:p>
          <a:p>
            <a:pPr marL="880110" lvl="1" indent="-514350">
              <a:buFont typeface="+mj-lt"/>
              <a:buAutoNum type="alphaLcParenR"/>
            </a:pPr>
            <a:r>
              <a:rPr lang="de-DE" sz="1600" dirty="0" smtClean="0">
                <a:solidFill>
                  <a:schemeClr val="tx2">
                    <a:lumMod val="40000"/>
                    <a:lumOff val="60000"/>
                  </a:schemeClr>
                </a:solidFill>
              </a:rPr>
              <a:t>Symmetrische und unsymmetrische Spiele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Weitere Konzepte der Spieltheorie</a:t>
            </a:r>
            <a:endParaRPr lang="de-DE" dirty="0" smtClean="0">
              <a:solidFill>
                <a:schemeClr val="tx2">
                  <a:lumMod val="40000"/>
                  <a:lumOff val="60000"/>
                </a:schemeClr>
              </a:solidFill>
            </a:endParaRPr>
          </a:p>
          <a:p>
            <a:pPr marL="514350" indent="-514350">
              <a:buFont typeface="+mj-lt"/>
              <a:buAutoNum type="arabicPeriod"/>
            </a:pPr>
            <a:r>
              <a:rPr lang="de-DE" sz="5600" dirty="0" smtClean="0">
                <a:solidFill>
                  <a:schemeClr val="tx2">
                    <a:lumMod val="40000"/>
                    <a:lumOff val="60000"/>
                  </a:schemeClr>
                </a:solidFill>
              </a:rPr>
              <a:t>Evolutionäre Spieltheorie</a:t>
            </a:r>
          </a:p>
          <a:p>
            <a:pPr marL="880110" lvl="1" indent="-514350">
              <a:buFont typeface="+mj-lt"/>
              <a:buAutoNum type="alphaLcParenR"/>
            </a:pPr>
            <a:r>
              <a:rPr lang="de-DE" sz="2000" dirty="0" smtClean="0">
                <a:solidFill>
                  <a:schemeClr val="tx2">
                    <a:lumMod val="40000"/>
                    <a:lumOff val="60000"/>
                  </a:schemeClr>
                </a:solidFill>
              </a:rPr>
              <a:t>Einleitung</a:t>
            </a:r>
          </a:p>
          <a:p>
            <a:pPr marL="880110" lvl="1" indent="-514350">
              <a:buFont typeface="+mj-lt"/>
              <a:buAutoNum type="alphaLcParenR"/>
            </a:pPr>
            <a:r>
              <a:rPr lang="de-DE" sz="2000" dirty="0" smtClean="0">
                <a:solidFill>
                  <a:schemeClr val="tx2">
                    <a:lumMod val="40000"/>
                    <a:lumOff val="60000"/>
                  </a:schemeClr>
                </a:solidFill>
              </a:rPr>
              <a:t>Evolutionär stabile Strategien</a:t>
            </a:r>
          </a:p>
          <a:p>
            <a:pPr marL="880110" lvl="1" indent="-514350">
              <a:buFont typeface="+mj-lt"/>
              <a:buAutoNum type="alphaLcParenR"/>
            </a:pPr>
            <a:r>
              <a:rPr lang="de-DE" sz="2000" dirty="0" smtClean="0">
                <a:solidFill>
                  <a:schemeClr val="tx2">
                    <a:lumMod val="40000"/>
                    <a:lumOff val="60000"/>
                  </a:schemeClr>
                </a:solidFill>
              </a:rPr>
              <a:t>Mathematische Grundlagen (Teil 4)</a:t>
            </a:r>
          </a:p>
          <a:p>
            <a:pPr marL="880110" lvl="1" indent="-514350">
              <a:buFont typeface="+mj-lt"/>
              <a:buAutoNum type="alphaLcParenR"/>
            </a:pPr>
            <a:r>
              <a:rPr lang="de-DE" sz="2000" dirty="0" smtClean="0">
                <a:solidFill>
                  <a:schemeClr val="tx2">
                    <a:lumMod val="40000"/>
                    <a:lumOff val="60000"/>
                  </a:schemeClr>
                </a:solidFill>
              </a:rPr>
              <a:t>Die </a:t>
            </a:r>
            <a:r>
              <a:rPr lang="de-DE" sz="2000" dirty="0" err="1" smtClean="0">
                <a:solidFill>
                  <a:schemeClr val="tx2">
                    <a:lumMod val="40000"/>
                    <a:lumOff val="60000"/>
                  </a:schemeClr>
                </a:solidFill>
              </a:rPr>
              <a:t>Replikatordynamik</a:t>
            </a:r>
            <a:endParaRPr lang="de-DE" sz="2000" dirty="0" smtClean="0">
              <a:solidFill>
                <a:schemeClr val="tx2">
                  <a:lumMod val="40000"/>
                  <a:lumOff val="60000"/>
                </a:schemeClr>
              </a:solidFill>
            </a:endParaRPr>
          </a:p>
          <a:p>
            <a:pPr marL="880110" lvl="1" indent="-514350">
              <a:buFont typeface="+mj-lt"/>
              <a:buAutoNum type="alphaLcParenR"/>
            </a:pPr>
            <a:r>
              <a:rPr lang="de-DE" sz="2000" dirty="0" smtClean="0">
                <a:solidFill>
                  <a:schemeClr val="tx2">
                    <a:lumMod val="40000"/>
                    <a:lumOff val="60000"/>
                  </a:schemeClr>
                </a:solidFill>
              </a:rPr>
              <a:t>Beispiel: Symmetrische (2x2)-Spiele</a:t>
            </a:r>
          </a:p>
          <a:p>
            <a:pPr marL="880110" lvl="1" indent="-514350">
              <a:buFont typeface="+mj-lt"/>
              <a:buAutoNum type="alphaLcParenR"/>
            </a:pPr>
            <a:r>
              <a:rPr lang="de-DE" sz="2000" dirty="0" smtClean="0">
                <a:solidFill>
                  <a:schemeClr val="tx2">
                    <a:lumMod val="40000"/>
                    <a:lumOff val="60000"/>
                  </a:schemeClr>
                </a:solidFill>
              </a:rPr>
              <a:t>Theorie und Experiment</a:t>
            </a:r>
          </a:p>
          <a:p>
            <a:pPr marL="880110" lvl="1" indent="-514350">
              <a:buFont typeface="+mj-lt"/>
              <a:buAutoNum type="alphaLcParenR"/>
            </a:pPr>
            <a:r>
              <a:rPr lang="de-DE" sz="2000" dirty="0" smtClean="0">
                <a:solidFill>
                  <a:schemeClr val="tx2">
                    <a:lumMod val="40000"/>
                    <a:lumOff val="60000"/>
                  </a:schemeClr>
                </a:solidFill>
              </a:rPr>
              <a:t>Mathematische Grundlagen (Teil 5)</a:t>
            </a:r>
          </a:p>
          <a:p>
            <a:pPr marL="880110" lvl="1" indent="-514350">
              <a:buFont typeface="+mj-lt"/>
              <a:buAutoNum type="alphaLcParenR"/>
            </a:pPr>
            <a:r>
              <a:rPr lang="de-DE" sz="2000" dirty="0" smtClean="0">
                <a:solidFill>
                  <a:schemeClr val="tx2">
                    <a:lumMod val="40000"/>
                    <a:lumOff val="60000"/>
                  </a:schemeClr>
                </a:solidFill>
              </a:rPr>
              <a:t>Anwendungsfelder der evolutionären Spieltheorie</a:t>
            </a:r>
          </a:p>
          <a:p>
            <a:pPr marL="880110" lvl="1" indent="-514350">
              <a:buFont typeface="+mj-lt"/>
              <a:buAutoNum type="alphaLcParenR"/>
            </a:pPr>
            <a:r>
              <a:rPr lang="de-DE" sz="2000" dirty="0" smtClean="0">
                <a:solidFill>
                  <a:schemeClr val="tx2">
                    <a:lumMod val="40000"/>
                    <a:lumOff val="60000"/>
                  </a:schemeClr>
                </a:solidFill>
              </a:rPr>
              <a:t>Beispiel: Symmetrische (2x3)-Spiele</a:t>
            </a:r>
          </a:p>
          <a:p>
            <a:pPr marL="880110" lvl="1" indent="-514350">
              <a:buFont typeface="+mj-lt"/>
              <a:buAutoNum type="alphaLcParenR"/>
            </a:pPr>
            <a:r>
              <a:rPr lang="de-DE" sz="8000" dirty="0" smtClean="0">
                <a:solidFill>
                  <a:schemeClr val="accent2">
                    <a:lumMod val="40000"/>
                    <a:lumOff val="60000"/>
                  </a:schemeClr>
                </a:solidFill>
              </a:rPr>
              <a:t>Beispiel: Unsymmetrische (2x2)-Spiele (</a:t>
            </a:r>
            <a:r>
              <a:rPr lang="de-DE" sz="8000" dirty="0" err="1" smtClean="0">
                <a:solidFill>
                  <a:schemeClr val="accent2">
                    <a:lumMod val="40000"/>
                    <a:lumOff val="60000"/>
                  </a:schemeClr>
                </a:solidFill>
              </a:rPr>
              <a:t>Bimatrix</a:t>
            </a:r>
            <a:r>
              <a:rPr lang="de-DE" sz="8000" dirty="0" smtClean="0">
                <a:solidFill>
                  <a:schemeClr val="accent2">
                    <a:lumMod val="40000"/>
                    <a:lumOff val="60000"/>
                  </a:schemeClr>
                </a:solidFill>
              </a:rPr>
              <a:t>-Spiele)</a:t>
            </a:r>
          </a:p>
          <a:p>
            <a:pPr marL="514350" indent="-514350">
              <a:buFont typeface="+mj-lt"/>
              <a:buAutoNum type="arabicPeriod"/>
            </a:pPr>
            <a:r>
              <a:rPr lang="de-DE" sz="8000" dirty="0" smtClean="0"/>
              <a:t>Neue Entwicklungen in der evolutionären Spieltheorie</a:t>
            </a:r>
          </a:p>
          <a:p>
            <a:pPr marL="880110" lvl="1" indent="-514350">
              <a:buFont typeface="+mj-lt"/>
              <a:buAutoNum type="alphaLcParenR"/>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Theorie der komplexen Netzwerke</a:t>
            </a:r>
          </a:p>
          <a:p>
            <a:pPr marL="1554480" lvl="2" indent="-914400">
              <a:buFont typeface="+mj-lt"/>
              <a:buAutoNum type="alphaLcPeriod"/>
            </a:pPr>
            <a:r>
              <a:rPr lang="de-DE" sz="8000" dirty="0" smtClean="0">
                <a:solidFill>
                  <a:schemeClr val="accent2">
                    <a:lumMod val="40000"/>
                    <a:lumOff val="60000"/>
                  </a:schemeClr>
                </a:solidFill>
              </a:rPr>
              <a:t>Eigenschaften von komplexen Netzwerken</a:t>
            </a:r>
          </a:p>
          <a:p>
            <a:pPr marL="1554480" lvl="2" indent="-914400">
              <a:buFont typeface="+mj-lt"/>
              <a:buAutoNum type="alphaLcPeriod"/>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Beispiele und Anwendungsfelder</a:t>
            </a:r>
          </a:p>
          <a:p>
            <a:pPr marL="1394460" lvl="1" indent="-1028700">
              <a:buFont typeface="+mj-lt"/>
              <a:buAutoNum type="alphaLcParenR"/>
            </a:pPr>
            <a:r>
              <a:rPr lang="de-DE" sz="8000" dirty="0" smtClean="0">
                <a:solidFill>
                  <a:schemeClr val="accent2">
                    <a:lumMod val="40000"/>
                    <a:lumOff val="60000"/>
                  </a:schemeClr>
                </a:solidFill>
              </a:rPr>
              <a:t>Quantenspieltheorie</a:t>
            </a:r>
          </a:p>
          <a:p>
            <a:pPr marL="1783080" lvl="2" indent="-1143000">
              <a:buFont typeface="+mj-lt"/>
              <a:buAutoNum type="alphaLcPeriod"/>
            </a:pPr>
            <a:r>
              <a:rPr lang="de-DE" sz="8000" dirty="0" smtClean="0">
                <a:solidFill>
                  <a:schemeClr val="accent2">
                    <a:lumMod val="40000"/>
                    <a:lumOff val="60000"/>
                  </a:schemeClr>
                </a:solidFill>
              </a:rPr>
              <a:t>Motivation</a:t>
            </a:r>
          </a:p>
          <a:p>
            <a:pPr marL="1783080" lvl="2" indent="-1143000">
              <a:buFont typeface="+mj-lt"/>
              <a:buAutoNum type="alphaLcPeriod"/>
            </a:pPr>
            <a:r>
              <a:rPr lang="de-DE" sz="8000" dirty="0" smtClean="0">
                <a:solidFill>
                  <a:schemeClr val="accent2">
                    <a:lumMod val="40000"/>
                    <a:lumOff val="60000"/>
                  </a:schemeClr>
                </a:solidFill>
              </a:rPr>
              <a:t>Einführung in die Quantentheorie</a:t>
            </a:r>
          </a:p>
          <a:p>
            <a:pPr marL="1783080" lvl="2" indent="-1143000">
              <a:buFont typeface="+mj-lt"/>
              <a:buAutoNum type="alphaLcPeriod"/>
            </a:pPr>
            <a:r>
              <a:rPr lang="de-DE" sz="8000" dirty="0" smtClean="0">
                <a:solidFill>
                  <a:schemeClr val="accent2">
                    <a:lumMod val="40000"/>
                    <a:lumOff val="60000"/>
                  </a:schemeClr>
                </a:solidFill>
              </a:rPr>
              <a:t>Konzepte der Quantenspieltheorie</a:t>
            </a:r>
            <a:endParaRPr lang="de-DE" sz="6400" dirty="0" smtClean="0">
              <a:solidFill>
                <a:schemeClr val="accent2">
                  <a:lumMod val="40000"/>
                  <a:lumOff val="60000"/>
                </a:schemeClr>
              </a:solidFill>
            </a:endParaRPr>
          </a:p>
          <a:p>
            <a:pPr marL="880110" lvl="1" indent="-514350">
              <a:buFont typeface="+mj-lt"/>
              <a:buAutoNum type="alphaLcParenR"/>
            </a:pPr>
            <a:endParaRPr lang="de-DE" sz="5600" dirty="0" smtClean="0"/>
          </a:p>
          <a:p>
            <a:pPr marL="880110" lvl="1" indent="-514350">
              <a:buFont typeface="+mj-lt"/>
              <a:buAutoNum type="alphaLcParenR"/>
            </a:pPr>
            <a:endParaRPr lang="de-DE" sz="49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dirty="0" smtClean="0"/>
              <a:t>Neue Entwicklungen in der evolutionären Spieltheorie</a:t>
            </a:r>
            <a:endParaRPr lang="de-DE" dirty="0"/>
          </a:p>
        </p:txBody>
      </p:sp>
      <p:sp>
        <p:nvSpPr>
          <p:cNvPr id="3" name="Inhaltsplatzhalter 2"/>
          <p:cNvSpPr>
            <a:spLocks noGrp="1"/>
          </p:cNvSpPr>
          <p:nvPr>
            <p:ph idx="1"/>
          </p:nvPr>
        </p:nvSpPr>
        <p:spPr/>
        <p:txBody>
          <a:bodyPr/>
          <a:lstStyle/>
          <a:p>
            <a:pPr>
              <a:buNone/>
            </a:pPr>
            <a:r>
              <a:rPr lang="de-DE" dirty="0" smtClean="0"/>
              <a:t>Wir werden uns im folgenden im Detail mit zwei neuen Entwicklungen in der theoretischen Beschreibung der evolutionären Spieltheorie befassen. </a:t>
            </a:r>
          </a:p>
          <a:p>
            <a:pPr marL="514350" indent="-514350">
              <a:buFont typeface="+mj-lt"/>
              <a:buAutoNum type="alphaLcParenR"/>
            </a:pPr>
            <a:r>
              <a:rPr lang="de-DE" b="1" dirty="0" smtClean="0"/>
              <a:t>Evolutionäre Spiele auf komplexen Netzwerken</a:t>
            </a:r>
          </a:p>
          <a:p>
            <a:pPr marL="880110" lvl="1" indent="-514350"/>
            <a:r>
              <a:rPr lang="de-DE" dirty="0" smtClean="0"/>
              <a:t>Theorie der komplexen Netzwerke </a:t>
            </a:r>
          </a:p>
          <a:p>
            <a:pPr marL="880110" lvl="1" indent="-514350"/>
            <a:r>
              <a:rPr lang="de-DE" dirty="0" smtClean="0"/>
              <a:t>Anwendungen</a:t>
            </a:r>
          </a:p>
          <a:p>
            <a:pPr marL="514350" indent="-514350">
              <a:buFont typeface="+mj-lt"/>
              <a:buAutoNum type="alphaLcParenR"/>
            </a:pPr>
            <a:r>
              <a:rPr lang="de-DE" b="1" dirty="0" smtClean="0"/>
              <a:t>Quantenspieltheorie</a:t>
            </a:r>
          </a:p>
          <a:p>
            <a:pPr marL="880110" lvl="1" indent="-514350"/>
            <a:r>
              <a:rPr lang="de-DE" dirty="0" smtClean="0"/>
              <a:t>Theorie und Interpretation von Quantenspielen</a:t>
            </a:r>
          </a:p>
          <a:p>
            <a:pPr marL="880110" lvl="1" indent="-514350"/>
            <a:r>
              <a:rPr lang="de-DE" dirty="0" smtClean="0"/>
              <a:t>Anwendungen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142852"/>
            <a:ext cx="8229600" cy="642942"/>
          </a:xfrm>
        </p:spPr>
        <p:txBody>
          <a:bodyPr>
            <a:normAutofit fontScale="90000"/>
          </a:bodyPr>
          <a:lstStyle/>
          <a:p>
            <a:r>
              <a:rPr lang="de-DE" dirty="0" smtClean="0"/>
              <a:t>Inhaltsübersicht des sechsten Teils </a:t>
            </a:r>
            <a:endParaRPr lang="de-DE" dirty="0"/>
          </a:p>
        </p:txBody>
      </p:sp>
      <p:sp>
        <p:nvSpPr>
          <p:cNvPr id="3" name="Inhaltsplatzhalter 2"/>
          <p:cNvSpPr>
            <a:spLocks noGrp="1"/>
          </p:cNvSpPr>
          <p:nvPr>
            <p:ph idx="1"/>
          </p:nvPr>
        </p:nvSpPr>
        <p:spPr>
          <a:xfrm>
            <a:off x="457200" y="857232"/>
            <a:ext cx="8229600" cy="5467368"/>
          </a:xfrm>
        </p:spPr>
        <p:txBody>
          <a:bodyPr>
            <a:normAutofit fontScale="25000" lnSpcReduction="20000"/>
          </a:bodyPr>
          <a:lstStyle/>
          <a:p>
            <a:pPr marL="514350" indent="-514350">
              <a:buFont typeface="+mj-lt"/>
              <a:buAutoNum type="arabicPeriod"/>
            </a:pPr>
            <a:r>
              <a:rPr lang="de-DE" sz="1600" dirty="0" smtClean="0">
                <a:solidFill>
                  <a:schemeClr val="tx2">
                    <a:lumMod val="40000"/>
                    <a:lumOff val="60000"/>
                  </a:schemeClr>
                </a:solidFill>
              </a:rPr>
              <a:t>Grundlagen der Spieltheorie</a:t>
            </a:r>
          </a:p>
          <a:p>
            <a:pPr marL="880110" lvl="1" indent="-514350">
              <a:buFont typeface="+mj-lt"/>
              <a:buAutoNum type="alphaLcParenR"/>
            </a:pPr>
            <a:r>
              <a:rPr lang="de-DE" sz="1600" dirty="0" smtClean="0">
                <a:solidFill>
                  <a:schemeClr val="tx2">
                    <a:lumMod val="40000"/>
                    <a:lumOff val="60000"/>
                  </a:schemeClr>
                </a:solidFill>
              </a:rPr>
              <a:t>Einleitung</a:t>
            </a:r>
          </a:p>
          <a:p>
            <a:pPr marL="880110" lvl="1" indent="-514350">
              <a:buFont typeface="+mj-lt"/>
              <a:buAutoNum type="alphaLcParenR"/>
            </a:pPr>
            <a:r>
              <a:rPr lang="de-DE" sz="1600" dirty="0" smtClean="0">
                <a:solidFill>
                  <a:schemeClr val="tx2">
                    <a:lumMod val="40000"/>
                    <a:lumOff val="60000"/>
                  </a:schemeClr>
                </a:solidFill>
              </a:rPr>
              <a:t>Mathematische Grundlagen (Teil 1)</a:t>
            </a:r>
          </a:p>
          <a:p>
            <a:pPr marL="880110" lvl="1" indent="-514350">
              <a:buFont typeface="+mj-lt"/>
              <a:buAutoNum type="alphaLcParenR"/>
            </a:pPr>
            <a:r>
              <a:rPr lang="de-DE" sz="1600" dirty="0" smtClean="0">
                <a:solidFill>
                  <a:schemeClr val="tx2">
                    <a:lumMod val="40000"/>
                    <a:lumOff val="60000"/>
                  </a:schemeClr>
                </a:solidFill>
              </a:rPr>
              <a:t>Definition eines Spiels in Normalform mit Auszahlung</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Reine und gemischte Strategien</a:t>
            </a:r>
          </a:p>
          <a:p>
            <a:pPr marL="880110" lvl="1" indent="-514350">
              <a:buFont typeface="+mj-lt"/>
              <a:buAutoNum type="alphaLcParenR"/>
            </a:pPr>
            <a:r>
              <a:rPr lang="de-DE" sz="1600" dirty="0" smtClean="0">
                <a:solidFill>
                  <a:schemeClr val="tx2">
                    <a:lumMod val="40000"/>
                    <a:lumOff val="60000"/>
                  </a:schemeClr>
                </a:solidFill>
              </a:rPr>
              <a:t>Mathematische Grundlagen (Teil 2)</a:t>
            </a:r>
          </a:p>
          <a:p>
            <a:pPr marL="880110" lvl="1" indent="-514350">
              <a:buFont typeface="+mj-lt"/>
              <a:buAutoNum type="alphaLcParenR"/>
            </a:pPr>
            <a:r>
              <a:rPr lang="de-DE" sz="1600" dirty="0" smtClean="0">
                <a:solidFill>
                  <a:schemeClr val="tx2">
                    <a:lumMod val="40000"/>
                    <a:lumOff val="60000"/>
                  </a:schemeClr>
                </a:solidFill>
              </a:rPr>
              <a:t>Dominante Strategien und Nash Gleichgewichte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Mathematische Grundlagen (Teil 3)</a:t>
            </a:r>
          </a:p>
          <a:p>
            <a:pPr marL="880110" lvl="1" indent="-514350">
              <a:buFont typeface="+mj-lt"/>
              <a:buAutoNum type="alphaLcParenR"/>
            </a:pPr>
            <a:r>
              <a:rPr lang="de-DE" sz="1600" dirty="0" smtClean="0">
                <a:solidFill>
                  <a:schemeClr val="tx2">
                    <a:lumMod val="40000"/>
                    <a:lumOff val="60000"/>
                  </a:schemeClr>
                </a:solidFill>
              </a:rPr>
              <a:t>Symmetrische und unsymmetrische Spiele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Weitere Konzepte der Spieltheorie</a:t>
            </a:r>
            <a:endParaRPr lang="de-DE" dirty="0" smtClean="0">
              <a:solidFill>
                <a:schemeClr val="tx2">
                  <a:lumMod val="40000"/>
                  <a:lumOff val="60000"/>
                </a:schemeClr>
              </a:solidFill>
            </a:endParaRPr>
          </a:p>
          <a:p>
            <a:pPr marL="514350" indent="-514350">
              <a:buFont typeface="+mj-lt"/>
              <a:buAutoNum type="arabicPeriod"/>
            </a:pPr>
            <a:r>
              <a:rPr lang="de-DE" sz="5600" dirty="0" smtClean="0">
                <a:solidFill>
                  <a:schemeClr val="tx2">
                    <a:lumMod val="40000"/>
                    <a:lumOff val="60000"/>
                  </a:schemeClr>
                </a:solidFill>
              </a:rPr>
              <a:t>Evolutionäre Spieltheorie</a:t>
            </a:r>
          </a:p>
          <a:p>
            <a:pPr marL="880110" lvl="1" indent="-514350">
              <a:buFont typeface="+mj-lt"/>
              <a:buAutoNum type="alphaLcParenR"/>
            </a:pPr>
            <a:r>
              <a:rPr lang="de-DE" sz="2000" dirty="0" smtClean="0">
                <a:solidFill>
                  <a:schemeClr val="tx2">
                    <a:lumMod val="40000"/>
                    <a:lumOff val="60000"/>
                  </a:schemeClr>
                </a:solidFill>
              </a:rPr>
              <a:t>Einleitung</a:t>
            </a:r>
          </a:p>
          <a:p>
            <a:pPr marL="880110" lvl="1" indent="-514350">
              <a:buFont typeface="+mj-lt"/>
              <a:buAutoNum type="alphaLcParenR"/>
            </a:pPr>
            <a:r>
              <a:rPr lang="de-DE" sz="2000" dirty="0" smtClean="0">
                <a:solidFill>
                  <a:schemeClr val="tx2">
                    <a:lumMod val="40000"/>
                    <a:lumOff val="60000"/>
                  </a:schemeClr>
                </a:solidFill>
              </a:rPr>
              <a:t>Evolutionär stabile Strategien</a:t>
            </a:r>
          </a:p>
          <a:p>
            <a:pPr marL="880110" lvl="1" indent="-514350">
              <a:buFont typeface="+mj-lt"/>
              <a:buAutoNum type="alphaLcParenR"/>
            </a:pPr>
            <a:r>
              <a:rPr lang="de-DE" sz="2000" dirty="0" smtClean="0">
                <a:solidFill>
                  <a:schemeClr val="tx2">
                    <a:lumMod val="40000"/>
                    <a:lumOff val="60000"/>
                  </a:schemeClr>
                </a:solidFill>
              </a:rPr>
              <a:t>Mathematische Grundlagen (Teil 4)</a:t>
            </a:r>
          </a:p>
          <a:p>
            <a:pPr marL="880110" lvl="1" indent="-514350">
              <a:buFont typeface="+mj-lt"/>
              <a:buAutoNum type="alphaLcParenR"/>
            </a:pPr>
            <a:r>
              <a:rPr lang="de-DE" sz="2000" dirty="0" smtClean="0">
                <a:solidFill>
                  <a:schemeClr val="tx2">
                    <a:lumMod val="40000"/>
                    <a:lumOff val="60000"/>
                  </a:schemeClr>
                </a:solidFill>
              </a:rPr>
              <a:t>Die </a:t>
            </a:r>
            <a:r>
              <a:rPr lang="de-DE" sz="2000" dirty="0" err="1" smtClean="0">
                <a:solidFill>
                  <a:schemeClr val="tx2">
                    <a:lumMod val="40000"/>
                    <a:lumOff val="60000"/>
                  </a:schemeClr>
                </a:solidFill>
              </a:rPr>
              <a:t>Replikatordynamik</a:t>
            </a:r>
            <a:endParaRPr lang="de-DE" sz="2000" dirty="0" smtClean="0">
              <a:solidFill>
                <a:schemeClr val="tx2">
                  <a:lumMod val="40000"/>
                  <a:lumOff val="60000"/>
                </a:schemeClr>
              </a:solidFill>
            </a:endParaRPr>
          </a:p>
          <a:p>
            <a:pPr marL="880110" lvl="1" indent="-514350">
              <a:buFont typeface="+mj-lt"/>
              <a:buAutoNum type="alphaLcParenR"/>
            </a:pPr>
            <a:r>
              <a:rPr lang="de-DE" sz="2000" dirty="0" smtClean="0">
                <a:solidFill>
                  <a:schemeClr val="tx2">
                    <a:lumMod val="40000"/>
                    <a:lumOff val="60000"/>
                  </a:schemeClr>
                </a:solidFill>
              </a:rPr>
              <a:t>Beispiel: Symmetrische (2x2)-Spiele</a:t>
            </a:r>
          </a:p>
          <a:p>
            <a:pPr marL="880110" lvl="1" indent="-514350">
              <a:buFont typeface="+mj-lt"/>
              <a:buAutoNum type="alphaLcParenR"/>
            </a:pPr>
            <a:r>
              <a:rPr lang="de-DE" sz="2000" dirty="0" smtClean="0">
                <a:solidFill>
                  <a:schemeClr val="tx2">
                    <a:lumMod val="40000"/>
                    <a:lumOff val="60000"/>
                  </a:schemeClr>
                </a:solidFill>
              </a:rPr>
              <a:t>Theorie und Experiment</a:t>
            </a:r>
          </a:p>
          <a:p>
            <a:pPr marL="880110" lvl="1" indent="-514350">
              <a:buFont typeface="+mj-lt"/>
              <a:buAutoNum type="alphaLcParenR"/>
            </a:pPr>
            <a:r>
              <a:rPr lang="de-DE" sz="2000" dirty="0" smtClean="0">
                <a:solidFill>
                  <a:schemeClr val="tx2">
                    <a:lumMod val="40000"/>
                    <a:lumOff val="60000"/>
                  </a:schemeClr>
                </a:solidFill>
              </a:rPr>
              <a:t>Mathematische Grundlagen (Teil 5)</a:t>
            </a:r>
          </a:p>
          <a:p>
            <a:pPr marL="880110" lvl="1" indent="-514350">
              <a:buFont typeface="+mj-lt"/>
              <a:buAutoNum type="alphaLcParenR"/>
            </a:pPr>
            <a:r>
              <a:rPr lang="de-DE" sz="2000" dirty="0" smtClean="0">
                <a:solidFill>
                  <a:schemeClr val="tx2">
                    <a:lumMod val="40000"/>
                    <a:lumOff val="60000"/>
                  </a:schemeClr>
                </a:solidFill>
              </a:rPr>
              <a:t>Anwendungsfelder der evolutionären Spieltheorie</a:t>
            </a:r>
          </a:p>
          <a:p>
            <a:pPr marL="880110" lvl="1" indent="-514350">
              <a:buFont typeface="+mj-lt"/>
              <a:buAutoNum type="alphaLcParenR"/>
            </a:pPr>
            <a:r>
              <a:rPr lang="de-DE" sz="2000" dirty="0" smtClean="0">
                <a:solidFill>
                  <a:schemeClr val="tx2">
                    <a:lumMod val="40000"/>
                    <a:lumOff val="60000"/>
                  </a:schemeClr>
                </a:solidFill>
              </a:rPr>
              <a:t>Beispiel: Symmetrische (2x3)-Spiele</a:t>
            </a:r>
          </a:p>
          <a:p>
            <a:pPr marL="880110" lvl="1" indent="-514350">
              <a:buFont typeface="+mj-lt"/>
              <a:buAutoNum type="alphaLcParenR"/>
            </a:pPr>
            <a:r>
              <a:rPr lang="de-DE" sz="8000" dirty="0" smtClean="0">
                <a:solidFill>
                  <a:schemeClr val="accent2">
                    <a:lumMod val="40000"/>
                    <a:lumOff val="60000"/>
                  </a:schemeClr>
                </a:solidFill>
              </a:rPr>
              <a:t>Beispiel: Unsymmetrische (2x2)-Spiele (</a:t>
            </a:r>
            <a:r>
              <a:rPr lang="de-DE" sz="8000" dirty="0" err="1" smtClean="0">
                <a:solidFill>
                  <a:schemeClr val="accent2">
                    <a:lumMod val="40000"/>
                    <a:lumOff val="60000"/>
                  </a:schemeClr>
                </a:solidFill>
              </a:rPr>
              <a:t>Bimatrix</a:t>
            </a:r>
            <a:r>
              <a:rPr lang="de-DE" sz="8000" dirty="0" smtClean="0">
                <a:solidFill>
                  <a:schemeClr val="accent2">
                    <a:lumMod val="40000"/>
                    <a:lumOff val="60000"/>
                  </a:schemeClr>
                </a:solidFill>
              </a:rPr>
              <a:t>-Spiele)</a:t>
            </a:r>
          </a:p>
          <a:p>
            <a:pPr marL="514350" indent="-514350">
              <a:buFont typeface="+mj-lt"/>
              <a:buAutoNum type="arabicPeriod"/>
            </a:pPr>
            <a:r>
              <a:rPr lang="de-DE" sz="8000" dirty="0" smtClean="0"/>
              <a:t>Neue Entwicklungen in der evolutionären Spieltheorie</a:t>
            </a:r>
          </a:p>
          <a:p>
            <a:pPr marL="880110" lvl="1" indent="-514350">
              <a:buFont typeface="+mj-lt"/>
              <a:buAutoNum type="alphaLcParenR"/>
            </a:pPr>
            <a:r>
              <a:rPr lang="de-DE" sz="8000" dirty="0" smtClean="0"/>
              <a:t>Spieltheorie auf komplexen Netzwerken</a:t>
            </a:r>
          </a:p>
          <a:p>
            <a:pPr marL="1554480" lvl="2" indent="-914400">
              <a:buFont typeface="+mj-lt"/>
              <a:buAutoNum type="alphaLcPeriod"/>
            </a:pPr>
            <a:r>
              <a:rPr lang="de-DE" sz="8000" dirty="0" smtClean="0">
                <a:solidFill>
                  <a:schemeClr val="accent2">
                    <a:lumMod val="40000"/>
                    <a:lumOff val="60000"/>
                  </a:schemeClr>
                </a:solidFill>
              </a:rPr>
              <a:t>Theorie der komplexen Netzwerke</a:t>
            </a:r>
          </a:p>
          <a:p>
            <a:pPr marL="1554480" lvl="2" indent="-914400">
              <a:buFont typeface="+mj-lt"/>
              <a:buAutoNum type="alphaLcPeriod"/>
            </a:pPr>
            <a:r>
              <a:rPr lang="de-DE" sz="8000" dirty="0" smtClean="0">
                <a:solidFill>
                  <a:schemeClr val="accent2">
                    <a:lumMod val="40000"/>
                    <a:lumOff val="60000"/>
                  </a:schemeClr>
                </a:solidFill>
              </a:rPr>
              <a:t>Eigenschaften von komplexen Netzwerken</a:t>
            </a:r>
          </a:p>
          <a:p>
            <a:pPr marL="1554480" lvl="2" indent="-914400">
              <a:buFont typeface="+mj-lt"/>
              <a:buAutoNum type="alphaLcPeriod"/>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Beispiele und Anwendungsfelder</a:t>
            </a:r>
          </a:p>
          <a:p>
            <a:pPr marL="1394460" lvl="1" indent="-1028700">
              <a:buFont typeface="+mj-lt"/>
              <a:buAutoNum type="alphaLcParenR"/>
            </a:pPr>
            <a:r>
              <a:rPr lang="de-DE" sz="8000" dirty="0" smtClean="0">
                <a:solidFill>
                  <a:schemeClr val="accent2">
                    <a:lumMod val="40000"/>
                    <a:lumOff val="60000"/>
                  </a:schemeClr>
                </a:solidFill>
              </a:rPr>
              <a:t>Quantenspieltheorie</a:t>
            </a:r>
          </a:p>
          <a:p>
            <a:pPr marL="1783080" lvl="2" indent="-1143000">
              <a:buFont typeface="+mj-lt"/>
              <a:buAutoNum type="alphaLcPeriod"/>
            </a:pPr>
            <a:r>
              <a:rPr lang="de-DE" sz="8000" dirty="0" smtClean="0">
                <a:solidFill>
                  <a:schemeClr val="accent2">
                    <a:lumMod val="40000"/>
                    <a:lumOff val="60000"/>
                  </a:schemeClr>
                </a:solidFill>
              </a:rPr>
              <a:t>Motivation</a:t>
            </a:r>
          </a:p>
          <a:p>
            <a:pPr marL="1783080" lvl="2" indent="-1143000">
              <a:buFont typeface="+mj-lt"/>
              <a:buAutoNum type="alphaLcPeriod"/>
            </a:pPr>
            <a:r>
              <a:rPr lang="de-DE" sz="8000" dirty="0" smtClean="0">
                <a:solidFill>
                  <a:schemeClr val="accent2">
                    <a:lumMod val="40000"/>
                    <a:lumOff val="60000"/>
                  </a:schemeClr>
                </a:solidFill>
              </a:rPr>
              <a:t>Einführung in die Quantentheorie</a:t>
            </a:r>
          </a:p>
          <a:p>
            <a:pPr marL="1783080" lvl="2" indent="-1143000">
              <a:buFont typeface="+mj-lt"/>
              <a:buAutoNum type="alphaLcPeriod"/>
            </a:pPr>
            <a:r>
              <a:rPr lang="de-DE" sz="8000" dirty="0" smtClean="0">
                <a:solidFill>
                  <a:schemeClr val="accent2">
                    <a:lumMod val="40000"/>
                    <a:lumOff val="60000"/>
                  </a:schemeClr>
                </a:solidFill>
              </a:rPr>
              <a:t>Konzepte der Quantenspieltheorie</a:t>
            </a:r>
            <a:endParaRPr lang="de-DE" sz="6400" dirty="0" smtClean="0">
              <a:solidFill>
                <a:schemeClr val="accent2">
                  <a:lumMod val="40000"/>
                  <a:lumOff val="60000"/>
                </a:schemeClr>
              </a:solidFill>
            </a:endParaRPr>
          </a:p>
          <a:p>
            <a:pPr marL="880110" lvl="1" indent="-514350">
              <a:buFont typeface="+mj-lt"/>
              <a:buAutoNum type="alphaLcParenR"/>
            </a:pPr>
            <a:endParaRPr lang="de-DE" sz="5600" dirty="0" smtClean="0"/>
          </a:p>
          <a:p>
            <a:pPr marL="880110" lvl="1" indent="-514350">
              <a:buFont typeface="+mj-lt"/>
              <a:buAutoNum type="alphaLcParenR"/>
            </a:pPr>
            <a:endParaRPr lang="de-DE" sz="490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descr="population2.jpg"/>
          <p:cNvPicPr>
            <a:picLocks noGrp="1" noChangeAspect="1"/>
          </p:cNvPicPr>
          <p:nvPr>
            <p:ph idx="1"/>
          </p:nvPr>
        </p:nvPicPr>
        <p:blipFill>
          <a:blip r:embed="rId3" cstate="print"/>
          <a:stretch>
            <a:fillRect/>
          </a:stretch>
        </p:blipFill>
        <p:spPr>
          <a:xfrm>
            <a:off x="285720" y="2214554"/>
            <a:ext cx="8643998" cy="3291840"/>
          </a:xfrm>
        </p:spPr>
      </p:pic>
      <p:sp>
        <p:nvSpPr>
          <p:cNvPr id="2" name="Titel 1"/>
          <p:cNvSpPr>
            <a:spLocks noGrp="1"/>
          </p:cNvSpPr>
          <p:nvPr>
            <p:ph type="title"/>
          </p:nvPr>
        </p:nvSpPr>
        <p:spPr>
          <a:xfrm>
            <a:off x="428596" y="214290"/>
            <a:ext cx="8229600" cy="1143008"/>
          </a:xfrm>
        </p:spPr>
        <p:txBody>
          <a:bodyPr>
            <a:normAutofit fontScale="90000"/>
          </a:bodyPr>
          <a:lstStyle/>
          <a:p>
            <a:r>
              <a:rPr lang="de-DE" dirty="0" smtClean="0"/>
              <a:t>Evolutionäre Spieltheorie auf komplexen Netzwerken</a:t>
            </a:r>
            <a:endParaRPr lang="de-DE" dirty="0"/>
          </a:p>
        </p:txBody>
      </p:sp>
      <p:sp>
        <p:nvSpPr>
          <p:cNvPr id="6" name="Eingekerbter Pfeil nach rechts 5"/>
          <p:cNvSpPr/>
          <p:nvPr/>
        </p:nvSpPr>
        <p:spPr>
          <a:xfrm>
            <a:off x="4071934" y="2928934"/>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643306" y="3500438"/>
            <a:ext cx="2000264" cy="1754326"/>
          </a:xfrm>
          <a:prstGeom prst="rect">
            <a:avLst/>
          </a:prstGeom>
          <a:noFill/>
        </p:spPr>
        <p:txBody>
          <a:bodyPr wrap="square" rtlCol="0">
            <a:spAutoFit/>
          </a:bodyPr>
          <a:lstStyle/>
          <a:p>
            <a:r>
              <a:rPr lang="de-DE" dirty="0" smtClean="0"/>
              <a:t>zeitliche</a:t>
            </a:r>
          </a:p>
          <a:p>
            <a:r>
              <a:rPr lang="de-DE" dirty="0" smtClean="0"/>
              <a:t>Entwicklung </a:t>
            </a:r>
          </a:p>
          <a:p>
            <a:r>
              <a:rPr lang="de-DE" dirty="0" smtClean="0"/>
              <a:t>der</a:t>
            </a:r>
          </a:p>
          <a:p>
            <a:r>
              <a:rPr lang="de-DE" dirty="0" smtClean="0"/>
              <a:t>Population auf vorgegebener Netzwerkstruktur</a:t>
            </a:r>
            <a:endParaRPr lang="de-DE" dirty="0"/>
          </a:p>
        </p:txBody>
      </p:sp>
      <p:sp>
        <p:nvSpPr>
          <p:cNvPr id="9" name="Textfeld 8"/>
          <p:cNvSpPr txBox="1"/>
          <p:nvPr/>
        </p:nvSpPr>
        <p:spPr>
          <a:xfrm>
            <a:off x="571472" y="5786454"/>
            <a:ext cx="8230715" cy="923330"/>
          </a:xfrm>
          <a:prstGeom prst="rect">
            <a:avLst/>
          </a:prstGeom>
          <a:noFill/>
        </p:spPr>
        <p:txBody>
          <a:bodyPr wrap="none" rtlCol="0">
            <a:spAutoFit/>
          </a:bodyPr>
          <a:lstStyle/>
          <a:p>
            <a:r>
              <a:rPr lang="de-DE" dirty="0" smtClean="0"/>
              <a:t>Mögliche Strategien: (</a:t>
            </a:r>
            <a:r>
              <a:rPr lang="de-DE" dirty="0" smtClean="0">
                <a:solidFill>
                  <a:srgbClr val="00B050"/>
                </a:solidFill>
              </a:rPr>
              <a:t>grün</a:t>
            </a:r>
            <a:r>
              <a:rPr lang="de-DE" dirty="0" smtClean="0"/>
              <a:t> , schwarz), Parameter t stellt die „Zeit“ dar.</a:t>
            </a:r>
          </a:p>
          <a:p>
            <a:r>
              <a:rPr lang="de-DE" dirty="0" smtClean="0"/>
              <a:t>x(t) : Anteil der Spieler, die im Zeitpunkt t die Strategie „</a:t>
            </a:r>
            <a:r>
              <a:rPr lang="de-DE" dirty="0" smtClean="0">
                <a:solidFill>
                  <a:srgbClr val="00B050"/>
                </a:solidFill>
              </a:rPr>
              <a:t>grün</a:t>
            </a:r>
            <a:r>
              <a:rPr lang="de-DE" dirty="0" smtClean="0"/>
              <a:t>“ spielen.</a:t>
            </a:r>
          </a:p>
          <a:p>
            <a:r>
              <a:rPr lang="de-DE" dirty="0" smtClean="0"/>
              <a:t>Die </a:t>
            </a:r>
            <a:r>
              <a:rPr lang="de-DE" dirty="0" smtClean="0">
                <a:solidFill>
                  <a:srgbClr val="FF0000"/>
                </a:solidFill>
              </a:rPr>
              <a:t>roten</a:t>
            </a:r>
            <a:r>
              <a:rPr lang="de-DE" dirty="0" smtClean="0"/>
              <a:t> Verbindungslinien beschreiben die möglichen Spielpartner des Spielers</a:t>
            </a:r>
            <a:endParaRPr lang="de-DE" dirty="0"/>
          </a:p>
        </p:txBody>
      </p:sp>
      <p:sp>
        <p:nvSpPr>
          <p:cNvPr id="10" name="Textfeld 9"/>
          <p:cNvSpPr txBox="1"/>
          <p:nvPr/>
        </p:nvSpPr>
        <p:spPr>
          <a:xfrm>
            <a:off x="1428728" y="5286388"/>
            <a:ext cx="1010213" cy="369332"/>
          </a:xfrm>
          <a:prstGeom prst="rect">
            <a:avLst/>
          </a:prstGeom>
          <a:noFill/>
        </p:spPr>
        <p:txBody>
          <a:bodyPr wrap="none" rtlCol="0">
            <a:spAutoFit/>
          </a:bodyPr>
          <a:lstStyle/>
          <a:p>
            <a:r>
              <a:rPr lang="de-DE" dirty="0" smtClean="0"/>
              <a:t>x(0)=0.5</a:t>
            </a:r>
            <a:endParaRPr lang="de-DE" dirty="0"/>
          </a:p>
        </p:txBody>
      </p:sp>
      <p:sp>
        <p:nvSpPr>
          <p:cNvPr id="11" name="Textfeld 10"/>
          <p:cNvSpPr txBox="1"/>
          <p:nvPr/>
        </p:nvSpPr>
        <p:spPr>
          <a:xfrm>
            <a:off x="6357950" y="5286388"/>
            <a:ext cx="1191160" cy="369332"/>
          </a:xfrm>
          <a:prstGeom prst="rect">
            <a:avLst/>
          </a:prstGeom>
          <a:noFill/>
        </p:spPr>
        <p:txBody>
          <a:bodyPr wrap="none" rtlCol="0">
            <a:spAutoFit/>
          </a:bodyPr>
          <a:lstStyle/>
          <a:p>
            <a:r>
              <a:rPr lang="de-DE" dirty="0" smtClean="0"/>
              <a:t>x(10)=0.75</a:t>
            </a:r>
            <a:endParaRPr lang="de-DE" dirty="0"/>
          </a:p>
        </p:txBody>
      </p:sp>
      <p:sp>
        <p:nvSpPr>
          <p:cNvPr id="14" name="Textfeld 13"/>
          <p:cNvSpPr txBox="1"/>
          <p:nvPr/>
        </p:nvSpPr>
        <p:spPr>
          <a:xfrm>
            <a:off x="214282" y="1428736"/>
            <a:ext cx="8786842" cy="1200329"/>
          </a:xfrm>
          <a:prstGeom prst="rect">
            <a:avLst/>
          </a:prstGeom>
          <a:noFill/>
        </p:spPr>
        <p:txBody>
          <a:bodyPr wrap="square" rtlCol="0">
            <a:spAutoFit/>
          </a:bodyPr>
          <a:lstStyle/>
          <a:p>
            <a:r>
              <a:rPr lang="de-DE" dirty="0" smtClean="0"/>
              <a:t>Viele in der Realität vorkommende evolutionäre Spiele werden auf einer definierten Netzwerkstruktur (Topologie) gespielt. Die Spieler der betrachteten Population sind hierbei nicht gleichwertig, sondern wählen als Spielpartner nur mit ihnen durch das Netzwerk verlinkte (verbundene) Partner aus.</a:t>
            </a:r>
            <a:endParaRPr lang="de-DE"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142852"/>
            <a:ext cx="8229600" cy="642942"/>
          </a:xfrm>
        </p:spPr>
        <p:txBody>
          <a:bodyPr>
            <a:normAutofit fontScale="90000"/>
          </a:bodyPr>
          <a:lstStyle/>
          <a:p>
            <a:r>
              <a:rPr lang="de-DE" dirty="0" smtClean="0"/>
              <a:t>Inhaltsübersicht des sechsten Teils </a:t>
            </a:r>
            <a:endParaRPr lang="de-DE" dirty="0"/>
          </a:p>
        </p:txBody>
      </p:sp>
      <p:sp>
        <p:nvSpPr>
          <p:cNvPr id="3" name="Inhaltsplatzhalter 2"/>
          <p:cNvSpPr>
            <a:spLocks noGrp="1"/>
          </p:cNvSpPr>
          <p:nvPr>
            <p:ph idx="1"/>
          </p:nvPr>
        </p:nvSpPr>
        <p:spPr>
          <a:xfrm>
            <a:off x="457200" y="857232"/>
            <a:ext cx="8229600" cy="5467368"/>
          </a:xfrm>
        </p:spPr>
        <p:txBody>
          <a:bodyPr>
            <a:normAutofit fontScale="25000" lnSpcReduction="20000"/>
          </a:bodyPr>
          <a:lstStyle/>
          <a:p>
            <a:pPr marL="514350" indent="-514350">
              <a:buFont typeface="+mj-lt"/>
              <a:buAutoNum type="arabicPeriod"/>
            </a:pPr>
            <a:r>
              <a:rPr lang="de-DE" sz="1600" dirty="0" smtClean="0">
                <a:solidFill>
                  <a:schemeClr val="tx2">
                    <a:lumMod val="40000"/>
                    <a:lumOff val="60000"/>
                  </a:schemeClr>
                </a:solidFill>
              </a:rPr>
              <a:t>Grundlagen der Spieltheorie</a:t>
            </a:r>
          </a:p>
          <a:p>
            <a:pPr marL="880110" lvl="1" indent="-514350">
              <a:buFont typeface="+mj-lt"/>
              <a:buAutoNum type="alphaLcParenR"/>
            </a:pPr>
            <a:r>
              <a:rPr lang="de-DE" sz="1600" dirty="0" smtClean="0">
                <a:solidFill>
                  <a:schemeClr val="tx2">
                    <a:lumMod val="40000"/>
                    <a:lumOff val="60000"/>
                  </a:schemeClr>
                </a:solidFill>
              </a:rPr>
              <a:t>Einleitung</a:t>
            </a:r>
          </a:p>
          <a:p>
            <a:pPr marL="880110" lvl="1" indent="-514350">
              <a:buFont typeface="+mj-lt"/>
              <a:buAutoNum type="alphaLcParenR"/>
            </a:pPr>
            <a:r>
              <a:rPr lang="de-DE" sz="1600" dirty="0" smtClean="0">
                <a:solidFill>
                  <a:schemeClr val="tx2">
                    <a:lumMod val="40000"/>
                    <a:lumOff val="60000"/>
                  </a:schemeClr>
                </a:solidFill>
              </a:rPr>
              <a:t>Mathematische Grundlagen (Teil 1)</a:t>
            </a:r>
          </a:p>
          <a:p>
            <a:pPr marL="880110" lvl="1" indent="-514350">
              <a:buFont typeface="+mj-lt"/>
              <a:buAutoNum type="alphaLcParenR"/>
            </a:pPr>
            <a:r>
              <a:rPr lang="de-DE" sz="1600" dirty="0" smtClean="0">
                <a:solidFill>
                  <a:schemeClr val="tx2">
                    <a:lumMod val="40000"/>
                    <a:lumOff val="60000"/>
                  </a:schemeClr>
                </a:solidFill>
              </a:rPr>
              <a:t>Definition eines Spiels in Normalform mit Auszahlung</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Reine und gemischte Strategien</a:t>
            </a:r>
          </a:p>
          <a:p>
            <a:pPr marL="880110" lvl="1" indent="-514350">
              <a:buFont typeface="+mj-lt"/>
              <a:buAutoNum type="alphaLcParenR"/>
            </a:pPr>
            <a:r>
              <a:rPr lang="de-DE" sz="1600" dirty="0" smtClean="0">
                <a:solidFill>
                  <a:schemeClr val="tx2">
                    <a:lumMod val="40000"/>
                    <a:lumOff val="60000"/>
                  </a:schemeClr>
                </a:solidFill>
              </a:rPr>
              <a:t>Mathematische Grundlagen (Teil 2)</a:t>
            </a:r>
          </a:p>
          <a:p>
            <a:pPr marL="880110" lvl="1" indent="-514350">
              <a:buFont typeface="+mj-lt"/>
              <a:buAutoNum type="alphaLcParenR"/>
            </a:pPr>
            <a:r>
              <a:rPr lang="de-DE" sz="1600" dirty="0" smtClean="0">
                <a:solidFill>
                  <a:schemeClr val="tx2">
                    <a:lumMod val="40000"/>
                    <a:lumOff val="60000"/>
                  </a:schemeClr>
                </a:solidFill>
              </a:rPr>
              <a:t>Dominante Strategien und Nash Gleichgewichte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Mathematische Grundlagen (Teil 3)</a:t>
            </a:r>
          </a:p>
          <a:p>
            <a:pPr marL="880110" lvl="1" indent="-514350">
              <a:buFont typeface="+mj-lt"/>
              <a:buAutoNum type="alphaLcParenR"/>
            </a:pPr>
            <a:r>
              <a:rPr lang="de-DE" sz="1600" dirty="0" smtClean="0">
                <a:solidFill>
                  <a:schemeClr val="tx2">
                    <a:lumMod val="40000"/>
                    <a:lumOff val="60000"/>
                  </a:schemeClr>
                </a:solidFill>
              </a:rPr>
              <a:t>Symmetrische und unsymmetrische Spiele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Weitere Konzepte der Spieltheorie</a:t>
            </a:r>
            <a:endParaRPr lang="de-DE" dirty="0" smtClean="0">
              <a:solidFill>
                <a:schemeClr val="tx2">
                  <a:lumMod val="40000"/>
                  <a:lumOff val="60000"/>
                </a:schemeClr>
              </a:solidFill>
            </a:endParaRPr>
          </a:p>
          <a:p>
            <a:pPr marL="514350" indent="-514350">
              <a:buFont typeface="+mj-lt"/>
              <a:buAutoNum type="arabicPeriod"/>
            </a:pPr>
            <a:r>
              <a:rPr lang="de-DE" sz="5600" dirty="0" smtClean="0">
                <a:solidFill>
                  <a:schemeClr val="tx2">
                    <a:lumMod val="40000"/>
                    <a:lumOff val="60000"/>
                  </a:schemeClr>
                </a:solidFill>
              </a:rPr>
              <a:t>Evolutionäre Spieltheorie</a:t>
            </a:r>
          </a:p>
          <a:p>
            <a:pPr marL="880110" lvl="1" indent="-514350">
              <a:buFont typeface="+mj-lt"/>
              <a:buAutoNum type="alphaLcParenR"/>
            </a:pPr>
            <a:r>
              <a:rPr lang="de-DE" sz="2000" dirty="0" smtClean="0">
                <a:solidFill>
                  <a:schemeClr val="tx2">
                    <a:lumMod val="40000"/>
                    <a:lumOff val="60000"/>
                  </a:schemeClr>
                </a:solidFill>
              </a:rPr>
              <a:t>Einleitung</a:t>
            </a:r>
          </a:p>
          <a:p>
            <a:pPr marL="880110" lvl="1" indent="-514350">
              <a:buFont typeface="+mj-lt"/>
              <a:buAutoNum type="alphaLcParenR"/>
            </a:pPr>
            <a:r>
              <a:rPr lang="de-DE" sz="2000" dirty="0" smtClean="0">
                <a:solidFill>
                  <a:schemeClr val="tx2">
                    <a:lumMod val="40000"/>
                    <a:lumOff val="60000"/>
                  </a:schemeClr>
                </a:solidFill>
              </a:rPr>
              <a:t>Evolutionär stabile Strategien</a:t>
            </a:r>
          </a:p>
          <a:p>
            <a:pPr marL="880110" lvl="1" indent="-514350">
              <a:buFont typeface="+mj-lt"/>
              <a:buAutoNum type="alphaLcParenR"/>
            </a:pPr>
            <a:r>
              <a:rPr lang="de-DE" sz="2000" dirty="0" smtClean="0">
                <a:solidFill>
                  <a:schemeClr val="tx2">
                    <a:lumMod val="40000"/>
                    <a:lumOff val="60000"/>
                  </a:schemeClr>
                </a:solidFill>
              </a:rPr>
              <a:t>Mathematische Grundlagen (Teil 4)</a:t>
            </a:r>
          </a:p>
          <a:p>
            <a:pPr marL="880110" lvl="1" indent="-514350">
              <a:buFont typeface="+mj-lt"/>
              <a:buAutoNum type="alphaLcParenR"/>
            </a:pPr>
            <a:r>
              <a:rPr lang="de-DE" sz="2000" dirty="0" smtClean="0">
                <a:solidFill>
                  <a:schemeClr val="tx2">
                    <a:lumMod val="40000"/>
                    <a:lumOff val="60000"/>
                  </a:schemeClr>
                </a:solidFill>
              </a:rPr>
              <a:t>Die </a:t>
            </a:r>
            <a:r>
              <a:rPr lang="de-DE" sz="2000" dirty="0" err="1" smtClean="0">
                <a:solidFill>
                  <a:schemeClr val="tx2">
                    <a:lumMod val="40000"/>
                    <a:lumOff val="60000"/>
                  </a:schemeClr>
                </a:solidFill>
              </a:rPr>
              <a:t>Replikatordynamik</a:t>
            </a:r>
            <a:endParaRPr lang="de-DE" sz="2000" dirty="0" smtClean="0">
              <a:solidFill>
                <a:schemeClr val="tx2">
                  <a:lumMod val="40000"/>
                  <a:lumOff val="60000"/>
                </a:schemeClr>
              </a:solidFill>
            </a:endParaRPr>
          </a:p>
          <a:p>
            <a:pPr marL="880110" lvl="1" indent="-514350">
              <a:buFont typeface="+mj-lt"/>
              <a:buAutoNum type="alphaLcParenR"/>
            </a:pPr>
            <a:r>
              <a:rPr lang="de-DE" sz="2000" dirty="0" smtClean="0">
                <a:solidFill>
                  <a:schemeClr val="tx2">
                    <a:lumMod val="40000"/>
                    <a:lumOff val="60000"/>
                  </a:schemeClr>
                </a:solidFill>
              </a:rPr>
              <a:t>Beispiel: Symmetrische (2x2)-Spiele</a:t>
            </a:r>
          </a:p>
          <a:p>
            <a:pPr marL="880110" lvl="1" indent="-514350">
              <a:buFont typeface="+mj-lt"/>
              <a:buAutoNum type="alphaLcParenR"/>
            </a:pPr>
            <a:r>
              <a:rPr lang="de-DE" sz="2000" dirty="0" smtClean="0">
                <a:solidFill>
                  <a:schemeClr val="tx2">
                    <a:lumMod val="40000"/>
                    <a:lumOff val="60000"/>
                  </a:schemeClr>
                </a:solidFill>
              </a:rPr>
              <a:t>Theorie und Experiment</a:t>
            </a:r>
          </a:p>
          <a:p>
            <a:pPr marL="880110" lvl="1" indent="-514350">
              <a:buFont typeface="+mj-lt"/>
              <a:buAutoNum type="alphaLcParenR"/>
            </a:pPr>
            <a:r>
              <a:rPr lang="de-DE" sz="2000" dirty="0" smtClean="0">
                <a:solidFill>
                  <a:schemeClr val="tx2">
                    <a:lumMod val="40000"/>
                    <a:lumOff val="60000"/>
                  </a:schemeClr>
                </a:solidFill>
              </a:rPr>
              <a:t>Mathematische Grundlagen (Teil 5)</a:t>
            </a:r>
          </a:p>
          <a:p>
            <a:pPr marL="880110" lvl="1" indent="-514350">
              <a:buFont typeface="+mj-lt"/>
              <a:buAutoNum type="alphaLcParenR"/>
            </a:pPr>
            <a:r>
              <a:rPr lang="de-DE" sz="2000" dirty="0" smtClean="0">
                <a:solidFill>
                  <a:schemeClr val="tx2">
                    <a:lumMod val="40000"/>
                    <a:lumOff val="60000"/>
                  </a:schemeClr>
                </a:solidFill>
              </a:rPr>
              <a:t>Anwendungsfelder der evolutionären Spieltheorie</a:t>
            </a:r>
          </a:p>
          <a:p>
            <a:pPr marL="880110" lvl="1" indent="-514350">
              <a:buFont typeface="+mj-lt"/>
              <a:buAutoNum type="alphaLcParenR"/>
            </a:pPr>
            <a:r>
              <a:rPr lang="de-DE" sz="2000" dirty="0" smtClean="0">
                <a:solidFill>
                  <a:schemeClr val="tx2">
                    <a:lumMod val="40000"/>
                    <a:lumOff val="60000"/>
                  </a:schemeClr>
                </a:solidFill>
              </a:rPr>
              <a:t>Beispiel: Symmetrische (2x3)-Spiele</a:t>
            </a:r>
          </a:p>
          <a:p>
            <a:pPr marL="880110" lvl="1" indent="-514350">
              <a:buFont typeface="+mj-lt"/>
              <a:buAutoNum type="alphaLcParenR"/>
            </a:pPr>
            <a:r>
              <a:rPr lang="de-DE" sz="8000" dirty="0" smtClean="0">
                <a:solidFill>
                  <a:schemeClr val="accent2">
                    <a:lumMod val="40000"/>
                    <a:lumOff val="60000"/>
                  </a:schemeClr>
                </a:solidFill>
              </a:rPr>
              <a:t>Beispiel: Unsymmetrische (2x2)-Spiele (</a:t>
            </a:r>
            <a:r>
              <a:rPr lang="de-DE" sz="8000" dirty="0" err="1" smtClean="0">
                <a:solidFill>
                  <a:schemeClr val="accent2">
                    <a:lumMod val="40000"/>
                    <a:lumOff val="60000"/>
                  </a:schemeClr>
                </a:solidFill>
              </a:rPr>
              <a:t>Bimatrix</a:t>
            </a:r>
            <a:r>
              <a:rPr lang="de-DE" sz="8000" dirty="0" smtClean="0">
                <a:solidFill>
                  <a:schemeClr val="accent2">
                    <a:lumMod val="40000"/>
                    <a:lumOff val="60000"/>
                  </a:schemeClr>
                </a:solidFill>
              </a:rPr>
              <a:t>-Spiele)</a:t>
            </a:r>
          </a:p>
          <a:p>
            <a:pPr marL="514350" indent="-514350">
              <a:buFont typeface="+mj-lt"/>
              <a:buAutoNum type="arabicPeriod"/>
            </a:pPr>
            <a:r>
              <a:rPr lang="de-DE" sz="8000" dirty="0" smtClean="0"/>
              <a:t>Neue Entwicklungen in der evolutionären Spieltheorie</a:t>
            </a:r>
          </a:p>
          <a:p>
            <a:pPr marL="880110" lvl="1" indent="-514350">
              <a:buFont typeface="+mj-lt"/>
              <a:buAutoNum type="alphaLcParenR"/>
            </a:pPr>
            <a:r>
              <a:rPr lang="de-DE" sz="8000" dirty="0" smtClean="0"/>
              <a:t>Spieltheorie auf komplexen Netzwerken</a:t>
            </a:r>
          </a:p>
          <a:p>
            <a:pPr marL="1554480" lvl="2" indent="-914400">
              <a:buFont typeface="+mj-lt"/>
              <a:buAutoNum type="alphaLcPeriod"/>
            </a:pPr>
            <a:r>
              <a:rPr lang="de-DE" sz="8000" dirty="0" smtClean="0"/>
              <a:t>Theorie der komplexen Netzwerke</a:t>
            </a:r>
          </a:p>
          <a:p>
            <a:pPr marL="1554480" lvl="2" indent="-914400">
              <a:buFont typeface="+mj-lt"/>
              <a:buAutoNum type="alphaLcPeriod"/>
            </a:pPr>
            <a:r>
              <a:rPr lang="de-DE" sz="8000" dirty="0" smtClean="0">
                <a:solidFill>
                  <a:schemeClr val="accent2">
                    <a:lumMod val="40000"/>
                    <a:lumOff val="60000"/>
                  </a:schemeClr>
                </a:solidFill>
              </a:rPr>
              <a:t>Eigenschaften von komplexen Netzwerken</a:t>
            </a:r>
          </a:p>
          <a:p>
            <a:pPr marL="1554480" lvl="2" indent="-914400">
              <a:buFont typeface="+mj-lt"/>
              <a:buAutoNum type="alphaLcPeriod"/>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Beispiele und Anwendungsfelder</a:t>
            </a:r>
          </a:p>
          <a:p>
            <a:pPr marL="1394460" lvl="1" indent="-1028700">
              <a:buFont typeface="+mj-lt"/>
              <a:buAutoNum type="alphaLcParenR"/>
            </a:pPr>
            <a:r>
              <a:rPr lang="de-DE" sz="8000" dirty="0" smtClean="0">
                <a:solidFill>
                  <a:schemeClr val="accent2">
                    <a:lumMod val="40000"/>
                    <a:lumOff val="60000"/>
                  </a:schemeClr>
                </a:solidFill>
              </a:rPr>
              <a:t>Quantenspieltheorie</a:t>
            </a:r>
          </a:p>
          <a:p>
            <a:pPr marL="1783080" lvl="2" indent="-1143000">
              <a:buFont typeface="+mj-lt"/>
              <a:buAutoNum type="alphaLcPeriod"/>
            </a:pPr>
            <a:r>
              <a:rPr lang="de-DE" sz="8000" dirty="0" smtClean="0">
                <a:solidFill>
                  <a:schemeClr val="accent2">
                    <a:lumMod val="40000"/>
                    <a:lumOff val="60000"/>
                  </a:schemeClr>
                </a:solidFill>
              </a:rPr>
              <a:t>Motivation</a:t>
            </a:r>
          </a:p>
          <a:p>
            <a:pPr marL="1783080" lvl="2" indent="-1143000">
              <a:buFont typeface="+mj-lt"/>
              <a:buAutoNum type="alphaLcPeriod"/>
            </a:pPr>
            <a:r>
              <a:rPr lang="de-DE" sz="8000" dirty="0" smtClean="0">
                <a:solidFill>
                  <a:schemeClr val="accent2">
                    <a:lumMod val="40000"/>
                    <a:lumOff val="60000"/>
                  </a:schemeClr>
                </a:solidFill>
              </a:rPr>
              <a:t>Einführung in die Quantentheorie</a:t>
            </a:r>
          </a:p>
          <a:p>
            <a:pPr marL="1783080" lvl="2" indent="-1143000">
              <a:buFont typeface="+mj-lt"/>
              <a:buAutoNum type="alphaLcPeriod"/>
            </a:pPr>
            <a:r>
              <a:rPr lang="de-DE" sz="8000" dirty="0" smtClean="0">
                <a:solidFill>
                  <a:schemeClr val="accent2">
                    <a:lumMod val="40000"/>
                    <a:lumOff val="60000"/>
                  </a:schemeClr>
                </a:solidFill>
              </a:rPr>
              <a:t>Konzepte der Quantenspieltheorie</a:t>
            </a:r>
            <a:endParaRPr lang="de-DE" sz="6400" dirty="0" smtClean="0">
              <a:solidFill>
                <a:schemeClr val="accent2">
                  <a:lumMod val="40000"/>
                  <a:lumOff val="60000"/>
                </a:schemeClr>
              </a:solidFill>
            </a:endParaRPr>
          </a:p>
          <a:p>
            <a:pPr marL="880110" lvl="1" indent="-514350">
              <a:buFont typeface="+mj-lt"/>
              <a:buAutoNum type="alphaLcParenR"/>
            </a:pPr>
            <a:endParaRPr lang="de-DE" sz="5600" dirty="0" smtClean="0"/>
          </a:p>
          <a:p>
            <a:pPr marL="880110" lvl="1" indent="-514350">
              <a:buFont typeface="+mj-lt"/>
              <a:buAutoNum type="alphaLcParenR"/>
            </a:pPr>
            <a:endParaRPr lang="de-DE" sz="49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Inhaltsübersicht der vorigen fünf Teile der Vorlesung</a:t>
            </a:r>
            <a:endParaRPr lang="de-DE" dirty="0"/>
          </a:p>
        </p:txBody>
      </p:sp>
      <p:sp>
        <p:nvSpPr>
          <p:cNvPr id="3" name="Inhaltsplatzhalter 2"/>
          <p:cNvSpPr>
            <a:spLocks noGrp="1"/>
          </p:cNvSpPr>
          <p:nvPr>
            <p:ph idx="1"/>
          </p:nvPr>
        </p:nvSpPr>
        <p:spPr/>
        <p:txBody>
          <a:bodyPr>
            <a:normAutofit fontScale="32500" lnSpcReduction="20000"/>
          </a:bodyPr>
          <a:lstStyle/>
          <a:p>
            <a:pPr marL="514350" indent="-514350">
              <a:buFont typeface="+mj-lt"/>
              <a:buAutoNum type="arabicPeriod"/>
            </a:pPr>
            <a:r>
              <a:rPr lang="de-DE" sz="2200" dirty="0" smtClean="0"/>
              <a:t>Grundlagen der Spieltheorie</a:t>
            </a:r>
          </a:p>
          <a:p>
            <a:pPr marL="880110" lvl="1" indent="-514350">
              <a:buFont typeface="+mj-lt"/>
              <a:buAutoNum type="alphaLcParenR"/>
            </a:pPr>
            <a:r>
              <a:rPr lang="de-DE" sz="2200" dirty="0" smtClean="0"/>
              <a:t>Einleitung</a:t>
            </a:r>
          </a:p>
          <a:p>
            <a:pPr marL="880110" lvl="1" indent="-514350">
              <a:buFont typeface="+mj-lt"/>
              <a:buAutoNum type="alphaLcParenR"/>
            </a:pPr>
            <a:r>
              <a:rPr lang="de-DE" sz="2200" dirty="0" smtClean="0"/>
              <a:t>Mathematische Grundlagen (Teil 1)</a:t>
            </a:r>
          </a:p>
          <a:p>
            <a:pPr marL="880110" lvl="1" indent="-514350">
              <a:buFont typeface="+mj-lt"/>
              <a:buAutoNum type="alphaLcParenR"/>
            </a:pPr>
            <a:r>
              <a:rPr lang="de-DE" sz="2200" dirty="0" smtClean="0"/>
              <a:t>Definition eines Spiels in Normalform mit Auszahlung</a:t>
            </a:r>
          </a:p>
          <a:p>
            <a:pPr marL="880110" lvl="1" indent="-514350">
              <a:buFont typeface="+mj-lt"/>
              <a:buAutoNum type="alphaLcParenR"/>
            </a:pPr>
            <a:r>
              <a:rPr lang="de-DE" sz="2200" dirty="0" smtClean="0"/>
              <a:t>Beispiel: Zwei Spieler – Zwei Strategien</a:t>
            </a:r>
          </a:p>
          <a:p>
            <a:pPr marL="880110" lvl="1" indent="-514350">
              <a:buFont typeface="+mj-lt"/>
              <a:buAutoNum type="alphaLcParenR"/>
            </a:pPr>
            <a:r>
              <a:rPr lang="de-DE" sz="2200" dirty="0" smtClean="0"/>
              <a:t>Beispiel: Zwei Spieler – Drei Strategien</a:t>
            </a:r>
          </a:p>
          <a:p>
            <a:pPr marL="880110" lvl="1" indent="-514350">
              <a:buFont typeface="+mj-lt"/>
              <a:buAutoNum type="alphaLcParenR"/>
            </a:pPr>
            <a:r>
              <a:rPr lang="de-DE" sz="2200" dirty="0" smtClean="0"/>
              <a:t>Reine und gemischte Strategien</a:t>
            </a:r>
          </a:p>
          <a:p>
            <a:pPr marL="880110" lvl="1" indent="-514350">
              <a:buFont typeface="+mj-lt"/>
              <a:buAutoNum type="alphaLcParenR"/>
            </a:pPr>
            <a:r>
              <a:rPr lang="de-DE" sz="2200" dirty="0" smtClean="0"/>
              <a:t>Mathematische Grundlagen (Teil 2)</a:t>
            </a:r>
          </a:p>
          <a:p>
            <a:pPr marL="880110" lvl="1" indent="-514350">
              <a:buFont typeface="+mj-lt"/>
              <a:buAutoNum type="alphaLcParenR"/>
            </a:pPr>
            <a:r>
              <a:rPr lang="de-DE" sz="2200" dirty="0" smtClean="0"/>
              <a:t>Dominante Strategien und Nash Gleichgewichte</a:t>
            </a:r>
          </a:p>
          <a:p>
            <a:pPr marL="880110" lvl="1" indent="-514350">
              <a:buFont typeface="+mj-lt"/>
              <a:buAutoNum type="alphaLcParenR"/>
            </a:pPr>
            <a:r>
              <a:rPr lang="de-DE" sz="2200" dirty="0" smtClean="0"/>
              <a:t>Beispiel: Zwei Spieler – Zwei Strategien</a:t>
            </a:r>
          </a:p>
          <a:p>
            <a:pPr marL="880110" lvl="1" indent="-514350">
              <a:buFont typeface="+mj-lt"/>
              <a:buAutoNum type="alphaLcParenR"/>
            </a:pPr>
            <a:r>
              <a:rPr lang="de-DE" sz="2200" dirty="0" smtClean="0"/>
              <a:t>Mathematische Grundlagen (Teil 3)</a:t>
            </a:r>
          </a:p>
          <a:p>
            <a:pPr marL="880110" lvl="1" indent="-514350">
              <a:buFont typeface="+mj-lt"/>
              <a:buAutoNum type="alphaLcParenR"/>
            </a:pPr>
            <a:r>
              <a:rPr lang="de-DE" sz="2200" dirty="0" smtClean="0"/>
              <a:t>Symmetrische und unsymmetrische Spiele</a:t>
            </a:r>
          </a:p>
          <a:p>
            <a:pPr marL="880110" lvl="1" indent="-514350">
              <a:buFont typeface="+mj-lt"/>
              <a:buAutoNum type="alphaLcParenR"/>
            </a:pPr>
            <a:r>
              <a:rPr lang="de-DE" sz="2200" dirty="0" smtClean="0"/>
              <a:t>Beispiel: Zwei Spieler – Zwei Strategien</a:t>
            </a:r>
          </a:p>
          <a:p>
            <a:pPr marL="880110" lvl="1" indent="-514350">
              <a:buFont typeface="+mj-lt"/>
              <a:buAutoNum type="alphaLcParenR"/>
            </a:pPr>
            <a:r>
              <a:rPr lang="de-DE" sz="2200" dirty="0" smtClean="0"/>
              <a:t>Beispiel: Zwei Spieler – Drei Strategien</a:t>
            </a:r>
          </a:p>
          <a:p>
            <a:pPr marL="880110" lvl="1" indent="-514350">
              <a:buFont typeface="+mj-lt"/>
              <a:buAutoNum type="alphaLcParenR"/>
            </a:pPr>
            <a:r>
              <a:rPr lang="de-DE" sz="2200" dirty="0" smtClean="0"/>
              <a:t>Weitere Konzepte der Spieltheorie</a:t>
            </a:r>
          </a:p>
          <a:p>
            <a:pPr marL="514350" indent="-514350">
              <a:buFont typeface="+mj-lt"/>
              <a:buAutoNum type="arabicPeriod"/>
            </a:pPr>
            <a:r>
              <a:rPr lang="de-DE" sz="4900" dirty="0" smtClean="0"/>
              <a:t>Evolutionäre Spieltheorie</a:t>
            </a:r>
          </a:p>
          <a:p>
            <a:pPr marL="880110" lvl="1" indent="-514350">
              <a:buFont typeface="+mj-lt"/>
              <a:buAutoNum type="alphaLcParenR"/>
            </a:pPr>
            <a:r>
              <a:rPr lang="de-DE" sz="4900" dirty="0" smtClean="0"/>
              <a:t>Einleitung</a:t>
            </a:r>
          </a:p>
          <a:p>
            <a:pPr marL="880110" lvl="1" indent="-514350">
              <a:buFont typeface="+mj-lt"/>
              <a:buAutoNum type="alphaLcParenR"/>
            </a:pPr>
            <a:r>
              <a:rPr lang="de-DE" sz="4900" dirty="0" smtClean="0"/>
              <a:t>Evolutionär stabile Strategien</a:t>
            </a:r>
          </a:p>
          <a:p>
            <a:pPr marL="880110" lvl="1" indent="-514350">
              <a:buFont typeface="+mj-lt"/>
              <a:buAutoNum type="alphaLcParenR"/>
            </a:pPr>
            <a:r>
              <a:rPr lang="de-DE" sz="4900" dirty="0" smtClean="0"/>
              <a:t>Mathematische Grundlagen (Teil 4)</a:t>
            </a:r>
          </a:p>
          <a:p>
            <a:pPr marL="880110" lvl="1" indent="-514350">
              <a:buFont typeface="+mj-lt"/>
              <a:buAutoNum type="alphaLcParenR"/>
            </a:pPr>
            <a:r>
              <a:rPr lang="de-DE" sz="4900" dirty="0" smtClean="0"/>
              <a:t>Die </a:t>
            </a:r>
            <a:r>
              <a:rPr lang="de-DE" sz="4900" dirty="0" err="1" smtClean="0"/>
              <a:t>Replikatordynamik</a:t>
            </a:r>
            <a:endParaRPr lang="de-DE" sz="4900" dirty="0" smtClean="0"/>
          </a:p>
          <a:p>
            <a:pPr marL="880110" lvl="1" indent="-514350">
              <a:buFont typeface="+mj-lt"/>
              <a:buAutoNum type="alphaLcParenR"/>
            </a:pPr>
            <a:r>
              <a:rPr lang="de-DE" sz="4900" dirty="0" smtClean="0"/>
              <a:t>Beispiel: Symmetrische (2x2)-Spiele</a:t>
            </a:r>
          </a:p>
          <a:p>
            <a:pPr marL="880110" lvl="1" indent="-514350">
              <a:buFont typeface="+mj-lt"/>
              <a:buAutoNum type="alphaLcParenR"/>
            </a:pPr>
            <a:r>
              <a:rPr lang="de-DE" sz="4900" dirty="0" smtClean="0"/>
              <a:t>Theorie und Experiment</a:t>
            </a:r>
          </a:p>
          <a:p>
            <a:pPr marL="880110" lvl="1" indent="-514350">
              <a:buFont typeface="+mj-lt"/>
              <a:buAutoNum type="alphaLcParenR"/>
            </a:pPr>
            <a:r>
              <a:rPr lang="de-DE" sz="4900" dirty="0" smtClean="0"/>
              <a:t>Mathematische Grundlagen (Teil 5)</a:t>
            </a:r>
          </a:p>
          <a:p>
            <a:pPr marL="880110" lvl="1" indent="-514350">
              <a:buFont typeface="+mj-lt"/>
              <a:buAutoNum type="alphaLcParenR"/>
            </a:pPr>
            <a:r>
              <a:rPr lang="de-DE" sz="4900" dirty="0" smtClean="0"/>
              <a:t>Anwendungsfelder der evolutionären Spieltheorie</a:t>
            </a:r>
          </a:p>
          <a:p>
            <a:pPr marL="880110" lvl="1" indent="-514350">
              <a:buFont typeface="+mj-lt"/>
              <a:buAutoNum type="alphaLcParenR"/>
            </a:pPr>
            <a:r>
              <a:rPr lang="de-DE" sz="4900" dirty="0" smtClean="0"/>
              <a:t>Beispiel: Symmetrische (2x3)-Spiele</a:t>
            </a:r>
          </a:p>
        </p:txBody>
      </p:sp>
      <p:sp>
        <p:nvSpPr>
          <p:cNvPr id="4" name="Textfeld 3"/>
          <p:cNvSpPr txBox="1"/>
          <p:nvPr/>
        </p:nvSpPr>
        <p:spPr>
          <a:xfrm>
            <a:off x="5214942" y="2571744"/>
            <a:ext cx="3643338" cy="1938992"/>
          </a:xfrm>
          <a:prstGeom prst="rect">
            <a:avLst/>
          </a:prstGeom>
          <a:noFill/>
          <a:ln>
            <a:solidFill>
              <a:schemeClr val="accent1"/>
            </a:solidFill>
          </a:ln>
        </p:spPr>
        <p:txBody>
          <a:bodyPr wrap="square" rtlCol="0">
            <a:spAutoFit/>
          </a:bodyPr>
          <a:lstStyle/>
          <a:p>
            <a:r>
              <a:rPr lang="de-DE" sz="2400" dirty="0" smtClean="0"/>
              <a:t>+ </a:t>
            </a:r>
            <a:r>
              <a:rPr lang="de-DE" sz="2400" b="1" dirty="0" smtClean="0"/>
              <a:t>Hausaufgabe:</a:t>
            </a:r>
          </a:p>
          <a:p>
            <a:pPr>
              <a:buFont typeface="Arial" pitchFamily="34" charset="0"/>
              <a:buChar char="•"/>
            </a:pPr>
            <a:r>
              <a:rPr lang="de-DE" sz="2400" dirty="0" smtClean="0"/>
              <a:t>„Soziale und komplexe Netzwerke “ </a:t>
            </a:r>
          </a:p>
          <a:p>
            <a:pPr>
              <a:buFont typeface="Arial" pitchFamily="34" charset="0"/>
              <a:buChar char="•"/>
            </a:pPr>
            <a:r>
              <a:rPr lang="de-DE" sz="2400" dirty="0" smtClean="0"/>
              <a:t>Elinor Ostrom und der Nobelpreis 2009</a:t>
            </a:r>
            <a:endParaRPr lang="de-DE"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714380"/>
          </a:xfrm>
        </p:spPr>
        <p:txBody>
          <a:bodyPr>
            <a:noAutofit/>
          </a:bodyPr>
          <a:lstStyle/>
          <a:p>
            <a:r>
              <a:rPr lang="de-DE" sz="4000" dirty="0" smtClean="0"/>
              <a:t>Theorie der komplexen Netzwerke (I)</a:t>
            </a:r>
            <a:endParaRPr lang="de-DE" sz="4000" dirty="0"/>
          </a:p>
        </p:txBody>
      </p:sp>
      <p:sp>
        <p:nvSpPr>
          <p:cNvPr id="3" name="Inhaltsplatzhalter 2"/>
          <p:cNvSpPr>
            <a:spLocks noGrp="1"/>
          </p:cNvSpPr>
          <p:nvPr>
            <p:ph idx="1"/>
          </p:nvPr>
        </p:nvSpPr>
        <p:spPr>
          <a:xfrm>
            <a:off x="457200" y="1428736"/>
            <a:ext cx="8229600" cy="4895864"/>
          </a:xfrm>
        </p:spPr>
        <p:txBody>
          <a:bodyPr/>
          <a:lstStyle/>
          <a:p>
            <a:pPr>
              <a:buNone/>
            </a:pPr>
            <a:r>
              <a:rPr lang="de-DE" dirty="0" smtClean="0"/>
              <a:t>Da die Theorie der komplexen Netzwerke aus dem mathematischen Zweig der </a:t>
            </a:r>
            <a:r>
              <a:rPr lang="de-DE" i="1" dirty="0" err="1" smtClean="0"/>
              <a:t>Graphentheorie</a:t>
            </a:r>
            <a:r>
              <a:rPr lang="de-DE" dirty="0" smtClean="0"/>
              <a:t> entstanden ist benutzt sie nicht die „mathematischen Vokabeln“ der Spieltheorie. Man spricht z.B. nicht von Spielern, sondern von </a:t>
            </a:r>
            <a:r>
              <a:rPr lang="de-DE" b="1" dirty="0" smtClean="0"/>
              <a:t>Knoten</a:t>
            </a:r>
            <a:r>
              <a:rPr lang="de-DE" dirty="0" smtClean="0"/>
              <a:t> (bzw. Vertices). Die Verbindungen zwischen den Knoten werden als </a:t>
            </a:r>
            <a:r>
              <a:rPr lang="de-DE" b="1" dirty="0" smtClean="0"/>
              <a:t>Kanten</a:t>
            </a:r>
            <a:r>
              <a:rPr lang="de-DE" dirty="0" smtClean="0"/>
              <a:t> (bzw. Links) bezeichnet. Während die Spieler eines (klassischen) evolutionären Spiels mit allen anderen Spielern der Population in Kontakt treten können, ist dies bei einem Spiel auf einem komplexen Netzwerk im allgemeinen nicht möglich. </a:t>
            </a:r>
            <a:endParaRPr lang="de-DE"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714380"/>
          </a:xfrm>
        </p:spPr>
        <p:txBody>
          <a:bodyPr>
            <a:noAutofit/>
          </a:bodyPr>
          <a:lstStyle/>
          <a:p>
            <a:r>
              <a:rPr lang="de-DE" sz="4000" dirty="0" smtClean="0"/>
              <a:t>Theorie der komplexen Netzwerke (II)</a:t>
            </a:r>
            <a:endParaRPr lang="de-DE" sz="4000" dirty="0"/>
          </a:p>
        </p:txBody>
      </p:sp>
      <p:sp>
        <p:nvSpPr>
          <p:cNvPr id="3" name="Inhaltsplatzhalter 2"/>
          <p:cNvSpPr>
            <a:spLocks noGrp="1"/>
          </p:cNvSpPr>
          <p:nvPr>
            <p:ph idx="1"/>
          </p:nvPr>
        </p:nvSpPr>
        <p:spPr>
          <a:xfrm>
            <a:off x="457200" y="1428736"/>
            <a:ext cx="8229600" cy="4895864"/>
          </a:xfrm>
        </p:spPr>
        <p:txBody>
          <a:bodyPr>
            <a:normAutofit lnSpcReduction="10000"/>
          </a:bodyPr>
          <a:lstStyle/>
          <a:p>
            <a:pPr>
              <a:buNone/>
            </a:pPr>
            <a:r>
              <a:rPr lang="de-DE" dirty="0" smtClean="0"/>
              <a:t>Komplexe Netzwerke lassen sich wie folgt untergliedern:</a:t>
            </a:r>
          </a:p>
          <a:p>
            <a:r>
              <a:rPr lang="de-DE" dirty="0" smtClean="0"/>
              <a:t> Handelt es sich nur um eine Knotenart (Spielergruppe), oder besteht das Netzwerk aus mehreren Knotenarten.</a:t>
            </a:r>
          </a:p>
          <a:p>
            <a:r>
              <a:rPr lang="de-DE" dirty="0" smtClean="0"/>
              <a:t>Sind die Kanten (Verbindungslinien zwischen den Knoten) gerichtet oder </a:t>
            </a:r>
            <a:r>
              <a:rPr lang="de-DE" dirty="0" err="1" smtClean="0"/>
              <a:t>ungerichtet</a:t>
            </a:r>
            <a:r>
              <a:rPr lang="de-DE" dirty="0" smtClean="0"/>
              <a:t>.</a:t>
            </a:r>
          </a:p>
          <a:p>
            <a:r>
              <a:rPr lang="de-DE" dirty="0" smtClean="0"/>
              <a:t>Besitzen die Kanten zahlenmäßige Gewichtungen oder geben sie einfach an ob ein Knoten mit einem anderen verbunden oder nicht verbunden ist.</a:t>
            </a:r>
          </a:p>
          <a:p>
            <a:r>
              <a:rPr lang="de-DE" dirty="0" smtClean="0"/>
              <a:t>Gibt es zeitliche Veränderungen des Netzwerks; ist die Anzahl der Knoten konstant oder wächst bzw. schrumpft sie im laufe der Zeit. </a:t>
            </a:r>
            <a:endParaRPr lang="de-DE"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714380"/>
          </a:xfrm>
        </p:spPr>
        <p:txBody>
          <a:bodyPr>
            <a:noAutofit/>
          </a:bodyPr>
          <a:lstStyle/>
          <a:p>
            <a:r>
              <a:rPr lang="de-DE" sz="4000" dirty="0" smtClean="0"/>
              <a:t>Theorie der komplexen Netzwerke (III)</a:t>
            </a:r>
            <a:br>
              <a:rPr lang="de-DE" sz="4000" dirty="0" smtClean="0"/>
            </a:br>
            <a:r>
              <a:rPr lang="de-DE" sz="2400" dirty="0" smtClean="0"/>
              <a:t>(Beispiele unterschiedlicher komplexer Netzwerke)</a:t>
            </a:r>
            <a:endParaRPr lang="de-DE" sz="4000" dirty="0"/>
          </a:p>
        </p:txBody>
      </p:sp>
      <p:pic>
        <p:nvPicPr>
          <p:cNvPr id="834562" name="Picture 2"/>
          <p:cNvPicPr>
            <a:picLocks noGrp="1" noChangeAspect="1" noChangeArrowheads="1"/>
          </p:cNvPicPr>
          <p:nvPr>
            <p:ph idx="1"/>
          </p:nvPr>
        </p:nvPicPr>
        <p:blipFill>
          <a:blip r:embed="rId3" cstate="print"/>
          <a:srcRect/>
          <a:stretch>
            <a:fillRect/>
          </a:stretch>
        </p:blipFill>
        <p:spPr bwMode="auto">
          <a:xfrm>
            <a:off x="3571868" y="1500174"/>
            <a:ext cx="5286375" cy="4114800"/>
          </a:xfrm>
          <a:prstGeom prst="rect">
            <a:avLst/>
          </a:prstGeom>
          <a:noFill/>
          <a:ln w="9525">
            <a:noFill/>
            <a:miter lim="800000"/>
            <a:headEnd/>
            <a:tailEnd/>
          </a:ln>
        </p:spPr>
      </p:pic>
      <p:sp>
        <p:nvSpPr>
          <p:cNvPr id="5" name="Textfeld 4"/>
          <p:cNvSpPr txBox="1"/>
          <p:nvPr/>
        </p:nvSpPr>
        <p:spPr>
          <a:xfrm>
            <a:off x="3786183" y="5643578"/>
            <a:ext cx="5357818" cy="1107996"/>
          </a:xfrm>
          <a:prstGeom prst="rect">
            <a:avLst/>
          </a:prstGeom>
          <a:noFill/>
        </p:spPr>
        <p:txBody>
          <a:bodyPr wrap="square" rtlCol="0">
            <a:spAutoFit/>
          </a:bodyPr>
          <a:lstStyle/>
          <a:p>
            <a:r>
              <a:rPr lang="de-DE" dirty="0" smtClean="0"/>
              <a:t>Abbildung: Unterschiedliche Netzwerktypen</a:t>
            </a:r>
          </a:p>
          <a:p>
            <a:r>
              <a:rPr lang="de-DE" sz="1600" dirty="0" smtClean="0"/>
              <a:t>Die Abbildung ist dem folgenden Artikel entnommen:</a:t>
            </a:r>
          </a:p>
          <a:p>
            <a:r>
              <a:rPr lang="de-DE" sz="1600" dirty="0" smtClean="0"/>
              <a:t>M. E. J. Newman, </a:t>
            </a:r>
          </a:p>
          <a:p>
            <a:r>
              <a:rPr lang="de-DE" sz="1600" dirty="0" smtClean="0"/>
              <a:t>„</a:t>
            </a:r>
            <a:r>
              <a:rPr lang="en-US" sz="1600" dirty="0" smtClean="0"/>
              <a:t>The structure and function of complex networks”</a:t>
            </a:r>
            <a:endParaRPr lang="de-DE" sz="1600" dirty="0"/>
          </a:p>
        </p:txBody>
      </p:sp>
      <p:sp>
        <p:nvSpPr>
          <p:cNvPr id="6" name="Textfeld 5"/>
          <p:cNvSpPr txBox="1"/>
          <p:nvPr/>
        </p:nvSpPr>
        <p:spPr>
          <a:xfrm>
            <a:off x="285720" y="1500174"/>
            <a:ext cx="3571900" cy="5078313"/>
          </a:xfrm>
          <a:prstGeom prst="rect">
            <a:avLst/>
          </a:prstGeom>
          <a:noFill/>
        </p:spPr>
        <p:txBody>
          <a:bodyPr wrap="square" rtlCol="0">
            <a:spAutoFit/>
          </a:bodyPr>
          <a:lstStyle/>
          <a:p>
            <a:pPr marL="342900" indent="-342900">
              <a:buFont typeface="+mj-lt"/>
              <a:buAutoNum type="alphaLcParenR"/>
            </a:pPr>
            <a:r>
              <a:rPr lang="de-DE" dirty="0" smtClean="0"/>
              <a:t>Nicht gerichtetes und </a:t>
            </a:r>
            <a:r>
              <a:rPr lang="de-DE" dirty="0" err="1" smtClean="0"/>
              <a:t>ungewichtetes</a:t>
            </a:r>
            <a:r>
              <a:rPr lang="de-DE" dirty="0" smtClean="0"/>
              <a:t> Netzwerk einer einzigen Knotenart.</a:t>
            </a:r>
          </a:p>
          <a:p>
            <a:pPr marL="342900" indent="-342900">
              <a:buFont typeface="+mj-lt"/>
              <a:buAutoNum type="alphaLcParenR"/>
            </a:pPr>
            <a:r>
              <a:rPr lang="de-DE" dirty="0" smtClean="0"/>
              <a:t>Nicht gerichtetes und </a:t>
            </a:r>
            <a:r>
              <a:rPr lang="de-DE" dirty="0" err="1" smtClean="0"/>
              <a:t>ungewichtetes</a:t>
            </a:r>
            <a:r>
              <a:rPr lang="de-DE" dirty="0" smtClean="0"/>
              <a:t> Netzwerk dreier verschiedener Knotenarten, wobei zusätzlich drei verschiedene Kantenarten existieren.</a:t>
            </a:r>
          </a:p>
          <a:p>
            <a:pPr marL="342900" indent="-342900">
              <a:buFont typeface="+mj-lt"/>
              <a:buAutoNum type="alphaLcParenR"/>
            </a:pPr>
            <a:r>
              <a:rPr lang="de-DE" dirty="0" smtClean="0"/>
              <a:t>Nicht gerichtetes aber gewichtetes Netzwerk. Sowohl die Knoten als auch die Kanten des Netzwerks besitzen zahlenmäßige Gewichtungen.</a:t>
            </a:r>
          </a:p>
          <a:p>
            <a:pPr marL="342900" indent="-342900">
              <a:buFont typeface="+mj-lt"/>
              <a:buAutoNum type="alphaLcParenR"/>
            </a:pPr>
            <a:r>
              <a:rPr lang="de-DE" dirty="0" smtClean="0"/>
              <a:t>Gerichtetes aber nicht gewichtetes Netzwerk. Es existiert nur eine Knoten- und gerichtete Kantenart.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714380"/>
          </a:xfrm>
        </p:spPr>
        <p:txBody>
          <a:bodyPr>
            <a:noAutofit/>
          </a:bodyPr>
          <a:lstStyle/>
          <a:p>
            <a:r>
              <a:rPr lang="de-DE" sz="4000" dirty="0" smtClean="0"/>
              <a:t>Theorie der komplexen Netzwerke (IV)</a:t>
            </a:r>
            <a:br>
              <a:rPr lang="de-DE" sz="4000" dirty="0" smtClean="0"/>
            </a:br>
            <a:r>
              <a:rPr lang="de-DE" sz="2400" dirty="0" smtClean="0"/>
              <a:t>(Größen die ein Netzwerk charakterisieren)</a:t>
            </a:r>
            <a:endParaRPr lang="de-DE" sz="4000" dirty="0"/>
          </a:p>
        </p:txBody>
      </p:sp>
      <p:sp>
        <p:nvSpPr>
          <p:cNvPr id="6" name="Textfeld 5"/>
          <p:cNvSpPr txBox="1"/>
          <p:nvPr/>
        </p:nvSpPr>
        <p:spPr>
          <a:xfrm>
            <a:off x="214282" y="1500174"/>
            <a:ext cx="3786214" cy="5047536"/>
          </a:xfrm>
          <a:prstGeom prst="rect">
            <a:avLst/>
          </a:prstGeom>
          <a:noFill/>
        </p:spPr>
        <p:txBody>
          <a:bodyPr wrap="square" rtlCol="0">
            <a:spAutoFit/>
          </a:bodyPr>
          <a:lstStyle/>
          <a:p>
            <a:pPr marL="342900" indent="-342900">
              <a:buFont typeface="Arial" pitchFamily="34" charset="0"/>
              <a:buChar char="•"/>
            </a:pPr>
            <a:r>
              <a:rPr lang="de-DE" b="1" dirty="0" smtClean="0"/>
              <a:t>Der Knotengrad</a:t>
            </a:r>
          </a:p>
          <a:p>
            <a:pPr marL="342900" indent="-342900"/>
            <a:r>
              <a:rPr lang="de-DE" sz="1600" dirty="0" smtClean="0"/>
              <a:t>Der Knotengrad des Knotens i ist gleich der Anzahl der Kanten die der Knoten i besitzt. Bei gerichteten Netzwerken unterscheidet man zwischen dem eingehenden und ausgehenden Knotengrad. Bei gewichteten Netzwerken summiert man über die Zahlenfaktoren der gewichteten Kanten. </a:t>
            </a:r>
          </a:p>
          <a:p>
            <a:pPr marL="342900" indent="-342900">
              <a:buFont typeface="Arial" pitchFamily="34" charset="0"/>
              <a:buChar char="•"/>
            </a:pPr>
            <a:r>
              <a:rPr lang="de-DE" sz="1600" b="1" dirty="0" smtClean="0"/>
              <a:t>Der Clusterkoeffizient </a:t>
            </a:r>
          </a:p>
          <a:p>
            <a:pPr marL="342900" indent="-342900"/>
            <a:r>
              <a:rPr lang="de-DE" sz="1600" dirty="0" smtClean="0"/>
              <a:t>Der Clusterkoeffizient ist ein Maß für den Grad der </a:t>
            </a:r>
            <a:r>
              <a:rPr lang="de-DE" sz="1600" dirty="0" err="1" smtClean="0"/>
              <a:t>Verlinkung</a:t>
            </a:r>
            <a:r>
              <a:rPr lang="de-DE" sz="1600" dirty="0" smtClean="0"/>
              <a:t> eines Knotens. Der globale Clusterkoeffizient C gibt an, wie stark ein Netzwerk verknüpft ist.</a:t>
            </a:r>
          </a:p>
          <a:p>
            <a:pPr marL="342900" indent="-342900">
              <a:buFont typeface="Arial" pitchFamily="34" charset="0"/>
              <a:buChar char="•"/>
            </a:pPr>
            <a:r>
              <a:rPr lang="de-DE" sz="1600" b="1" dirty="0" smtClean="0"/>
              <a:t>Der Durchmesser  des Netzwerks </a:t>
            </a:r>
          </a:p>
          <a:p>
            <a:pPr marL="342900" indent="-342900"/>
            <a:r>
              <a:rPr lang="de-DE" sz="1600" dirty="0" smtClean="0"/>
              <a:t>Der Durchmesser des Netzwerks gibt die maximale Kantenlänge zwischen zwei beliebigen Knoten an.</a:t>
            </a:r>
          </a:p>
        </p:txBody>
      </p:sp>
      <p:pic>
        <p:nvPicPr>
          <p:cNvPr id="8" name="Inhaltsplatzhalter 7" descr="population3.jpg"/>
          <p:cNvPicPr>
            <a:picLocks noGrp="1" noChangeAspect="1"/>
          </p:cNvPicPr>
          <p:nvPr>
            <p:ph idx="1"/>
          </p:nvPr>
        </p:nvPicPr>
        <p:blipFill>
          <a:blip r:embed="rId4" cstate="print"/>
          <a:stretch>
            <a:fillRect/>
          </a:stretch>
        </p:blipFill>
        <p:spPr>
          <a:xfrm>
            <a:off x="4143372" y="1714488"/>
            <a:ext cx="4572032" cy="4291185"/>
          </a:xfrm>
        </p:spPr>
      </p:pic>
      <p:graphicFrame>
        <p:nvGraphicFramePr>
          <p:cNvPr id="9" name="Objekt 8"/>
          <p:cNvGraphicFramePr>
            <a:graphicFrameLocks noChangeAspect="1"/>
          </p:cNvGraphicFramePr>
          <p:nvPr/>
        </p:nvGraphicFramePr>
        <p:xfrm>
          <a:off x="2500298" y="1500174"/>
          <a:ext cx="238127" cy="357190"/>
        </p:xfrm>
        <a:graphic>
          <a:graphicData uri="http://schemas.openxmlformats.org/presentationml/2006/ole">
            <p:oleObj spid="_x0000_s835586" name="Formel" r:id="rId5" imgW="152280" imgH="228600" progId="Equation.3">
              <p:embed/>
            </p:oleObj>
          </a:graphicData>
        </a:graphic>
      </p:graphicFrame>
      <p:graphicFrame>
        <p:nvGraphicFramePr>
          <p:cNvPr id="835587" name="Object 3"/>
          <p:cNvGraphicFramePr>
            <a:graphicFrameLocks noChangeAspect="1"/>
          </p:cNvGraphicFramePr>
          <p:nvPr/>
        </p:nvGraphicFramePr>
        <p:xfrm>
          <a:off x="4643438" y="1857364"/>
          <a:ext cx="690562" cy="404812"/>
        </p:xfrm>
        <a:graphic>
          <a:graphicData uri="http://schemas.openxmlformats.org/presentationml/2006/ole">
            <p:oleObj spid="_x0000_s835587" name="Formel" r:id="rId6" imgW="368280" imgH="215640" progId="Equation.3">
              <p:embed/>
            </p:oleObj>
          </a:graphicData>
        </a:graphic>
      </p:graphicFrame>
      <p:graphicFrame>
        <p:nvGraphicFramePr>
          <p:cNvPr id="835588" name="Object 4"/>
          <p:cNvGraphicFramePr>
            <a:graphicFrameLocks noChangeAspect="1"/>
          </p:cNvGraphicFramePr>
          <p:nvPr/>
        </p:nvGraphicFramePr>
        <p:xfrm>
          <a:off x="5072066" y="2285992"/>
          <a:ext cx="762000" cy="404813"/>
        </p:xfrm>
        <a:graphic>
          <a:graphicData uri="http://schemas.openxmlformats.org/presentationml/2006/ole">
            <p:oleObj spid="_x0000_s835588" name="Formel" r:id="rId7" imgW="406080" imgH="215640" progId="Equation.3">
              <p:embed/>
            </p:oleObj>
          </a:graphicData>
        </a:graphic>
      </p:graphicFrame>
      <p:graphicFrame>
        <p:nvGraphicFramePr>
          <p:cNvPr id="835589" name="Object 5"/>
          <p:cNvGraphicFramePr>
            <a:graphicFrameLocks noChangeAspect="1"/>
          </p:cNvGraphicFramePr>
          <p:nvPr/>
        </p:nvGraphicFramePr>
        <p:xfrm>
          <a:off x="5715008" y="2928934"/>
          <a:ext cx="714375" cy="428625"/>
        </p:xfrm>
        <a:graphic>
          <a:graphicData uri="http://schemas.openxmlformats.org/presentationml/2006/ole">
            <p:oleObj spid="_x0000_s835589" name="Formel" r:id="rId8" imgW="380880" imgH="228600" progId="Equation.3">
              <p:embed/>
            </p:oleObj>
          </a:graphicData>
        </a:graphic>
      </p:graphicFrame>
      <p:graphicFrame>
        <p:nvGraphicFramePr>
          <p:cNvPr id="835590" name="Object 6"/>
          <p:cNvGraphicFramePr>
            <a:graphicFrameLocks noChangeAspect="1"/>
          </p:cNvGraphicFramePr>
          <p:nvPr/>
        </p:nvGraphicFramePr>
        <p:xfrm>
          <a:off x="5905500" y="2000250"/>
          <a:ext cx="762000" cy="404813"/>
        </p:xfrm>
        <a:graphic>
          <a:graphicData uri="http://schemas.openxmlformats.org/presentationml/2006/ole">
            <p:oleObj spid="_x0000_s835590" name="Formel" r:id="rId9" imgW="406080" imgH="215640" progId="Equation.3">
              <p:embed/>
            </p:oleObj>
          </a:graphicData>
        </a:graphic>
      </p:graphicFrame>
      <p:graphicFrame>
        <p:nvGraphicFramePr>
          <p:cNvPr id="835591" name="Object 7"/>
          <p:cNvGraphicFramePr>
            <a:graphicFrameLocks noChangeAspect="1"/>
          </p:cNvGraphicFramePr>
          <p:nvPr/>
        </p:nvGraphicFramePr>
        <p:xfrm>
          <a:off x="7000892" y="2000240"/>
          <a:ext cx="714375" cy="428625"/>
        </p:xfrm>
        <a:graphic>
          <a:graphicData uri="http://schemas.openxmlformats.org/presentationml/2006/ole">
            <p:oleObj spid="_x0000_s835591" name="Formel" r:id="rId10" imgW="380880" imgH="228600" progId="Equation.3">
              <p:embed/>
            </p:oleObj>
          </a:graphicData>
        </a:graphic>
      </p:graphicFrame>
      <p:graphicFrame>
        <p:nvGraphicFramePr>
          <p:cNvPr id="835592" name="Object 8"/>
          <p:cNvGraphicFramePr>
            <a:graphicFrameLocks noChangeAspect="1"/>
          </p:cNvGraphicFramePr>
          <p:nvPr/>
        </p:nvGraphicFramePr>
        <p:xfrm>
          <a:off x="8001024" y="3071810"/>
          <a:ext cx="714375" cy="428625"/>
        </p:xfrm>
        <a:graphic>
          <a:graphicData uri="http://schemas.openxmlformats.org/presentationml/2006/ole">
            <p:oleObj spid="_x0000_s835592" name="Formel" r:id="rId11" imgW="380880" imgH="228600" progId="Equation.3">
              <p:embed/>
            </p:oleObj>
          </a:graphicData>
        </a:graphic>
      </p:graphicFrame>
      <p:graphicFrame>
        <p:nvGraphicFramePr>
          <p:cNvPr id="835593" name="Object 9"/>
          <p:cNvGraphicFramePr>
            <a:graphicFrameLocks noChangeAspect="1"/>
          </p:cNvGraphicFramePr>
          <p:nvPr/>
        </p:nvGraphicFramePr>
        <p:xfrm>
          <a:off x="8143900" y="2071678"/>
          <a:ext cx="714375" cy="428625"/>
        </p:xfrm>
        <a:graphic>
          <a:graphicData uri="http://schemas.openxmlformats.org/presentationml/2006/ole">
            <p:oleObj spid="_x0000_s835593" name="Formel" r:id="rId12" imgW="380880" imgH="228600" progId="Equation.3">
              <p:embed/>
            </p:oleObj>
          </a:graphicData>
        </a:graphic>
      </p:graphicFrame>
      <p:graphicFrame>
        <p:nvGraphicFramePr>
          <p:cNvPr id="835594" name="Object 10"/>
          <p:cNvGraphicFramePr>
            <a:graphicFrameLocks noChangeAspect="1"/>
          </p:cNvGraphicFramePr>
          <p:nvPr/>
        </p:nvGraphicFramePr>
        <p:xfrm>
          <a:off x="4000496" y="3000372"/>
          <a:ext cx="714375" cy="428625"/>
        </p:xfrm>
        <a:graphic>
          <a:graphicData uri="http://schemas.openxmlformats.org/presentationml/2006/ole">
            <p:oleObj spid="_x0000_s835594" name="Formel" r:id="rId13" imgW="380880" imgH="228600" progId="Equation.3">
              <p:embed/>
            </p:oleObj>
          </a:graphicData>
        </a:graphic>
      </p:graphicFrame>
      <p:graphicFrame>
        <p:nvGraphicFramePr>
          <p:cNvPr id="835595" name="Object 11"/>
          <p:cNvGraphicFramePr>
            <a:graphicFrameLocks noChangeAspect="1"/>
          </p:cNvGraphicFramePr>
          <p:nvPr/>
        </p:nvGraphicFramePr>
        <p:xfrm>
          <a:off x="4048125" y="3714750"/>
          <a:ext cx="762000" cy="428625"/>
        </p:xfrm>
        <a:graphic>
          <a:graphicData uri="http://schemas.openxmlformats.org/presentationml/2006/ole">
            <p:oleObj spid="_x0000_s835595" name="Formel" r:id="rId14" imgW="406080" imgH="228600" progId="Equation.3">
              <p:embed/>
            </p:oleObj>
          </a:graphicData>
        </a:graphic>
      </p:graphicFrame>
      <p:graphicFrame>
        <p:nvGraphicFramePr>
          <p:cNvPr id="835596" name="Object 12"/>
          <p:cNvGraphicFramePr>
            <a:graphicFrameLocks noChangeAspect="1"/>
          </p:cNvGraphicFramePr>
          <p:nvPr/>
        </p:nvGraphicFramePr>
        <p:xfrm>
          <a:off x="6894513" y="4154488"/>
          <a:ext cx="833437" cy="404812"/>
        </p:xfrm>
        <a:graphic>
          <a:graphicData uri="http://schemas.openxmlformats.org/presentationml/2006/ole">
            <p:oleObj spid="_x0000_s835596" name="Formel" r:id="rId15" imgW="444240" imgH="215640" progId="Equation.3">
              <p:embed/>
            </p:oleObj>
          </a:graphicData>
        </a:graphic>
      </p:graphicFrame>
      <p:graphicFrame>
        <p:nvGraphicFramePr>
          <p:cNvPr id="835597" name="Object 13"/>
          <p:cNvGraphicFramePr>
            <a:graphicFrameLocks noChangeAspect="1"/>
          </p:cNvGraphicFramePr>
          <p:nvPr/>
        </p:nvGraphicFramePr>
        <p:xfrm>
          <a:off x="2857488" y="4000504"/>
          <a:ext cx="277812" cy="357187"/>
        </p:xfrm>
        <a:graphic>
          <a:graphicData uri="http://schemas.openxmlformats.org/presentationml/2006/ole">
            <p:oleObj spid="_x0000_s835597" name="Formel" r:id="rId16" imgW="177480" imgH="228600" progId="Equation.3">
              <p:embed/>
            </p:oleObj>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m 15"/>
          <p:cNvGraphicFramePr/>
          <p:nvPr/>
        </p:nvGraphicFramePr>
        <p:xfrm>
          <a:off x="500034" y="4214818"/>
          <a:ext cx="4071966" cy="238601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el 1"/>
          <p:cNvSpPr>
            <a:spLocks noGrp="1"/>
          </p:cNvSpPr>
          <p:nvPr>
            <p:ph type="title"/>
          </p:nvPr>
        </p:nvSpPr>
        <p:spPr>
          <a:xfrm>
            <a:off x="457200" y="285728"/>
            <a:ext cx="8229600" cy="714380"/>
          </a:xfrm>
        </p:spPr>
        <p:txBody>
          <a:bodyPr>
            <a:noAutofit/>
          </a:bodyPr>
          <a:lstStyle/>
          <a:p>
            <a:r>
              <a:rPr lang="de-DE" sz="4000" dirty="0" smtClean="0"/>
              <a:t>Theorie der komplexen Netzwerke (IV)</a:t>
            </a:r>
            <a:br>
              <a:rPr lang="de-DE" sz="4000" dirty="0" smtClean="0"/>
            </a:br>
            <a:r>
              <a:rPr lang="de-DE" sz="2400" dirty="0" smtClean="0"/>
              <a:t>(Die Verteilungsfunktion der Knotengrade)</a:t>
            </a:r>
            <a:endParaRPr lang="de-DE" sz="4000" dirty="0"/>
          </a:p>
        </p:txBody>
      </p:sp>
      <p:sp>
        <p:nvSpPr>
          <p:cNvPr id="6" name="Textfeld 5"/>
          <p:cNvSpPr txBox="1"/>
          <p:nvPr/>
        </p:nvSpPr>
        <p:spPr>
          <a:xfrm>
            <a:off x="142844" y="1142985"/>
            <a:ext cx="3857652" cy="2800767"/>
          </a:xfrm>
          <a:prstGeom prst="rect">
            <a:avLst/>
          </a:prstGeom>
          <a:noFill/>
        </p:spPr>
        <p:txBody>
          <a:bodyPr wrap="square" rtlCol="0">
            <a:spAutoFit/>
          </a:bodyPr>
          <a:lstStyle/>
          <a:p>
            <a:pPr marL="342900" indent="-342900"/>
            <a:r>
              <a:rPr lang="de-DE" sz="1600" dirty="0" smtClean="0"/>
              <a:t>Die Verteilungsfunktion der Knotengrade P(k) (bzw. N(k)) ist eine wichtige das Netzwerk charakterisierende Größe. Sie gibt an, wie groß der Anteil an Netzwerkknoten mit Knotengrad k ist. Bei realen (endlichen) Netzwerken ist diese Funktion keine kontinuierliche, sondern eine diskrete Funktion. In dem rechten Beispiel besitzt die Verteilungsfunktion das folgende Aussehen: </a:t>
            </a:r>
          </a:p>
        </p:txBody>
      </p:sp>
      <p:pic>
        <p:nvPicPr>
          <p:cNvPr id="8" name="Inhaltsplatzhalter 7" descr="population3.jpg"/>
          <p:cNvPicPr>
            <a:picLocks noGrp="1" noChangeAspect="1"/>
          </p:cNvPicPr>
          <p:nvPr>
            <p:ph idx="1"/>
          </p:nvPr>
        </p:nvPicPr>
        <p:blipFill>
          <a:blip r:embed="rId5" cstate="print"/>
          <a:stretch>
            <a:fillRect/>
          </a:stretch>
        </p:blipFill>
        <p:spPr>
          <a:xfrm>
            <a:off x="4143372" y="1714488"/>
            <a:ext cx="4572032" cy="4291185"/>
          </a:xfrm>
          <a:prstGeom prst="rect">
            <a:avLst/>
          </a:prstGeom>
          <a:ln>
            <a:noFill/>
          </a:ln>
          <a:effectLst>
            <a:outerShdw blurRad="292100" dist="139700" dir="2700000" algn="tl" rotWithShape="0">
              <a:srgbClr val="333333">
                <a:alpha val="65000"/>
              </a:srgbClr>
            </a:outerShdw>
          </a:effectLst>
        </p:spPr>
      </p:pic>
      <p:graphicFrame>
        <p:nvGraphicFramePr>
          <p:cNvPr id="835587" name="Object 3"/>
          <p:cNvGraphicFramePr>
            <a:graphicFrameLocks noChangeAspect="1"/>
          </p:cNvGraphicFramePr>
          <p:nvPr/>
        </p:nvGraphicFramePr>
        <p:xfrm>
          <a:off x="4643438" y="1857364"/>
          <a:ext cx="690562" cy="404812"/>
        </p:xfrm>
        <a:graphic>
          <a:graphicData uri="http://schemas.openxmlformats.org/presentationml/2006/ole">
            <p:oleObj spid="_x0000_s836611" name="Formel" r:id="rId6" imgW="368280" imgH="215640" progId="Equation.3">
              <p:embed/>
            </p:oleObj>
          </a:graphicData>
        </a:graphic>
      </p:graphicFrame>
      <p:graphicFrame>
        <p:nvGraphicFramePr>
          <p:cNvPr id="835588" name="Object 4"/>
          <p:cNvGraphicFramePr>
            <a:graphicFrameLocks noChangeAspect="1"/>
          </p:cNvGraphicFramePr>
          <p:nvPr/>
        </p:nvGraphicFramePr>
        <p:xfrm>
          <a:off x="5072066" y="2285992"/>
          <a:ext cx="762000" cy="404813"/>
        </p:xfrm>
        <a:graphic>
          <a:graphicData uri="http://schemas.openxmlformats.org/presentationml/2006/ole">
            <p:oleObj spid="_x0000_s836612" name="Formel" r:id="rId7" imgW="406080" imgH="215640" progId="Equation.3">
              <p:embed/>
            </p:oleObj>
          </a:graphicData>
        </a:graphic>
      </p:graphicFrame>
      <p:graphicFrame>
        <p:nvGraphicFramePr>
          <p:cNvPr id="835589" name="Object 5"/>
          <p:cNvGraphicFramePr>
            <a:graphicFrameLocks noChangeAspect="1"/>
          </p:cNvGraphicFramePr>
          <p:nvPr/>
        </p:nvGraphicFramePr>
        <p:xfrm>
          <a:off x="5715008" y="2928934"/>
          <a:ext cx="714375" cy="428625"/>
        </p:xfrm>
        <a:graphic>
          <a:graphicData uri="http://schemas.openxmlformats.org/presentationml/2006/ole">
            <p:oleObj spid="_x0000_s836613" name="Formel" r:id="rId8" imgW="380880" imgH="228600" progId="Equation.3">
              <p:embed/>
            </p:oleObj>
          </a:graphicData>
        </a:graphic>
      </p:graphicFrame>
      <p:graphicFrame>
        <p:nvGraphicFramePr>
          <p:cNvPr id="835590" name="Object 6"/>
          <p:cNvGraphicFramePr>
            <a:graphicFrameLocks noChangeAspect="1"/>
          </p:cNvGraphicFramePr>
          <p:nvPr/>
        </p:nvGraphicFramePr>
        <p:xfrm>
          <a:off x="5905500" y="2000250"/>
          <a:ext cx="762000" cy="404813"/>
        </p:xfrm>
        <a:graphic>
          <a:graphicData uri="http://schemas.openxmlformats.org/presentationml/2006/ole">
            <p:oleObj spid="_x0000_s836614" name="Formel" r:id="rId9" imgW="406080" imgH="215640" progId="Equation.3">
              <p:embed/>
            </p:oleObj>
          </a:graphicData>
        </a:graphic>
      </p:graphicFrame>
      <p:graphicFrame>
        <p:nvGraphicFramePr>
          <p:cNvPr id="835591" name="Object 7"/>
          <p:cNvGraphicFramePr>
            <a:graphicFrameLocks noChangeAspect="1"/>
          </p:cNvGraphicFramePr>
          <p:nvPr/>
        </p:nvGraphicFramePr>
        <p:xfrm>
          <a:off x="7000892" y="2000240"/>
          <a:ext cx="714375" cy="428625"/>
        </p:xfrm>
        <a:graphic>
          <a:graphicData uri="http://schemas.openxmlformats.org/presentationml/2006/ole">
            <p:oleObj spid="_x0000_s836615" name="Formel" r:id="rId10" imgW="380880" imgH="228600" progId="Equation.3">
              <p:embed/>
            </p:oleObj>
          </a:graphicData>
        </a:graphic>
      </p:graphicFrame>
      <p:graphicFrame>
        <p:nvGraphicFramePr>
          <p:cNvPr id="835592" name="Object 8"/>
          <p:cNvGraphicFramePr>
            <a:graphicFrameLocks noChangeAspect="1"/>
          </p:cNvGraphicFramePr>
          <p:nvPr/>
        </p:nvGraphicFramePr>
        <p:xfrm>
          <a:off x="8001024" y="3071810"/>
          <a:ext cx="714375" cy="428625"/>
        </p:xfrm>
        <a:graphic>
          <a:graphicData uri="http://schemas.openxmlformats.org/presentationml/2006/ole">
            <p:oleObj spid="_x0000_s836616" name="Formel" r:id="rId11" imgW="380880" imgH="228600" progId="Equation.3">
              <p:embed/>
            </p:oleObj>
          </a:graphicData>
        </a:graphic>
      </p:graphicFrame>
      <p:graphicFrame>
        <p:nvGraphicFramePr>
          <p:cNvPr id="835593" name="Object 9"/>
          <p:cNvGraphicFramePr>
            <a:graphicFrameLocks noChangeAspect="1"/>
          </p:cNvGraphicFramePr>
          <p:nvPr/>
        </p:nvGraphicFramePr>
        <p:xfrm>
          <a:off x="8143900" y="2071678"/>
          <a:ext cx="714375" cy="428625"/>
        </p:xfrm>
        <a:graphic>
          <a:graphicData uri="http://schemas.openxmlformats.org/presentationml/2006/ole">
            <p:oleObj spid="_x0000_s836617" name="Formel" r:id="rId12" imgW="380880" imgH="228600" progId="Equation.3">
              <p:embed/>
            </p:oleObj>
          </a:graphicData>
        </a:graphic>
      </p:graphicFrame>
      <p:graphicFrame>
        <p:nvGraphicFramePr>
          <p:cNvPr id="835594" name="Object 10"/>
          <p:cNvGraphicFramePr>
            <a:graphicFrameLocks noChangeAspect="1"/>
          </p:cNvGraphicFramePr>
          <p:nvPr/>
        </p:nvGraphicFramePr>
        <p:xfrm>
          <a:off x="4000496" y="3000372"/>
          <a:ext cx="714375" cy="428625"/>
        </p:xfrm>
        <a:graphic>
          <a:graphicData uri="http://schemas.openxmlformats.org/presentationml/2006/ole">
            <p:oleObj spid="_x0000_s836618" name="Formel" r:id="rId13" imgW="380880" imgH="228600" progId="Equation.3">
              <p:embed/>
            </p:oleObj>
          </a:graphicData>
        </a:graphic>
      </p:graphicFrame>
      <p:graphicFrame>
        <p:nvGraphicFramePr>
          <p:cNvPr id="835595" name="Object 11"/>
          <p:cNvGraphicFramePr>
            <a:graphicFrameLocks noChangeAspect="1"/>
          </p:cNvGraphicFramePr>
          <p:nvPr/>
        </p:nvGraphicFramePr>
        <p:xfrm>
          <a:off x="4048125" y="3714750"/>
          <a:ext cx="762000" cy="428625"/>
        </p:xfrm>
        <a:graphic>
          <a:graphicData uri="http://schemas.openxmlformats.org/presentationml/2006/ole">
            <p:oleObj spid="_x0000_s836619" name="Formel" r:id="rId14" imgW="406080" imgH="228600" progId="Equation.3">
              <p:embed/>
            </p:oleObj>
          </a:graphicData>
        </a:graphic>
      </p:graphicFrame>
      <p:graphicFrame>
        <p:nvGraphicFramePr>
          <p:cNvPr id="835596" name="Object 12"/>
          <p:cNvGraphicFramePr>
            <a:graphicFrameLocks noChangeAspect="1"/>
          </p:cNvGraphicFramePr>
          <p:nvPr/>
        </p:nvGraphicFramePr>
        <p:xfrm>
          <a:off x="6894513" y="4154488"/>
          <a:ext cx="833437" cy="404812"/>
        </p:xfrm>
        <a:graphic>
          <a:graphicData uri="http://schemas.openxmlformats.org/presentationml/2006/ole">
            <p:oleObj spid="_x0000_s836620" name="Formel" r:id="rId15" imgW="444240" imgH="215640" progId="Equation.3">
              <p:embed/>
            </p:oleObj>
          </a:graphicData>
        </a:graphic>
      </p:graphicFrame>
      <p:sp>
        <p:nvSpPr>
          <p:cNvPr id="17" name="Textfeld 16"/>
          <p:cNvSpPr txBox="1"/>
          <p:nvPr/>
        </p:nvSpPr>
        <p:spPr>
          <a:xfrm>
            <a:off x="0" y="4143380"/>
            <a:ext cx="612668" cy="369332"/>
          </a:xfrm>
          <a:prstGeom prst="rect">
            <a:avLst/>
          </a:prstGeom>
          <a:noFill/>
        </p:spPr>
        <p:txBody>
          <a:bodyPr wrap="none" rtlCol="0">
            <a:spAutoFit/>
          </a:bodyPr>
          <a:lstStyle/>
          <a:p>
            <a:r>
              <a:rPr lang="de-DE" dirty="0" smtClean="0"/>
              <a:t>P(k)</a:t>
            </a:r>
            <a:endParaRPr lang="de-DE" dirty="0"/>
          </a:p>
        </p:txBody>
      </p:sp>
      <p:sp>
        <p:nvSpPr>
          <p:cNvPr id="18" name="Textfeld 17"/>
          <p:cNvSpPr txBox="1"/>
          <p:nvPr/>
        </p:nvSpPr>
        <p:spPr>
          <a:xfrm>
            <a:off x="4357686" y="6215082"/>
            <a:ext cx="308098" cy="369332"/>
          </a:xfrm>
          <a:prstGeom prst="rect">
            <a:avLst/>
          </a:prstGeom>
          <a:noFill/>
        </p:spPr>
        <p:txBody>
          <a:bodyPr wrap="none" rtlCol="0">
            <a:spAutoFit/>
          </a:bodyPr>
          <a:lstStyle/>
          <a:p>
            <a:r>
              <a:rPr lang="de-DE" dirty="0" smtClean="0"/>
              <a:t>k</a:t>
            </a:r>
            <a:endParaRPr lang="de-DE"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142852"/>
            <a:ext cx="8229600" cy="642942"/>
          </a:xfrm>
        </p:spPr>
        <p:txBody>
          <a:bodyPr>
            <a:normAutofit fontScale="90000"/>
          </a:bodyPr>
          <a:lstStyle/>
          <a:p>
            <a:r>
              <a:rPr lang="de-DE" dirty="0" smtClean="0"/>
              <a:t>Inhaltsübersicht des sechsten Teils </a:t>
            </a:r>
            <a:endParaRPr lang="de-DE" dirty="0"/>
          </a:p>
        </p:txBody>
      </p:sp>
      <p:sp>
        <p:nvSpPr>
          <p:cNvPr id="3" name="Inhaltsplatzhalter 2"/>
          <p:cNvSpPr>
            <a:spLocks noGrp="1"/>
          </p:cNvSpPr>
          <p:nvPr>
            <p:ph idx="1"/>
          </p:nvPr>
        </p:nvSpPr>
        <p:spPr>
          <a:xfrm>
            <a:off x="457200" y="857232"/>
            <a:ext cx="8229600" cy="5467368"/>
          </a:xfrm>
        </p:spPr>
        <p:txBody>
          <a:bodyPr>
            <a:normAutofit fontScale="25000" lnSpcReduction="20000"/>
          </a:bodyPr>
          <a:lstStyle/>
          <a:p>
            <a:pPr marL="514350" indent="-514350">
              <a:buFont typeface="+mj-lt"/>
              <a:buAutoNum type="arabicPeriod"/>
            </a:pPr>
            <a:r>
              <a:rPr lang="de-DE" sz="1600" dirty="0" smtClean="0">
                <a:solidFill>
                  <a:schemeClr val="tx2">
                    <a:lumMod val="40000"/>
                    <a:lumOff val="60000"/>
                  </a:schemeClr>
                </a:solidFill>
              </a:rPr>
              <a:t>Grundlagen der Spieltheorie</a:t>
            </a:r>
          </a:p>
          <a:p>
            <a:pPr marL="880110" lvl="1" indent="-514350">
              <a:buFont typeface="+mj-lt"/>
              <a:buAutoNum type="alphaLcParenR"/>
            </a:pPr>
            <a:r>
              <a:rPr lang="de-DE" sz="1600" dirty="0" smtClean="0">
                <a:solidFill>
                  <a:schemeClr val="tx2">
                    <a:lumMod val="40000"/>
                    <a:lumOff val="60000"/>
                  </a:schemeClr>
                </a:solidFill>
              </a:rPr>
              <a:t>Einleitung</a:t>
            </a:r>
          </a:p>
          <a:p>
            <a:pPr marL="880110" lvl="1" indent="-514350">
              <a:buFont typeface="+mj-lt"/>
              <a:buAutoNum type="alphaLcParenR"/>
            </a:pPr>
            <a:r>
              <a:rPr lang="de-DE" sz="1600" dirty="0" smtClean="0">
                <a:solidFill>
                  <a:schemeClr val="tx2">
                    <a:lumMod val="40000"/>
                    <a:lumOff val="60000"/>
                  </a:schemeClr>
                </a:solidFill>
              </a:rPr>
              <a:t>Mathematische Grundlagen (Teil 1)</a:t>
            </a:r>
          </a:p>
          <a:p>
            <a:pPr marL="880110" lvl="1" indent="-514350">
              <a:buFont typeface="+mj-lt"/>
              <a:buAutoNum type="alphaLcParenR"/>
            </a:pPr>
            <a:r>
              <a:rPr lang="de-DE" sz="1600" dirty="0" smtClean="0">
                <a:solidFill>
                  <a:schemeClr val="tx2">
                    <a:lumMod val="40000"/>
                    <a:lumOff val="60000"/>
                  </a:schemeClr>
                </a:solidFill>
              </a:rPr>
              <a:t>Definition eines Spiels in Normalform mit Auszahlung</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Reine und gemischte Strategien</a:t>
            </a:r>
          </a:p>
          <a:p>
            <a:pPr marL="880110" lvl="1" indent="-514350">
              <a:buFont typeface="+mj-lt"/>
              <a:buAutoNum type="alphaLcParenR"/>
            </a:pPr>
            <a:r>
              <a:rPr lang="de-DE" sz="1600" dirty="0" smtClean="0">
                <a:solidFill>
                  <a:schemeClr val="tx2">
                    <a:lumMod val="40000"/>
                    <a:lumOff val="60000"/>
                  </a:schemeClr>
                </a:solidFill>
              </a:rPr>
              <a:t>Mathematische Grundlagen (Teil 2)</a:t>
            </a:r>
          </a:p>
          <a:p>
            <a:pPr marL="880110" lvl="1" indent="-514350">
              <a:buFont typeface="+mj-lt"/>
              <a:buAutoNum type="alphaLcParenR"/>
            </a:pPr>
            <a:r>
              <a:rPr lang="de-DE" sz="1600" dirty="0" smtClean="0">
                <a:solidFill>
                  <a:schemeClr val="tx2">
                    <a:lumMod val="40000"/>
                    <a:lumOff val="60000"/>
                  </a:schemeClr>
                </a:solidFill>
              </a:rPr>
              <a:t>Dominante Strategien und Nash Gleichgewichte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Mathematische Grundlagen (Teil 3)</a:t>
            </a:r>
          </a:p>
          <a:p>
            <a:pPr marL="880110" lvl="1" indent="-514350">
              <a:buFont typeface="+mj-lt"/>
              <a:buAutoNum type="alphaLcParenR"/>
            </a:pPr>
            <a:r>
              <a:rPr lang="de-DE" sz="1600" dirty="0" smtClean="0">
                <a:solidFill>
                  <a:schemeClr val="tx2">
                    <a:lumMod val="40000"/>
                    <a:lumOff val="60000"/>
                  </a:schemeClr>
                </a:solidFill>
              </a:rPr>
              <a:t>Symmetrische und unsymmetrische Spiele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Weitere Konzepte der Spieltheorie</a:t>
            </a:r>
            <a:endParaRPr lang="de-DE" dirty="0" smtClean="0">
              <a:solidFill>
                <a:schemeClr val="tx2">
                  <a:lumMod val="40000"/>
                  <a:lumOff val="60000"/>
                </a:schemeClr>
              </a:solidFill>
            </a:endParaRPr>
          </a:p>
          <a:p>
            <a:pPr marL="514350" indent="-514350">
              <a:buFont typeface="+mj-lt"/>
              <a:buAutoNum type="arabicPeriod"/>
            </a:pPr>
            <a:r>
              <a:rPr lang="de-DE" sz="5600" dirty="0" smtClean="0">
                <a:solidFill>
                  <a:schemeClr val="tx2">
                    <a:lumMod val="40000"/>
                    <a:lumOff val="60000"/>
                  </a:schemeClr>
                </a:solidFill>
              </a:rPr>
              <a:t>Evolutionäre Spieltheorie</a:t>
            </a:r>
          </a:p>
          <a:p>
            <a:pPr marL="880110" lvl="1" indent="-514350">
              <a:buFont typeface="+mj-lt"/>
              <a:buAutoNum type="alphaLcParenR"/>
            </a:pPr>
            <a:r>
              <a:rPr lang="de-DE" sz="2000" dirty="0" smtClean="0">
                <a:solidFill>
                  <a:schemeClr val="tx2">
                    <a:lumMod val="40000"/>
                    <a:lumOff val="60000"/>
                  </a:schemeClr>
                </a:solidFill>
              </a:rPr>
              <a:t>Einleitung</a:t>
            </a:r>
          </a:p>
          <a:p>
            <a:pPr marL="880110" lvl="1" indent="-514350">
              <a:buFont typeface="+mj-lt"/>
              <a:buAutoNum type="alphaLcParenR"/>
            </a:pPr>
            <a:r>
              <a:rPr lang="de-DE" sz="2000" dirty="0" smtClean="0">
                <a:solidFill>
                  <a:schemeClr val="tx2">
                    <a:lumMod val="40000"/>
                    <a:lumOff val="60000"/>
                  </a:schemeClr>
                </a:solidFill>
              </a:rPr>
              <a:t>Evolutionär stabile Strategien</a:t>
            </a:r>
          </a:p>
          <a:p>
            <a:pPr marL="880110" lvl="1" indent="-514350">
              <a:buFont typeface="+mj-lt"/>
              <a:buAutoNum type="alphaLcParenR"/>
            </a:pPr>
            <a:r>
              <a:rPr lang="de-DE" sz="2000" dirty="0" smtClean="0">
                <a:solidFill>
                  <a:schemeClr val="tx2">
                    <a:lumMod val="40000"/>
                    <a:lumOff val="60000"/>
                  </a:schemeClr>
                </a:solidFill>
              </a:rPr>
              <a:t>Mathematische Grundlagen (Teil 4)</a:t>
            </a:r>
          </a:p>
          <a:p>
            <a:pPr marL="880110" lvl="1" indent="-514350">
              <a:buFont typeface="+mj-lt"/>
              <a:buAutoNum type="alphaLcParenR"/>
            </a:pPr>
            <a:r>
              <a:rPr lang="de-DE" sz="2000" dirty="0" smtClean="0">
                <a:solidFill>
                  <a:schemeClr val="tx2">
                    <a:lumMod val="40000"/>
                    <a:lumOff val="60000"/>
                  </a:schemeClr>
                </a:solidFill>
              </a:rPr>
              <a:t>Die </a:t>
            </a:r>
            <a:r>
              <a:rPr lang="de-DE" sz="2000" dirty="0" err="1" smtClean="0">
                <a:solidFill>
                  <a:schemeClr val="tx2">
                    <a:lumMod val="40000"/>
                    <a:lumOff val="60000"/>
                  </a:schemeClr>
                </a:solidFill>
              </a:rPr>
              <a:t>Replikatordynamik</a:t>
            </a:r>
            <a:endParaRPr lang="de-DE" sz="2000" dirty="0" smtClean="0">
              <a:solidFill>
                <a:schemeClr val="tx2">
                  <a:lumMod val="40000"/>
                  <a:lumOff val="60000"/>
                </a:schemeClr>
              </a:solidFill>
            </a:endParaRPr>
          </a:p>
          <a:p>
            <a:pPr marL="880110" lvl="1" indent="-514350">
              <a:buFont typeface="+mj-lt"/>
              <a:buAutoNum type="alphaLcParenR"/>
            </a:pPr>
            <a:r>
              <a:rPr lang="de-DE" sz="2000" dirty="0" smtClean="0">
                <a:solidFill>
                  <a:schemeClr val="tx2">
                    <a:lumMod val="40000"/>
                    <a:lumOff val="60000"/>
                  </a:schemeClr>
                </a:solidFill>
              </a:rPr>
              <a:t>Beispiel: Symmetrische (2x2)-Spiele</a:t>
            </a:r>
          </a:p>
          <a:p>
            <a:pPr marL="880110" lvl="1" indent="-514350">
              <a:buFont typeface="+mj-lt"/>
              <a:buAutoNum type="alphaLcParenR"/>
            </a:pPr>
            <a:r>
              <a:rPr lang="de-DE" sz="2000" dirty="0" smtClean="0">
                <a:solidFill>
                  <a:schemeClr val="tx2">
                    <a:lumMod val="40000"/>
                    <a:lumOff val="60000"/>
                  </a:schemeClr>
                </a:solidFill>
              </a:rPr>
              <a:t>Theorie und Experiment</a:t>
            </a:r>
          </a:p>
          <a:p>
            <a:pPr marL="880110" lvl="1" indent="-514350">
              <a:buFont typeface="+mj-lt"/>
              <a:buAutoNum type="alphaLcParenR"/>
            </a:pPr>
            <a:r>
              <a:rPr lang="de-DE" sz="2000" dirty="0" smtClean="0">
                <a:solidFill>
                  <a:schemeClr val="tx2">
                    <a:lumMod val="40000"/>
                    <a:lumOff val="60000"/>
                  </a:schemeClr>
                </a:solidFill>
              </a:rPr>
              <a:t>Mathematische Grundlagen (Teil 5)</a:t>
            </a:r>
          </a:p>
          <a:p>
            <a:pPr marL="880110" lvl="1" indent="-514350">
              <a:buFont typeface="+mj-lt"/>
              <a:buAutoNum type="alphaLcParenR"/>
            </a:pPr>
            <a:r>
              <a:rPr lang="de-DE" sz="2000" dirty="0" smtClean="0">
                <a:solidFill>
                  <a:schemeClr val="tx2">
                    <a:lumMod val="40000"/>
                    <a:lumOff val="60000"/>
                  </a:schemeClr>
                </a:solidFill>
              </a:rPr>
              <a:t>Anwendungsfelder der evolutionären Spieltheorie</a:t>
            </a:r>
          </a:p>
          <a:p>
            <a:pPr marL="880110" lvl="1" indent="-514350">
              <a:buFont typeface="+mj-lt"/>
              <a:buAutoNum type="alphaLcParenR"/>
            </a:pPr>
            <a:r>
              <a:rPr lang="de-DE" sz="2000" dirty="0" smtClean="0">
                <a:solidFill>
                  <a:schemeClr val="tx2">
                    <a:lumMod val="40000"/>
                    <a:lumOff val="60000"/>
                  </a:schemeClr>
                </a:solidFill>
              </a:rPr>
              <a:t>Beispiel: Symmetrische (2x3)-Spiele</a:t>
            </a:r>
          </a:p>
          <a:p>
            <a:pPr marL="880110" lvl="1" indent="-514350">
              <a:buFont typeface="+mj-lt"/>
              <a:buAutoNum type="alphaLcParenR"/>
            </a:pPr>
            <a:r>
              <a:rPr lang="de-DE" sz="6400" dirty="0" smtClean="0">
                <a:solidFill>
                  <a:schemeClr val="accent2">
                    <a:lumMod val="40000"/>
                    <a:lumOff val="60000"/>
                  </a:schemeClr>
                </a:solidFill>
              </a:rPr>
              <a:t>Beispiel: Unsymmetrische (2x2)-Spiele (</a:t>
            </a:r>
            <a:r>
              <a:rPr lang="de-DE" sz="6400" dirty="0" err="1" smtClean="0">
                <a:solidFill>
                  <a:schemeClr val="accent2">
                    <a:lumMod val="40000"/>
                    <a:lumOff val="60000"/>
                  </a:schemeClr>
                </a:solidFill>
              </a:rPr>
              <a:t>Bimatrix</a:t>
            </a:r>
            <a:r>
              <a:rPr lang="de-DE" sz="6400" dirty="0" smtClean="0">
                <a:solidFill>
                  <a:schemeClr val="accent2">
                    <a:lumMod val="40000"/>
                    <a:lumOff val="60000"/>
                  </a:schemeClr>
                </a:solidFill>
              </a:rPr>
              <a:t>-Spiele)</a:t>
            </a:r>
          </a:p>
          <a:p>
            <a:pPr marL="514350" indent="-514350">
              <a:buFont typeface="+mj-lt"/>
              <a:buAutoNum type="arabicPeriod"/>
            </a:pPr>
            <a:r>
              <a:rPr lang="de-DE" sz="8000" dirty="0" smtClean="0"/>
              <a:t>Neue Entwicklungen in der evolutionären Spieltheorie</a:t>
            </a:r>
          </a:p>
          <a:p>
            <a:pPr marL="880110" lvl="1" indent="-514350">
              <a:buFont typeface="+mj-lt"/>
              <a:buAutoNum type="alphaLcParenR"/>
            </a:pPr>
            <a:r>
              <a:rPr lang="de-DE" sz="8000" dirty="0" smtClean="0"/>
              <a:t>Spieltheorie auf komplexen Netzwerken</a:t>
            </a:r>
          </a:p>
          <a:p>
            <a:pPr marL="1554480" lvl="2" indent="-914400">
              <a:buFont typeface="+mj-lt"/>
              <a:buAutoNum type="alphaLcPeriod"/>
            </a:pPr>
            <a:r>
              <a:rPr lang="de-DE" sz="6400" dirty="0" smtClean="0">
                <a:solidFill>
                  <a:schemeClr val="accent2">
                    <a:lumMod val="40000"/>
                    <a:lumOff val="60000"/>
                  </a:schemeClr>
                </a:solidFill>
              </a:rPr>
              <a:t>Theorie der komplexen Netzwerke</a:t>
            </a:r>
          </a:p>
          <a:p>
            <a:pPr marL="1554480" lvl="2" indent="-914400">
              <a:buFont typeface="+mj-lt"/>
              <a:buAutoNum type="alphaLcPeriod"/>
            </a:pPr>
            <a:r>
              <a:rPr lang="de-DE" sz="8000" dirty="0" smtClean="0"/>
              <a:t>Eigenschaften von komplexen Netzwerken</a:t>
            </a:r>
          </a:p>
          <a:p>
            <a:pPr marL="2286000" lvl="3" indent="-1371600">
              <a:buFont typeface="+mj-lt"/>
              <a:buAutoNum type="romanLcPeriod"/>
            </a:pPr>
            <a:r>
              <a:rPr lang="de-DE" sz="7200" dirty="0" smtClean="0"/>
              <a:t>Zufällige Netzwerke</a:t>
            </a:r>
          </a:p>
          <a:p>
            <a:pPr marL="2286000" lvl="3" indent="-1371600">
              <a:buFont typeface="+mj-lt"/>
              <a:buAutoNum type="romanLcPeriod"/>
            </a:pPr>
            <a:r>
              <a:rPr lang="de-DE" sz="7200" dirty="0" smtClean="0"/>
              <a:t>„Kleine Welt“-Netzwerke</a:t>
            </a:r>
          </a:p>
          <a:p>
            <a:pPr marL="2286000" lvl="3" indent="-1371600">
              <a:buFont typeface="+mj-lt"/>
              <a:buAutoNum type="romanLcPeriod"/>
            </a:pPr>
            <a:r>
              <a:rPr lang="de-DE" sz="7200" dirty="0" smtClean="0"/>
              <a:t>Exponentielle Netzwerke</a:t>
            </a:r>
          </a:p>
          <a:p>
            <a:pPr marL="2286000" lvl="3" indent="-1371600">
              <a:buFont typeface="+mj-lt"/>
              <a:buAutoNum type="romanLcPeriod"/>
            </a:pPr>
            <a:r>
              <a:rPr lang="de-DE" sz="7200" dirty="0" smtClean="0"/>
              <a:t>Skalenfreie Netzwerke</a:t>
            </a:r>
            <a:endParaRPr lang="de-DE" sz="7900" dirty="0" smtClean="0"/>
          </a:p>
          <a:p>
            <a:pPr marL="1554480" lvl="2" indent="-914400">
              <a:buFont typeface="+mj-lt"/>
              <a:buAutoNum type="alphaLcPeriod"/>
            </a:pPr>
            <a:r>
              <a:rPr lang="de-DE" sz="6400" dirty="0" smtClean="0">
                <a:solidFill>
                  <a:schemeClr val="accent2">
                    <a:lumMod val="40000"/>
                    <a:lumOff val="60000"/>
                  </a:schemeClr>
                </a:solidFill>
              </a:rPr>
              <a:t>Spieltheorie auf komplexen Netzwerken</a:t>
            </a:r>
          </a:p>
          <a:p>
            <a:pPr marL="1554480" lvl="2" indent="-914400">
              <a:buFont typeface="+mj-lt"/>
              <a:buAutoNum type="alphaLcPeriod"/>
            </a:pPr>
            <a:r>
              <a:rPr lang="de-DE" sz="6400" dirty="0" smtClean="0">
                <a:solidFill>
                  <a:schemeClr val="accent2">
                    <a:lumMod val="40000"/>
                    <a:lumOff val="60000"/>
                  </a:schemeClr>
                </a:solidFill>
              </a:rPr>
              <a:t>Beispiele und Anwendungsfelder</a:t>
            </a:r>
          </a:p>
          <a:p>
            <a:pPr marL="1394460" lvl="1" indent="-1028700">
              <a:buFont typeface="+mj-lt"/>
              <a:buAutoNum type="alphaLcParenR"/>
            </a:pPr>
            <a:r>
              <a:rPr lang="de-DE" sz="6400" dirty="0" smtClean="0">
                <a:solidFill>
                  <a:schemeClr val="accent2">
                    <a:lumMod val="40000"/>
                    <a:lumOff val="60000"/>
                  </a:schemeClr>
                </a:solidFill>
              </a:rPr>
              <a:t>Quantenspieltheorie</a:t>
            </a:r>
          </a:p>
          <a:p>
            <a:pPr marL="1783080" lvl="2" indent="-1143000">
              <a:buFont typeface="+mj-lt"/>
              <a:buAutoNum type="alphaLcPeriod"/>
            </a:pPr>
            <a:r>
              <a:rPr lang="de-DE" sz="6400" dirty="0" smtClean="0">
                <a:solidFill>
                  <a:schemeClr val="accent2">
                    <a:lumMod val="40000"/>
                    <a:lumOff val="60000"/>
                  </a:schemeClr>
                </a:solidFill>
              </a:rPr>
              <a:t>Motivation</a:t>
            </a:r>
          </a:p>
          <a:p>
            <a:pPr marL="1783080" lvl="2" indent="-1143000">
              <a:buFont typeface="+mj-lt"/>
              <a:buAutoNum type="alphaLcPeriod"/>
            </a:pPr>
            <a:r>
              <a:rPr lang="de-DE" sz="6400" dirty="0" smtClean="0">
                <a:solidFill>
                  <a:schemeClr val="accent2">
                    <a:lumMod val="40000"/>
                    <a:lumOff val="60000"/>
                  </a:schemeClr>
                </a:solidFill>
              </a:rPr>
              <a:t>Einführung in die Quantentheorie</a:t>
            </a:r>
          </a:p>
          <a:p>
            <a:pPr marL="1783080" lvl="2" indent="-1143000">
              <a:buFont typeface="+mj-lt"/>
              <a:buAutoNum type="alphaLcPeriod"/>
            </a:pPr>
            <a:r>
              <a:rPr lang="de-DE" sz="6400" dirty="0" smtClean="0">
                <a:solidFill>
                  <a:schemeClr val="accent2">
                    <a:lumMod val="40000"/>
                    <a:lumOff val="60000"/>
                  </a:schemeClr>
                </a:solidFill>
              </a:rPr>
              <a:t>Konzepte der Quantenspieltheorie</a:t>
            </a:r>
          </a:p>
          <a:p>
            <a:pPr marL="880110" lvl="1" indent="-514350">
              <a:buFont typeface="+mj-lt"/>
              <a:buAutoNum type="alphaLcParenR"/>
            </a:pPr>
            <a:endParaRPr lang="de-DE" sz="5600" dirty="0" smtClean="0"/>
          </a:p>
          <a:p>
            <a:pPr marL="880110" lvl="1" indent="-514350">
              <a:buFont typeface="+mj-lt"/>
              <a:buAutoNum type="alphaLcParenR"/>
            </a:pPr>
            <a:endParaRPr lang="de-DE" sz="4900" dirty="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857256"/>
          </a:xfrm>
        </p:spPr>
        <p:txBody>
          <a:bodyPr/>
          <a:lstStyle/>
          <a:p>
            <a:r>
              <a:rPr lang="de-DE" dirty="0" smtClean="0"/>
              <a:t>Netzwerk-Kategorien</a:t>
            </a:r>
            <a:endParaRPr lang="de-DE" dirty="0"/>
          </a:p>
        </p:txBody>
      </p:sp>
      <p:sp>
        <p:nvSpPr>
          <p:cNvPr id="3" name="Inhaltsplatzhalter 2"/>
          <p:cNvSpPr>
            <a:spLocks noGrp="1"/>
          </p:cNvSpPr>
          <p:nvPr>
            <p:ph idx="1"/>
          </p:nvPr>
        </p:nvSpPr>
        <p:spPr>
          <a:xfrm>
            <a:off x="457200" y="1428736"/>
            <a:ext cx="8229600" cy="4895864"/>
          </a:xfrm>
        </p:spPr>
        <p:txBody>
          <a:bodyPr>
            <a:normAutofit fontScale="92500" lnSpcReduction="10000"/>
          </a:bodyPr>
          <a:lstStyle/>
          <a:p>
            <a:pPr>
              <a:buNone/>
            </a:pPr>
            <a:r>
              <a:rPr lang="de-DE" dirty="0" smtClean="0"/>
              <a:t>Aufgrund ihrer unterschiedlichen Eigenschaften unterscheidet man die folgenden Netzwerk-Klassen:</a:t>
            </a:r>
          </a:p>
          <a:p>
            <a:pPr marL="571500" indent="-571500">
              <a:buFont typeface="+mj-lt"/>
              <a:buAutoNum type="romanLcPeriod"/>
            </a:pPr>
            <a:r>
              <a:rPr lang="de-DE" b="1" dirty="0" smtClean="0"/>
              <a:t>Zufällige Netzwerke</a:t>
            </a:r>
          </a:p>
          <a:p>
            <a:pPr marL="907542" lvl="1" indent="-514350">
              <a:buNone/>
            </a:pPr>
            <a:r>
              <a:rPr lang="de-DE" dirty="0" smtClean="0"/>
              <a:t>Die einzelnen Kanten bei </a:t>
            </a:r>
            <a:r>
              <a:rPr lang="de-DE" i="1" dirty="0" smtClean="0"/>
              <a:t>zufälligen Netzwerke </a:t>
            </a:r>
            <a:r>
              <a:rPr lang="de-DE" dirty="0" smtClean="0"/>
              <a:t>werden von den Knoten (Spielern) nach einem rein zufälligen Muster ausgewählt. </a:t>
            </a:r>
          </a:p>
          <a:p>
            <a:pPr marL="571500" indent="-571500">
              <a:buFont typeface="+mj-lt"/>
              <a:buAutoNum type="romanLcPeriod"/>
            </a:pPr>
            <a:r>
              <a:rPr lang="de-DE" b="1" dirty="0" smtClean="0"/>
              <a:t>„Kleine Welt“-Netzwerke</a:t>
            </a:r>
          </a:p>
          <a:p>
            <a:pPr marL="907542" lvl="1" indent="-514350">
              <a:buFont typeface="+mj-lt"/>
              <a:buAutoNum type="romanLcPeriod"/>
            </a:pPr>
            <a:r>
              <a:rPr lang="de-DE" dirty="0" smtClean="0"/>
              <a:t>Bei „Kleine Welt“-Netzwerken werden die Kanten nicht zufällig ausgewählt. Die Kanten der jeweiligen Knoten folgen </a:t>
            </a:r>
            <a:r>
              <a:rPr lang="de-DE" dirty="0" err="1" smtClean="0"/>
              <a:t>weitgehens</a:t>
            </a:r>
            <a:r>
              <a:rPr lang="de-DE" dirty="0" smtClean="0"/>
              <a:t> einem engen Nachbarschaftsverhaltens der Knoten. </a:t>
            </a:r>
          </a:p>
          <a:p>
            <a:pPr marL="571500" indent="-571500">
              <a:buFont typeface="+mj-lt"/>
              <a:buAutoNum type="romanLcPeriod"/>
            </a:pPr>
            <a:r>
              <a:rPr lang="de-DE" b="1" dirty="0" smtClean="0"/>
              <a:t>Exponentielle Netzwerke</a:t>
            </a:r>
          </a:p>
          <a:p>
            <a:pPr marL="571500" indent="-571500">
              <a:buFont typeface="+mj-lt"/>
              <a:buAutoNum type="romanLcPeriod"/>
            </a:pPr>
            <a:r>
              <a:rPr lang="de-DE" b="1" dirty="0" smtClean="0"/>
              <a:t>Skalenfreie Netzwerke</a:t>
            </a:r>
            <a:endParaRPr lang="de-DE"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1071570"/>
          </a:xfrm>
        </p:spPr>
        <p:txBody>
          <a:bodyPr>
            <a:normAutofit fontScale="90000"/>
          </a:bodyPr>
          <a:lstStyle/>
          <a:p>
            <a:pPr algn="ctr"/>
            <a:r>
              <a:rPr lang="de-DE" dirty="0" smtClean="0"/>
              <a:t>Exponentielle und </a:t>
            </a:r>
            <a:br>
              <a:rPr lang="de-DE" dirty="0" smtClean="0"/>
            </a:br>
            <a:r>
              <a:rPr lang="de-DE" dirty="0" smtClean="0"/>
              <a:t>Skalenfreie Netzwerke</a:t>
            </a:r>
            <a:endParaRPr lang="de-DE" dirty="0"/>
          </a:p>
        </p:txBody>
      </p:sp>
      <p:sp>
        <p:nvSpPr>
          <p:cNvPr id="3" name="Inhaltsplatzhalter 2"/>
          <p:cNvSpPr>
            <a:spLocks noGrp="1"/>
          </p:cNvSpPr>
          <p:nvPr>
            <p:ph idx="1"/>
          </p:nvPr>
        </p:nvSpPr>
        <p:spPr>
          <a:xfrm>
            <a:off x="457200" y="1714488"/>
            <a:ext cx="8229600" cy="4610112"/>
          </a:xfrm>
        </p:spPr>
        <p:txBody>
          <a:bodyPr/>
          <a:lstStyle/>
          <a:p>
            <a:r>
              <a:rPr lang="de-DE" dirty="0" smtClean="0"/>
              <a:t>Bei exponentiellen und Skalenfreien Netzwerken besitzen viele Knoten wenig Kanten und einige wenige Knoten sehr viele Kanten.</a:t>
            </a:r>
          </a:p>
          <a:p>
            <a:r>
              <a:rPr lang="de-DE" dirty="0" smtClean="0"/>
              <a:t>Im folgenden wollen wir die Konstruktion eines solchen Netzwerks mittels einer Agenten-basierten Computersimulation betrachten: </a:t>
            </a:r>
            <a:endParaRPr lang="de-DE" dirty="0"/>
          </a:p>
        </p:txBody>
      </p:sp>
      <p:pic>
        <p:nvPicPr>
          <p:cNvPr id="4" name="Grafik 3" descr="Netzwerk_java6.jpg"/>
          <p:cNvPicPr>
            <a:picLocks noChangeAspect="1"/>
          </p:cNvPicPr>
          <p:nvPr/>
        </p:nvPicPr>
        <p:blipFill>
          <a:blip r:embed="rId3" cstate="print"/>
          <a:stretch>
            <a:fillRect/>
          </a:stretch>
        </p:blipFill>
        <p:spPr>
          <a:xfrm>
            <a:off x="1071538" y="4286256"/>
            <a:ext cx="3857652" cy="2411033"/>
          </a:xfrm>
          <a:prstGeom prst="rect">
            <a:avLst/>
          </a:prstGeom>
        </p:spPr>
      </p:pic>
      <p:pic>
        <p:nvPicPr>
          <p:cNvPr id="5" name="Grafik 4" descr="Netzwerk_java8.jpg"/>
          <p:cNvPicPr>
            <a:picLocks noChangeAspect="1"/>
          </p:cNvPicPr>
          <p:nvPr/>
        </p:nvPicPr>
        <p:blipFill>
          <a:blip r:embed="rId4" cstate="print"/>
          <a:stretch>
            <a:fillRect/>
          </a:stretch>
        </p:blipFill>
        <p:spPr>
          <a:xfrm>
            <a:off x="3500430" y="4357694"/>
            <a:ext cx="3571872" cy="2232420"/>
          </a:xfrm>
          <a:prstGeom prst="rect">
            <a:avLst/>
          </a:prstGeom>
        </p:spPr>
      </p:pic>
      <p:pic>
        <p:nvPicPr>
          <p:cNvPr id="6" name="Grafik 5" descr="Netzwerk_java2.jpg"/>
          <p:cNvPicPr>
            <a:picLocks noChangeAspect="1"/>
          </p:cNvPicPr>
          <p:nvPr/>
        </p:nvPicPr>
        <p:blipFill>
          <a:blip r:embed="rId5" cstate="print"/>
          <a:stretch>
            <a:fillRect/>
          </a:stretch>
        </p:blipFill>
        <p:spPr>
          <a:xfrm>
            <a:off x="6286512" y="4071936"/>
            <a:ext cx="4457703" cy="2786064"/>
          </a:xfrm>
          <a:prstGeom prst="rect">
            <a:avLst/>
          </a:prstGeom>
        </p:spPr>
      </p:pic>
      <p:sp>
        <p:nvSpPr>
          <p:cNvPr id="7" name="Pfeil nach rechts 6"/>
          <p:cNvSpPr/>
          <p:nvPr/>
        </p:nvSpPr>
        <p:spPr>
          <a:xfrm>
            <a:off x="5643570" y="5000636"/>
            <a:ext cx="428628" cy="4131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dirty="0" smtClean="0"/>
              <a:t>Konstruktion eines </a:t>
            </a:r>
            <a:br>
              <a:rPr lang="de-DE" dirty="0" smtClean="0"/>
            </a:br>
            <a:r>
              <a:rPr lang="de-DE" dirty="0" smtClean="0"/>
              <a:t>Skalenfreien Netzwerks</a:t>
            </a:r>
            <a:endParaRPr lang="de-DE" dirty="0"/>
          </a:p>
        </p:txBody>
      </p:sp>
      <p:sp>
        <p:nvSpPr>
          <p:cNvPr id="3" name="Inhaltsplatzhalter 2"/>
          <p:cNvSpPr>
            <a:spLocks noGrp="1"/>
          </p:cNvSpPr>
          <p:nvPr>
            <p:ph idx="1"/>
          </p:nvPr>
        </p:nvSpPr>
        <p:spPr/>
        <p:txBody>
          <a:bodyPr/>
          <a:lstStyle/>
          <a:p>
            <a:pPr>
              <a:buNone/>
            </a:pPr>
            <a:r>
              <a:rPr lang="de-DE" dirty="0" smtClean="0"/>
              <a:t>Das im folgenden konstruierte skalenfreie Netzwerk besitz zwei wesentliche Eigenschaften:</a:t>
            </a:r>
          </a:p>
          <a:p>
            <a:r>
              <a:rPr lang="de-DE" dirty="0" smtClean="0"/>
              <a:t>Zeitliches Anwachsen der Knoten</a:t>
            </a:r>
          </a:p>
          <a:p>
            <a:r>
              <a:rPr lang="de-DE" dirty="0" smtClean="0"/>
              <a:t>Die Kantenwahl eines neu in das Netzwerk hinzukommenden Knotens erfolgt nach dem Prinzip des „</a:t>
            </a:r>
            <a:r>
              <a:rPr lang="de-DE" dirty="0" err="1" smtClean="0"/>
              <a:t>Preferential</a:t>
            </a:r>
            <a:r>
              <a:rPr lang="de-DE" dirty="0" smtClean="0"/>
              <a:t> </a:t>
            </a:r>
            <a:r>
              <a:rPr lang="de-DE" dirty="0" err="1" smtClean="0"/>
              <a:t>Attachment</a:t>
            </a:r>
            <a:r>
              <a:rPr lang="de-DE" dirty="0" smtClean="0"/>
              <a:t>“ (Die Knoten die schon viele Kanten haben bekommen mit einer höheren Wahrscheinlichkeit eine neue Kante, als die Knoten die bisher keinen, oder wenige Kanten aufweisen können)</a:t>
            </a:r>
            <a:endParaRPr lang="de-DE"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7158" y="214290"/>
            <a:ext cx="8229600" cy="704104"/>
          </a:xfrm>
        </p:spPr>
        <p:txBody>
          <a:bodyPr>
            <a:noAutofit/>
          </a:bodyPr>
          <a:lstStyle/>
          <a:p>
            <a:pPr algn="ctr"/>
            <a:r>
              <a:rPr lang="de-DE" sz="3600" dirty="0" smtClean="0"/>
              <a:t>Das Java-Applet der Netzwerksimulation</a:t>
            </a:r>
            <a:endParaRPr lang="de-DE" sz="3600" dirty="0"/>
          </a:p>
        </p:txBody>
      </p:sp>
      <p:pic>
        <p:nvPicPr>
          <p:cNvPr id="4" name="Inhaltsplatzhalter 3" descr="Netzwerk_java1.jpg">
            <a:hlinkClick r:id="rId3" action="ppaction://hlinkfile"/>
          </p:cNvPr>
          <p:cNvPicPr>
            <a:picLocks noGrp="1" noChangeAspect="1"/>
          </p:cNvPicPr>
          <p:nvPr>
            <p:ph idx="1"/>
          </p:nvPr>
        </p:nvPicPr>
        <p:blipFill>
          <a:blip r:embed="rId4" cstate="print"/>
          <a:stretch>
            <a:fillRect/>
          </a:stretch>
        </p:blipFill>
        <p:spPr>
          <a:xfrm>
            <a:off x="500034" y="1285860"/>
            <a:ext cx="8265211" cy="51657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idx="4294967295"/>
          </p:nvPr>
        </p:nvSpPr>
        <p:spPr>
          <a:xfrm>
            <a:off x="785786" y="1071546"/>
            <a:ext cx="7772400" cy="4475180"/>
          </a:xfrm>
        </p:spPr>
        <p:txBody>
          <a:bodyPr>
            <a:noAutofit/>
          </a:bodyPr>
          <a:lstStyle>
            <a:extLst/>
          </a:lstStyle>
          <a:p>
            <a:pPr algn="ctr"/>
            <a:r>
              <a:rPr lang="de-DE" sz="4400" b="1" cap="all" dirty="0" smtClean="0">
                <a:ln/>
                <a:solidFill>
                  <a:schemeClr val="tx1"/>
                </a:solidFill>
                <a:effectLst>
                  <a:reflection blurRad="12700" stA="50000" endPos="50000" dir="5400000" sy="-100000" rotWithShape="0"/>
                </a:effectLst>
              </a:rPr>
              <a:t>Nobelpreis für </a:t>
            </a:r>
            <a:br>
              <a:rPr lang="de-DE" sz="4400" b="1" cap="all" dirty="0" smtClean="0">
                <a:ln/>
                <a:solidFill>
                  <a:schemeClr val="tx1"/>
                </a:solidFill>
                <a:effectLst>
                  <a:reflection blurRad="12700" stA="50000" endPos="50000" dir="5400000" sy="-100000" rotWithShape="0"/>
                </a:effectLst>
              </a:rPr>
            </a:br>
            <a:r>
              <a:rPr lang="de-DE" sz="4400" b="1" cap="all" dirty="0" smtClean="0">
                <a:ln/>
                <a:solidFill>
                  <a:schemeClr val="tx1"/>
                </a:solidFill>
                <a:effectLst>
                  <a:reflection blurRad="12700" stA="50000" endPos="50000" dir="5400000" sy="-100000" rotWithShape="0"/>
                </a:effectLst>
              </a:rPr>
              <a:t/>
            </a:r>
            <a:br>
              <a:rPr lang="de-DE" sz="4400" b="1" cap="all" dirty="0" smtClean="0">
                <a:ln/>
                <a:solidFill>
                  <a:schemeClr val="tx1"/>
                </a:solidFill>
                <a:effectLst>
                  <a:reflection blurRad="12700" stA="50000" endPos="50000" dir="5400000" sy="-100000" rotWithShape="0"/>
                </a:effectLst>
              </a:rPr>
            </a:br>
            <a:r>
              <a:rPr lang="de-DE" sz="4400" b="1" cap="all" dirty="0" smtClean="0">
                <a:ln/>
                <a:solidFill>
                  <a:schemeClr val="tx1"/>
                </a:solidFill>
                <a:effectLst>
                  <a:reflection blurRad="12700" stA="50000" endPos="50000" dir="5400000" sy="-100000" rotWithShape="0"/>
                </a:effectLst>
              </a:rPr>
              <a:t>Wirtschaftswissenschaften</a:t>
            </a:r>
            <a:br>
              <a:rPr lang="de-DE" sz="4400" b="1" cap="all" dirty="0" smtClean="0">
                <a:ln/>
                <a:solidFill>
                  <a:schemeClr val="tx1"/>
                </a:solidFill>
                <a:effectLst>
                  <a:reflection blurRad="12700" stA="50000" endPos="50000" dir="5400000" sy="-100000" rotWithShape="0"/>
                </a:effectLst>
              </a:rPr>
            </a:br>
            <a:r>
              <a:rPr lang="de-DE" sz="4400" b="1" cap="all" dirty="0" smtClean="0">
                <a:ln/>
                <a:solidFill>
                  <a:schemeClr val="tx1"/>
                </a:solidFill>
                <a:effectLst>
                  <a:reflection blurRad="12700" stA="50000" endPos="50000" dir="5400000" sy="-100000" rotWithShape="0"/>
                </a:effectLst>
              </a:rPr>
              <a:t/>
            </a:r>
            <a:br>
              <a:rPr lang="de-DE" sz="4400" b="1" cap="all" dirty="0" smtClean="0">
                <a:ln/>
                <a:solidFill>
                  <a:schemeClr val="tx1"/>
                </a:solidFill>
                <a:effectLst>
                  <a:reflection blurRad="12700" stA="50000" endPos="50000" dir="5400000" sy="-100000" rotWithShape="0"/>
                </a:effectLst>
              </a:rPr>
            </a:br>
            <a:r>
              <a:rPr lang="de-DE" sz="4400" b="1" cap="all" dirty="0" smtClean="0">
                <a:ln/>
                <a:solidFill>
                  <a:schemeClr val="tx1"/>
                </a:solidFill>
                <a:effectLst>
                  <a:reflection blurRad="12700" stA="50000" endPos="50000" dir="5400000" sy="-100000" rotWithShape="0"/>
                </a:effectLst>
              </a:rPr>
              <a:t> </a:t>
            </a:r>
            <a:r>
              <a:rPr lang="de-DE" sz="4400" b="1" cap="all" dirty="0" smtClean="0">
                <a:ln/>
                <a:solidFill>
                  <a:schemeClr val="accent1"/>
                </a:solidFill>
                <a:effectLst>
                  <a:reflection blurRad="12700" stA="50000" endPos="50000" dir="5400000" sy="-100000" rotWithShape="0"/>
                </a:effectLst>
              </a:rPr>
              <a:t>2009</a:t>
            </a:r>
            <a:endParaRPr lang="de-DE" sz="4400" b="1" cap="all" dirty="0">
              <a:ln/>
              <a:solidFill>
                <a:schemeClr val="accent1"/>
              </a:solidFill>
              <a:effectLst>
                <a:reflection blurRad="12700" stA="50000" endPos="50000" dir="5400000" sy="-100000" rotWithShape="0"/>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28604"/>
            <a:ext cx="8229600" cy="857256"/>
          </a:xfrm>
        </p:spPr>
        <p:txBody>
          <a:bodyPr>
            <a:normAutofit/>
          </a:bodyPr>
          <a:lstStyle/>
          <a:p>
            <a:r>
              <a:rPr lang="de-DE" dirty="0" smtClean="0"/>
              <a:t>Netzwerke in der Realität</a:t>
            </a:r>
            <a:endParaRPr lang="de-DE" dirty="0"/>
          </a:p>
        </p:txBody>
      </p:sp>
      <p:sp>
        <p:nvSpPr>
          <p:cNvPr id="3" name="Inhaltsplatzhalter 2"/>
          <p:cNvSpPr>
            <a:spLocks noGrp="1"/>
          </p:cNvSpPr>
          <p:nvPr>
            <p:ph idx="1"/>
          </p:nvPr>
        </p:nvSpPr>
        <p:spPr>
          <a:xfrm>
            <a:off x="457200" y="1571612"/>
            <a:ext cx="8229600" cy="4752988"/>
          </a:xfrm>
        </p:spPr>
        <p:txBody>
          <a:bodyPr>
            <a:normAutofit fontScale="85000" lnSpcReduction="20000"/>
          </a:bodyPr>
          <a:lstStyle/>
          <a:p>
            <a:pPr>
              <a:buNone/>
            </a:pPr>
            <a:r>
              <a:rPr lang="de-DE" dirty="0" smtClean="0"/>
              <a:t>Netzwerke finden sich in den unterschiedlichsten sozialen, physikalischen und biologischen Systemen</a:t>
            </a:r>
          </a:p>
          <a:p>
            <a:pPr>
              <a:buFont typeface="Courier New" pitchFamily="49" charset="0"/>
              <a:buChar char="o"/>
            </a:pPr>
            <a:r>
              <a:rPr lang="de-DE" b="1" dirty="0" smtClean="0"/>
              <a:t>Biologische Netzwerke</a:t>
            </a:r>
          </a:p>
          <a:p>
            <a:pPr lvl="1">
              <a:buFont typeface="Courier New" pitchFamily="49" charset="0"/>
              <a:buChar char="o"/>
            </a:pPr>
            <a:r>
              <a:rPr lang="de-DE" dirty="0" smtClean="0"/>
              <a:t>Protein- und Gennetzwerke</a:t>
            </a:r>
          </a:p>
          <a:p>
            <a:pPr>
              <a:buFont typeface="Courier New" pitchFamily="49" charset="0"/>
              <a:buChar char="o"/>
            </a:pPr>
            <a:r>
              <a:rPr lang="de-DE" b="1" dirty="0" smtClean="0"/>
              <a:t>Soziale Netzwerke</a:t>
            </a:r>
          </a:p>
          <a:p>
            <a:pPr lvl="1">
              <a:buFont typeface="Courier New" pitchFamily="49" charset="0"/>
              <a:buChar char="o"/>
            </a:pPr>
            <a:r>
              <a:rPr lang="de-DE" dirty="0" smtClean="0"/>
              <a:t>Beziehungs- und Freundschaftsnetzwerke</a:t>
            </a:r>
          </a:p>
          <a:p>
            <a:pPr lvl="1">
              <a:buFont typeface="Courier New" pitchFamily="49" charset="0"/>
              <a:buChar char="o"/>
            </a:pPr>
            <a:r>
              <a:rPr lang="de-DE" dirty="0" smtClean="0"/>
              <a:t>Netzwerke von Geschäftsbeziehungen und Firmenbeteiligungen</a:t>
            </a:r>
          </a:p>
          <a:p>
            <a:pPr lvl="1">
              <a:buFont typeface="Courier New" pitchFamily="49" charset="0"/>
              <a:buChar char="o"/>
            </a:pPr>
            <a:r>
              <a:rPr lang="de-DE" dirty="0" smtClean="0"/>
              <a:t>Internetbasierte, soziale Web2.0 Netzwerke </a:t>
            </a:r>
          </a:p>
          <a:p>
            <a:pPr>
              <a:buFont typeface="Courier New" pitchFamily="49" charset="0"/>
              <a:buChar char="o"/>
            </a:pPr>
            <a:r>
              <a:rPr lang="de-DE" b="1" dirty="0" smtClean="0"/>
              <a:t>Technologische Netzwerke</a:t>
            </a:r>
          </a:p>
          <a:p>
            <a:pPr lvl="1">
              <a:buFont typeface="Courier New" pitchFamily="49" charset="0"/>
              <a:buChar char="o"/>
            </a:pPr>
            <a:r>
              <a:rPr lang="de-DE" dirty="0" smtClean="0"/>
              <a:t>Transportnetzwerke (Flug-, Zugrouten)</a:t>
            </a:r>
          </a:p>
          <a:p>
            <a:pPr lvl="1">
              <a:buFont typeface="Courier New" pitchFamily="49" charset="0"/>
              <a:buChar char="o"/>
            </a:pPr>
            <a:r>
              <a:rPr lang="de-DE" dirty="0" smtClean="0"/>
              <a:t>Internetverbindungen zwischen Computerservern</a:t>
            </a:r>
          </a:p>
          <a:p>
            <a:pPr>
              <a:buFont typeface="Courier New" pitchFamily="49" charset="0"/>
              <a:buChar char="o"/>
            </a:pPr>
            <a:r>
              <a:rPr lang="de-DE" b="1" dirty="0" smtClean="0"/>
              <a:t>Informationsnetzwerke</a:t>
            </a:r>
          </a:p>
          <a:p>
            <a:pPr lvl="1">
              <a:buFont typeface="Courier New" pitchFamily="49" charset="0"/>
              <a:buChar char="o"/>
            </a:pPr>
            <a:r>
              <a:rPr lang="de-DE" dirty="0" smtClean="0"/>
              <a:t>Wissensnetzwerke, </a:t>
            </a:r>
            <a:r>
              <a:rPr lang="de-DE" dirty="0" err="1" smtClean="0"/>
              <a:t>Verlinkungen</a:t>
            </a:r>
            <a:r>
              <a:rPr lang="de-DE" dirty="0" smtClean="0"/>
              <a:t> von Internetseiten</a:t>
            </a:r>
          </a:p>
          <a:p>
            <a:pPr lvl="1">
              <a:buFont typeface="Courier New" pitchFamily="49" charset="0"/>
              <a:buChar char="o"/>
            </a:pPr>
            <a:r>
              <a:rPr lang="de-DE" dirty="0" smtClean="0"/>
              <a:t>Zitationsnetzwerke von wissenschaftlichen Artikeln</a:t>
            </a:r>
          </a:p>
          <a:p>
            <a:pPr lvl="1">
              <a:buFont typeface="Courier New" pitchFamily="49" charset="0"/>
              <a:buChar char="o"/>
            </a:pPr>
            <a:r>
              <a:rPr lang="de-DE" dirty="0" smtClean="0"/>
              <a:t>Linguistische Netzwerke</a:t>
            </a:r>
            <a:endParaRPr lang="de-DE"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142852"/>
            <a:ext cx="8229600" cy="642942"/>
          </a:xfrm>
        </p:spPr>
        <p:txBody>
          <a:bodyPr>
            <a:normAutofit fontScale="90000"/>
          </a:bodyPr>
          <a:lstStyle/>
          <a:p>
            <a:r>
              <a:rPr lang="de-DE" dirty="0" smtClean="0"/>
              <a:t>Inhaltsübersicht des sechsten Teils </a:t>
            </a:r>
            <a:endParaRPr lang="de-DE" dirty="0"/>
          </a:p>
        </p:txBody>
      </p:sp>
      <p:sp>
        <p:nvSpPr>
          <p:cNvPr id="3" name="Inhaltsplatzhalter 2"/>
          <p:cNvSpPr>
            <a:spLocks noGrp="1"/>
          </p:cNvSpPr>
          <p:nvPr>
            <p:ph idx="1"/>
          </p:nvPr>
        </p:nvSpPr>
        <p:spPr>
          <a:xfrm>
            <a:off x="457200" y="857232"/>
            <a:ext cx="8229600" cy="5467368"/>
          </a:xfrm>
        </p:spPr>
        <p:txBody>
          <a:bodyPr>
            <a:normAutofit fontScale="25000" lnSpcReduction="20000"/>
          </a:bodyPr>
          <a:lstStyle/>
          <a:p>
            <a:pPr marL="514350" indent="-514350">
              <a:buFont typeface="+mj-lt"/>
              <a:buAutoNum type="arabicPeriod"/>
            </a:pPr>
            <a:r>
              <a:rPr lang="de-DE" sz="1600" dirty="0" smtClean="0">
                <a:solidFill>
                  <a:schemeClr val="tx2">
                    <a:lumMod val="40000"/>
                    <a:lumOff val="60000"/>
                  </a:schemeClr>
                </a:solidFill>
              </a:rPr>
              <a:t>Grundlagen der Spieltheorie</a:t>
            </a:r>
          </a:p>
          <a:p>
            <a:pPr marL="880110" lvl="1" indent="-514350">
              <a:buFont typeface="+mj-lt"/>
              <a:buAutoNum type="alphaLcParenR"/>
            </a:pPr>
            <a:r>
              <a:rPr lang="de-DE" sz="1600" dirty="0" smtClean="0">
                <a:solidFill>
                  <a:schemeClr val="tx2">
                    <a:lumMod val="40000"/>
                    <a:lumOff val="60000"/>
                  </a:schemeClr>
                </a:solidFill>
              </a:rPr>
              <a:t>Einleitung</a:t>
            </a:r>
          </a:p>
          <a:p>
            <a:pPr marL="880110" lvl="1" indent="-514350">
              <a:buFont typeface="+mj-lt"/>
              <a:buAutoNum type="alphaLcParenR"/>
            </a:pPr>
            <a:r>
              <a:rPr lang="de-DE" sz="1600" dirty="0" smtClean="0">
                <a:solidFill>
                  <a:schemeClr val="tx2">
                    <a:lumMod val="40000"/>
                    <a:lumOff val="60000"/>
                  </a:schemeClr>
                </a:solidFill>
              </a:rPr>
              <a:t>Mathematische Grundlagen (Teil 1)</a:t>
            </a:r>
          </a:p>
          <a:p>
            <a:pPr marL="880110" lvl="1" indent="-514350">
              <a:buFont typeface="+mj-lt"/>
              <a:buAutoNum type="alphaLcParenR"/>
            </a:pPr>
            <a:r>
              <a:rPr lang="de-DE" sz="1600" dirty="0" smtClean="0">
                <a:solidFill>
                  <a:schemeClr val="tx2">
                    <a:lumMod val="40000"/>
                    <a:lumOff val="60000"/>
                  </a:schemeClr>
                </a:solidFill>
              </a:rPr>
              <a:t>Definition eines Spiels in Normalform mit Auszahlung</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Reine und gemischte Strategien</a:t>
            </a:r>
          </a:p>
          <a:p>
            <a:pPr marL="880110" lvl="1" indent="-514350">
              <a:buFont typeface="+mj-lt"/>
              <a:buAutoNum type="alphaLcParenR"/>
            </a:pPr>
            <a:r>
              <a:rPr lang="de-DE" sz="1600" dirty="0" smtClean="0">
                <a:solidFill>
                  <a:schemeClr val="tx2">
                    <a:lumMod val="40000"/>
                    <a:lumOff val="60000"/>
                  </a:schemeClr>
                </a:solidFill>
              </a:rPr>
              <a:t>Mathematische Grundlagen (Teil 2)</a:t>
            </a:r>
          </a:p>
          <a:p>
            <a:pPr marL="880110" lvl="1" indent="-514350">
              <a:buFont typeface="+mj-lt"/>
              <a:buAutoNum type="alphaLcParenR"/>
            </a:pPr>
            <a:r>
              <a:rPr lang="de-DE" sz="1600" dirty="0" smtClean="0">
                <a:solidFill>
                  <a:schemeClr val="tx2">
                    <a:lumMod val="40000"/>
                    <a:lumOff val="60000"/>
                  </a:schemeClr>
                </a:solidFill>
              </a:rPr>
              <a:t>Dominante Strategien und Nash Gleichgewichte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Mathematische Grundlagen (Teil 3)</a:t>
            </a:r>
          </a:p>
          <a:p>
            <a:pPr marL="880110" lvl="1" indent="-514350">
              <a:buFont typeface="+mj-lt"/>
              <a:buAutoNum type="alphaLcParenR"/>
            </a:pPr>
            <a:r>
              <a:rPr lang="de-DE" sz="1600" dirty="0" smtClean="0">
                <a:solidFill>
                  <a:schemeClr val="tx2">
                    <a:lumMod val="40000"/>
                    <a:lumOff val="60000"/>
                  </a:schemeClr>
                </a:solidFill>
              </a:rPr>
              <a:t>Symmetrische und unsymmetrische Spiele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Weitere Konzepte der Spieltheorie</a:t>
            </a:r>
            <a:endParaRPr lang="de-DE" dirty="0" smtClean="0">
              <a:solidFill>
                <a:schemeClr val="tx2">
                  <a:lumMod val="40000"/>
                  <a:lumOff val="60000"/>
                </a:schemeClr>
              </a:solidFill>
            </a:endParaRPr>
          </a:p>
          <a:p>
            <a:pPr marL="514350" indent="-514350">
              <a:buFont typeface="+mj-lt"/>
              <a:buAutoNum type="arabicPeriod"/>
            </a:pPr>
            <a:r>
              <a:rPr lang="de-DE" sz="5600" dirty="0" smtClean="0">
                <a:solidFill>
                  <a:schemeClr val="tx2">
                    <a:lumMod val="40000"/>
                    <a:lumOff val="60000"/>
                  </a:schemeClr>
                </a:solidFill>
              </a:rPr>
              <a:t>Evolutionäre Spieltheorie</a:t>
            </a:r>
          </a:p>
          <a:p>
            <a:pPr marL="880110" lvl="1" indent="-514350">
              <a:buFont typeface="+mj-lt"/>
              <a:buAutoNum type="alphaLcParenR"/>
            </a:pPr>
            <a:r>
              <a:rPr lang="de-DE" sz="2000" dirty="0" smtClean="0">
                <a:solidFill>
                  <a:schemeClr val="tx2">
                    <a:lumMod val="40000"/>
                    <a:lumOff val="60000"/>
                  </a:schemeClr>
                </a:solidFill>
              </a:rPr>
              <a:t>Einleitung</a:t>
            </a:r>
          </a:p>
          <a:p>
            <a:pPr marL="880110" lvl="1" indent="-514350">
              <a:buFont typeface="+mj-lt"/>
              <a:buAutoNum type="alphaLcParenR"/>
            </a:pPr>
            <a:r>
              <a:rPr lang="de-DE" sz="2000" dirty="0" smtClean="0">
                <a:solidFill>
                  <a:schemeClr val="tx2">
                    <a:lumMod val="40000"/>
                    <a:lumOff val="60000"/>
                  </a:schemeClr>
                </a:solidFill>
              </a:rPr>
              <a:t>Evolutionär stabile Strategien</a:t>
            </a:r>
          </a:p>
          <a:p>
            <a:pPr marL="880110" lvl="1" indent="-514350">
              <a:buFont typeface="+mj-lt"/>
              <a:buAutoNum type="alphaLcParenR"/>
            </a:pPr>
            <a:r>
              <a:rPr lang="de-DE" sz="2000" dirty="0" smtClean="0">
                <a:solidFill>
                  <a:schemeClr val="tx2">
                    <a:lumMod val="40000"/>
                    <a:lumOff val="60000"/>
                  </a:schemeClr>
                </a:solidFill>
              </a:rPr>
              <a:t>Mathematische Grundlagen (Teil 4)</a:t>
            </a:r>
          </a:p>
          <a:p>
            <a:pPr marL="880110" lvl="1" indent="-514350">
              <a:buFont typeface="+mj-lt"/>
              <a:buAutoNum type="alphaLcParenR"/>
            </a:pPr>
            <a:r>
              <a:rPr lang="de-DE" sz="2000" dirty="0" smtClean="0">
                <a:solidFill>
                  <a:schemeClr val="tx2">
                    <a:lumMod val="40000"/>
                    <a:lumOff val="60000"/>
                  </a:schemeClr>
                </a:solidFill>
              </a:rPr>
              <a:t>Die </a:t>
            </a:r>
            <a:r>
              <a:rPr lang="de-DE" sz="2000" dirty="0" err="1" smtClean="0">
                <a:solidFill>
                  <a:schemeClr val="tx2">
                    <a:lumMod val="40000"/>
                    <a:lumOff val="60000"/>
                  </a:schemeClr>
                </a:solidFill>
              </a:rPr>
              <a:t>Replikatordynamik</a:t>
            </a:r>
            <a:endParaRPr lang="de-DE" sz="2000" dirty="0" smtClean="0">
              <a:solidFill>
                <a:schemeClr val="tx2">
                  <a:lumMod val="40000"/>
                  <a:lumOff val="60000"/>
                </a:schemeClr>
              </a:solidFill>
            </a:endParaRPr>
          </a:p>
          <a:p>
            <a:pPr marL="880110" lvl="1" indent="-514350">
              <a:buFont typeface="+mj-lt"/>
              <a:buAutoNum type="alphaLcParenR"/>
            </a:pPr>
            <a:r>
              <a:rPr lang="de-DE" sz="2000" dirty="0" smtClean="0">
                <a:solidFill>
                  <a:schemeClr val="tx2">
                    <a:lumMod val="40000"/>
                    <a:lumOff val="60000"/>
                  </a:schemeClr>
                </a:solidFill>
              </a:rPr>
              <a:t>Beispiel: Symmetrische (2x2)-Spiele</a:t>
            </a:r>
          </a:p>
          <a:p>
            <a:pPr marL="880110" lvl="1" indent="-514350">
              <a:buFont typeface="+mj-lt"/>
              <a:buAutoNum type="alphaLcParenR"/>
            </a:pPr>
            <a:r>
              <a:rPr lang="de-DE" sz="2000" dirty="0" smtClean="0">
                <a:solidFill>
                  <a:schemeClr val="tx2">
                    <a:lumMod val="40000"/>
                    <a:lumOff val="60000"/>
                  </a:schemeClr>
                </a:solidFill>
              </a:rPr>
              <a:t>Theorie und Experiment</a:t>
            </a:r>
          </a:p>
          <a:p>
            <a:pPr marL="880110" lvl="1" indent="-514350">
              <a:buFont typeface="+mj-lt"/>
              <a:buAutoNum type="alphaLcParenR"/>
            </a:pPr>
            <a:r>
              <a:rPr lang="de-DE" sz="2000" dirty="0" smtClean="0">
                <a:solidFill>
                  <a:schemeClr val="tx2">
                    <a:lumMod val="40000"/>
                    <a:lumOff val="60000"/>
                  </a:schemeClr>
                </a:solidFill>
              </a:rPr>
              <a:t>Mathematische Grundlagen (Teil 5)</a:t>
            </a:r>
          </a:p>
          <a:p>
            <a:pPr marL="880110" lvl="1" indent="-514350">
              <a:buFont typeface="+mj-lt"/>
              <a:buAutoNum type="alphaLcParenR"/>
            </a:pPr>
            <a:r>
              <a:rPr lang="de-DE" sz="2000" dirty="0" smtClean="0">
                <a:solidFill>
                  <a:schemeClr val="tx2">
                    <a:lumMod val="40000"/>
                    <a:lumOff val="60000"/>
                  </a:schemeClr>
                </a:solidFill>
              </a:rPr>
              <a:t>Anwendungsfelder der evolutionären Spieltheorie</a:t>
            </a:r>
          </a:p>
          <a:p>
            <a:pPr marL="880110" lvl="1" indent="-514350">
              <a:buFont typeface="+mj-lt"/>
              <a:buAutoNum type="alphaLcParenR"/>
            </a:pPr>
            <a:r>
              <a:rPr lang="de-DE" sz="2000" dirty="0" smtClean="0">
                <a:solidFill>
                  <a:schemeClr val="tx2">
                    <a:lumMod val="40000"/>
                    <a:lumOff val="60000"/>
                  </a:schemeClr>
                </a:solidFill>
              </a:rPr>
              <a:t>Beispiel: Symmetrische (2x3)-Spiele</a:t>
            </a:r>
          </a:p>
          <a:p>
            <a:pPr marL="880110" lvl="1" indent="-514350">
              <a:buFont typeface="+mj-lt"/>
              <a:buAutoNum type="alphaLcParenR"/>
            </a:pPr>
            <a:r>
              <a:rPr lang="de-DE" sz="8000" dirty="0" smtClean="0">
                <a:solidFill>
                  <a:schemeClr val="accent2">
                    <a:lumMod val="40000"/>
                    <a:lumOff val="60000"/>
                  </a:schemeClr>
                </a:solidFill>
              </a:rPr>
              <a:t>Beispiel: Unsymmetrische (2x2)-Spiele (</a:t>
            </a:r>
            <a:r>
              <a:rPr lang="de-DE" sz="8000" dirty="0" err="1" smtClean="0">
                <a:solidFill>
                  <a:schemeClr val="accent2">
                    <a:lumMod val="40000"/>
                    <a:lumOff val="60000"/>
                  </a:schemeClr>
                </a:solidFill>
              </a:rPr>
              <a:t>Bimatrix</a:t>
            </a:r>
            <a:r>
              <a:rPr lang="de-DE" sz="8000" dirty="0" smtClean="0">
                <a:solidFill>
                  <a:schemeClr val="accent2">
                    <a:lumMod val="40000"/>
                    <a:lumOff val="60000"/>
                  </a:schemeClr>
                </a:solidFill>
              </a:rPr>
              <a:t>-Spiele)</a:t>
            </a:r>
          </a:p>
          <a:p>
            <a:pPr marL="514350" indent="-514350">
              <a:buFont typeface="+mj-lt"/>
              <a:buAutoNum type="arabicPeriod"/>
            </a:pPr>
            <a:r>
              <a:rPr lang="de-DE" sz="8000" dirty="0" smtClean="0"/>
              <a:t>Neue Entwicklungen in der evolutionären Spieltheorie</a:t>
            </a:r>
          </a:p>
          <a:p>
            <a:pPr marL="880110" lvl="1" indent="-514350">
              <a:buFont typeface="+mj-lt"/>
              <a:buAutoNum type="alphaLcParenR"/>
            </a:pPr>
            <a:r>
              <a:rPr lang="de-DE" sz="8000" dirty="0" smtClean="0"/>
              <a:t>Spieltheorie auf komplexen Netzwerken</a:t>
            </a:r>
          </a:p>
          <a:p>
            <a:pPr marL="1554480" lvl="2" indent="-914400">
              <a:buFont typeface="+mj-lt"/>
              <a:buAutoNum type="alphaLcPeriod"/>
            </a:pPr>
            <a:r>
              <a:rPr lang="de-DE" sz="8000" dirty="0" smtClean="0">
                <a:solidFill>
                  <a:schemeClr val="accent2">
                    <a:lumMod val="40000"/>
                    <a:lumOff val="60000"/>
                  </a:schemeClr>
                </a:solidFill>
              </a:rPr>
              <a:t>Theorie der komplexen Netzwerke</a:t>
            </a:r>
          </a:p>
          <a:p>
            <a:pPr marL="1554480" lvl="2" indent="-914400">
              <a:buFont typeface="+mj-lt"/>
              <a:buAutoNum type="alphaLcPeriod"/>
            </a:pPr>
            <a:r>
              <a:rPr lang="de-DE" sz="8000" dirty="0" smtClean="0">
                <a:solidFill>
                  <a:schemeClr val="accent2">
                    <a:lumMod val="40000"/>
                    <a:lumOff val="60000"/>
                  </a:schemeClr>
                </a:solidFill>
              </a:rPr>
              <a:t>Eigenschaften von komplexen Netzwerken</a:t>
            </a:r>
          </a:p>
          <a:p>
            <a:pPr marL="1554480" lvl="2" indent="-914400">
              <a:buFont typeface="+mj-lt"/>
              <a:buAutoNum type="alphaLcPeriod"/>
            </a:pPr>
            <a:r>
              <a:rPr lang="de-DE" sz="8000" dirty="0" smtClean="0"/>
              <a:t>Spieltheorie auf komplexen Netzwerken</a:t>
            </a:r>
          </a:p>
          <a:p>
            <a:pPr marL="1554480" lvl="2" indent="-914400">
              <a:buFont typeface="+mj-lt"/>
              <a:buAutoNum type="alphaLcPeriod"/>
            </a:pPr>
            <a:r>
              <a:rPr lang="de-DE" sz="8000" dirty="0" smtClean="0">
                <a:solidFill>
                  <a:schemeClr val="accent2">
                    <a:lumMod val="40000"/>
                    <a:lumOff val="60000"/>
                  </a:schemeClr>
                </a:solidFill>
              </a:rPr>
              <a:t>Beispiele und Anwendungsfelder</a:t>
            </a:r>
          </a:p>
          <a:p>
            <a:pPr marL="1394460" lvl="1" indent="-1028700">
              <a:buFont typeface="+mj-lt"/>
              <a:buAutoNum type="alphaLcParenR"/>
            </a:pPr>
            <a:r>
              <a:rPr lang="de-DE" sz="8000" dirty="0" smtClean="0">
                <a:solidFill>
                  <a:schemeClr val="accent2">
                    <a:lumMod val="40000"/>
                    <a:lumOff val="60000"/>
                  </a:schemeClr>
                </a:solidFill>
              </a:rPr>
              <a:t>Quantenspieltheorie</a:t>
            </a:r>
          </a:p>
          <a:p>
            <a:pPr marL="1783080" lvl="2" indent="-1143000">
              <a:buFont typeface="+mj-lt"/>
              <a:buAutoNum type="alphaLcPeriod"/>
            </a:pPr>
            <a:r>
              <a:rPr lang="de-DE" sz="8000" dirty="0" smtClean="0">
                <a:solidFill>
                  <a:schemeClr val="accent2">
                    <a:lumMod val="40000"/>
                    <a:lumOff val="60000"/>
                  </a:schemeClr>
                </a:solidFill>
              </a:rPr>
              <a:t>Motivation</a:t>
            </a:r>
          </a:p>
          <a:p>
            <a:pPr marL="1783080" lvl="2" indent="-1143000">
              <a:buFont typeface="+mj-lt"/>
              <a:buAutoNum type="alphaLcPeriod"/>
            </a:pPr>
            <a:r>
              <a:rPr lang="de-DE" sz="8000" dirty="0" smtClean="0">
                <a:solidFill>
                  <a:schemeClr val="accent2">
                    <a:lumMod val="40000"/>
                    <a:lumOff val="60000"/>
                  </a:schemeClr>
                </a:solidFill>
              </a:rPr>
              <a:t>Einführung in die Quantentheorie</a:t>
            </a:r>
          </a:p>
          <a:p>
            <a:pPr marL="1783080" lvl="2" indent="-1143000">
              <a:buFont typeface="+mj-lt"/>
              <a:buAutoNum type="alphaLcPeriod"/>
            </a:pPr>
            <a:r>
              <a:rPr lang="de-DE" sz="8000" dirty="0" smtClean="0">
                <a:solidFill>
                  <a:schemeClr val="accent2">
                    <a:lumMod val="40000"/>
                    <a:lumOff val="60000"/>
                  </a:schemeClr>
                </a:solidFill>
              </a:rPr>
              <a:t>Konzepte der Quantenspieltheorie</a:t>
            </a:r>
            <a:endParaRPr lang="de-DE" sz="6400" dirty="0" smtClean="0">
              <a:solidFill>
                <a:schemeClr val="accent2">
                  <a:lumMod val="40000"/>
                  <a:lumOff val="60000"/>
                </a:schemeClr>
              </a:solidFill>
            </a:endParaRPr>
          </a:p>
          <a:p>
            <a:pPr marL="880110" lvl="1" indent="-514350">
              <a:buFont typeface="+mj-lt"/>
              <a:buAutoNum type="alphaLcParenR"/>
            </a:pPr>
            <a:endParaRPr lang="de-DE" sz="5600" dirty="0" smtClean="0"/>
          </a:p>
          <a:p>
            <a:pPr marL="880110" lvl="1" indent="-514350">
              <a:buFont typeface="+mj-lt"/>
              <a:buAutoNum type="alphaLcParenR"/>
            </a:pPr>
            <a:endParaRPr lang="de-DE" sz="49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Spieltheorie auf einer komplexen Knoten-Netzwerkstopologie</a:t>
            </a:r>
            <a:endParaRPr lang="de-DE" dirty="0"/>
          </a:p>
        </p:txBody>
      </p:sp>
      <p:sp>
        <p:nvSpPr>
          <p:cNvPr id="3" name="Inhaltsplatzhalter 2"/>
          <p:cNvSpPr>
            <a:spLocks noGrp="1"/>
          </p:cNvSpPr>
          <p:nvPr>
            <p:ph idx="1"/>
          </p:nvPr>
        </p:nvSpPr>
        <p:spPr/>
        <p:txBody>
          <a:bodyPr/>
          <a:lstStyle/>
          <a:p>
            <a:r>
              <a:rPr lang="de-DE" dirty="0" smtClean="0"/>
              <a:t>Im folgenden wird ein Beispiel einer aktuell laufenden Forschungsarbeit dargestellt. Die nun folgenden Folien sind einem Vortrag entnommen, den ich am 07. Oktober 2009 in Konstanz im Rahmen der </a:t>
            </a:r>
            <a:r>
              <a:rPr lang="de-DE" i="1" dirty="0" smtClean="0"/>
              <a:t>Open-Access-Tage 2009</a:t>
            </a:r>
            <a:r>
              <a:rPr lang="de-DE" dirty="0" smtClean="0"/>
              <a:t>  gehalten habe.</a:t>
            </a:r>
            <a:endParaRPr lang="de-DE"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142852"/>
            <a:ext cx="8229600" cy="642942"/>
          </a:xfrm>
        </p:spPr>
        <p:txBody>
          <a:bodyPr>
            <a:normAutofit fontScale="90000"/>
          </a:bodyPr>
          <a:lstStyle/>
          <a:p>
            <a:r>
              <a:rPr lang="de-DE" dirty="0" smtClean="0"/>
              <a:t>Inhaltsübersicht des sechsten Teils </a:t>
            </a:r>
            <a:endParaRPr lang="de-DE" dirty="0"/>
          </a:p>
        </p:txBody>
      </p:sp>
      <p:sp>
        <p:nvSpPr>
          <p:cNvPr id="3" name="Inhaltsplatzhalter 2"/>
          <p:cNvSpPr>
            <a:spLocks noGrp="1"/>
          </p:cNvSpPr>
          <p:nvPr>
            <p:ph idx="1"/>
          </p:nvPr>
        </p:nvSpPr>
        <p:spPr>
          <a:xfrm>
            <a:off x="457200" y="857232"/>
            <a:ext cx="8229600" cy="5467368"/>
          </a:xfrm>
        </p:spPr>
        <p:txBody>
          <a:bodyPr>
            <a:normAutofit fontScale="25000" lnSpcReduction="20000"/>
          </a:bodyPr>
          <a:lstStyle/>
          <a:p>
            <a:pPr marL="514350" indent="-514350">
              <a:buFont typeface="+mj-lt"/>
              <a:buAutoNum type="arabicPeriod"/>
            </a:pPr>
            <a:r>
              <a:rPr lang="de-DE" sz="1600" dirty="0" smtClean="0">
                <a:solidFill>
                  <a:schemeClr val="tx2">
                    <a:lumMod val="40000"/>
                    <a:lumOff val="60000"/>
                  </a:schemeClr>
                </a:solidFill>
              </a:rPr>
              <a:t>Grundlagen der Spieltheorie</a:t>
            </a:r>
          </a:p>
          <a:p>
            <a:pPr marL="880110" lvl="1" indent="-514350">
              <a:buFont typeface="+mj-lt"/>
              <a:buAutoNum type="alphaLcParenR"/>
            </a:pPr>
            <a:r>
              <a:rPr lang="de-DE" sz="1600" dirty="0" smtClean="0">
                <a:solidFill>
                  <a:schemeClr val="tx2">
                    <a:lumMod val="40000"/>
                    <a:lumOff val="60000"/>
                  </a:schemeClr>
                </a:solidFill>
              </a:rPr>
              <a:t>Einleitung</a:t>
            </a:r>
          </a:p>
          <a:p>
            <a:pPr marL="880110" lvl="1" indent="-514350">
              <a:buFont typeface="+mj-lt"/>
              <a:buAutoNum type="alphaLcParenR"/>
            </a:pPr>
            <a:r>
              <a:rPr lang="de-DE" sz="1600" dirty="0" smtClean="0">
                <a:solidFill>
                  <a:schemeClr val="tx2">
                    <a:lumMod val="40000"/>
                    <a:lumOff val="60000"/>
                  </a:schemeClr>
                </a:solidFill>
              </a:rPr>
              <a:t>Mathematische Grundlagen (Teil 1)</a:t>
            </a:r>
          </a:p>
          <a:p>
            <a:pPr marL="880110" lvl="1" indent="-514350">
              <a:buFont typeface="+mj-lt"/>
              <a:buAutoNum type="alphaLcParenR"/>
            </a:pPr>
            <a:r>
              <a:rPr lang="de-DE" sz="1600" dirty="0" smtClean="0">
                <a:solidFill>
                  <a:schemeClr val="tx2">
                    <a:lumMod val="40000"/>
                    <a:lumOff val="60000"/>
                  </a:schemeClr>
                </a:solidFill>
              </a:rPr>
              <a:t>Definition eines Spiels in Normalform mit Auszahlung</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Reine und gemischte Strategien</a:t>
            </a:r>
          </a:p>
          <a:p>
            <a:pPr marL="880110" lvl="1" indent="-514350">
              <a:buFont typeface="+mj-lt"/>
              <a:buAutoNum type="alphaLcParenR"/>
            </a:pPr>
            <a:r>
              <a:rPr lang="de-DE" sz="1600" dirty="0" smtClean="0">
                <a:solidFill>
                  <a:schemeClr val="tx2">
                    <a:lumMod val="40000"/>
                    <a:lumOff val="60000"/>
                  </a:schemeClr>
                </a:solidFill>
              </a:rPr>
              <a:t>Mathematische Grundlagen (Teil 2)</a:t>
            </a:r>
          </a:p>
          <a:p>
            <a:pPr marL="880110" lvl="1" indent="-514350">
              <a:buFont typeface="+mj-lt"/>
              <a:buAutoNum type="alphaLcParenR"/>
            </a:pPr>
            <a:r>
              <a:rPr lang="de-DE" sz="1600" dirty="0" smtClean="0">
                <a:solidFill>
                  <a:schemeClr val="tx2">
                    <a:lumMod val="40000"/>
                    <a:lumOff val="60000"/>
                  </a:schemeClr>
                </a:solidFill>
              </a:rPr>
              <a:t>Dominante Strategien und Nash Gleichgewichte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Mathematische Grundlagen (Teil 3)</a:t>
            </a:r>
          </a:p>
          <a:p>
            <a:pPr marL="880110" lvl="1" indent="-514350">
              <a:buFont typeface="+mj-lt"/>
              <a:buAutoNum type="alphaLcParenR"/>
            </a:pPr>
            <a:r>
              <a:rPr lang="de-DE" sz="1600" dirty="0" smtClean="0">
                <a:solidFill>
                  <a:schemeClr val="tx2">
                    <a:lumMod val="40000"/>
                    <a:lumOff val="60000"/>
                  </a:schemeClr>
                </a:solidFill>
              </a:rPr>
              <a:t>Symmetrische und unsymmetrische Spiele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Weitere Konzepte der Spieltheorie</a:t>
            </a:r>
            <a:endParaRPr lang="de-DE" dirty="0" smtClean="0">
              <a:solidFill>
                <a:schemeClr val="tx2">
                  <a:lumMod val="40000"/>
                  <a:lumOff val="60000"/>
                </a:schemeClr>
              </a:solidFill>
            </a:endParaRPr>
          </a:p>
          <a:p>
            <a:pPr marL="514350" indent="-514350">
              <a:buFont typeface="+mj-lt"/>
              <a:buAutoNum type="arabicPeriod"/>
            </a:pPr>
            <a:r>
              <a:rPr lang="de-DE" sz="5600" dirty="0" smtClean="0">
                <a:solidFill>
                  <a:schemeClr val="tx2">
                    <a:lumMod val="40000"/>
                    <a:lumOff val="60000"/>
                  </a:schemeClr>
                </a:solidFill>
              </a:rPr>
              <a:t>Evolutionäre Spieltheorie</a:t>
            </a:r>
          </a:p>
          <a:p>
            <a:pPr marL="880110" lvl="1" indent="-514350">
              <a:buFont typeface="+mj-lt"/>
              <a:buAutoNum type="alphaLcParenR"/>
            </a:pPr>
            <a:r>
              <a:rPr lang="de-DE" sz="2000" dirty="0" smtClean="0">
                <a:solidFill>
                  <a:schemeClr val="tx2">
                    <a:lumMod val="40000"/>
                    <a:lumOff val="60000"/>
                  </a:schemeClr>
                </a:solidFill>
              </a:rPr>
              <a:t>Einleitung</a:t>
            </a:r>
          </a:p>
          <a:p>
            <a:pPr marL="880110" lvl="1" indent="-514350">
              <a:buFont typeface="+mj-lt"/>
              <a:buAutoNum type="alphaLcParenR"/>
            </a:pPr>
            <a:r>
              <a:rPr lang="de-DE" sz="2000" dirty="0" smtClean="0">
                <a:solidFill>
                  <a:schemeClr val="tx2">
                    <a:lumMod val="40000"/>
                    <a:lumOff val="60000"/>
                  </a:schemeClr>
                </a:solidFill>
              </a:rPr>
              <a:t>Evolutionär stabile Strategien</a:t>
            </a:r>
          </a:p>
          <a:p>
            <a:pPr marL="880110" lvl="1" indent="-514350">
              <a:buFont typeface="+mj-lt"/>
              <a:buAutoNum type="alphaLcParenR"/>
            </a:pPr>
            <a:r>
              <a:rPr lang="de-DE" sz="2000" dirty="0" smtClean="0">
                <a:solidFill>
                  <a:schemeClr val="tx2">
                    <a:lumMod val="40000"/>
                    <a:lumOff val="60000"/>
                  </a:schemeClr>
                </a:solidFill>
              </a:rPr>
              <a:t>Mathematische Grundlagen (Teil 4)</a:t>
            </a:r>
          </a:p>
          <a:p>
            <a:pPr marL="880110" lvl="1" indent="-514350">
              <a:buFont typeface="+mj-lt"/>
              <a:buAutoNum type="alphaLcParenR"/>
            </a:pPr>
            <a:r>
              <a:rPr lang="de-DE" sz="2000" dirty="0" smtClean="0">
                <a:solidFill>
                  <a:schemeClr val="tx2">
                    <a:lumMod val="40000"/>
                    <a:lumOff val="60000"/>
                  </a:schemeClr>
                </a:solidFill>
              </a:rPr>
              <a:t>Die </a:t>
            </a:r>
            <a:r>
              <a:rPr lang="de-DE" sz="2000" dirty="0" err="1" smtClean="0">
                <a:solidFill>
                  <a:schemeClr val="tx2">
                    <a:lumMod val="40000"/>
                    <a:lumOff val="60000"/>
                  </a:schemeClr>
                </a:solidFill>
              </a:rPr>
              <a:t>Replikatordynamik</a:t>
            </a:r>
            <a:endParaRPr lang="de-DE" sz="2000" dirty="0" smtClean="0">
              <a:solidFill>
                <a:schemeClr val="tx2">
                  <a:lumMod val="40000"/>
                  <a:lumOff val="60000"/>
                </a:schemeClr>
              </a:solidFill>
            </a:endParaRPr>
          </a:p>
          <a:p>
            <a:pPr marL="880110" lvl="1" indent="-514350">
              <a:buFont typeface="+mj-lt"/>
              <a:buAutoNum type="alphaLcParenR"/>
            </a:pPr>
            <a:r>
              <a:rPr lang="de-DE" sz="2000" dirty="0" smtClean="0">
                <a:solidFill>
                  <a:schemeClr val="tx2">
                    <a:lumMod val="40000"/>
                    <a:lumOff val="60000"/>
                  </a:schemeClr>
                </a:solidFill>
              </a:rPr>
              <a:t>Beispiel: Symmetrische (2x2)-Spiele</a:t>
            </a:r>
          </a:p>
          <a:p>
            <a:pPr marL="880110" lvl="1" indent="-514350">
              <a:buFont typeface="+mj-lt"/>
              <a:buAutoNum type="alphaLcParenR"/>
            </a:pPr>
            <a:r>
              <a:rPr lang="de-DE" sz="2000" dirty="0" smtClean="0">
                <a:solidFill>
                  <a:schemeClr val="tx2">
                    <a:lumMod val="40000"/>
                    <a:lumOff val="60000"/>
                  </a:schemeClr>
                </a:solidFill>
              </a:rPr>
              <a:t>Theorie und Experiment</a:t>
            </a:r>
          </a:p>
          <a:p>
            <a:pPr marL="880110" lvl="1" indent="-514350">
              <a:buFont typeface="+mj-lt"/>
              <a:buAutoNum type="alphaLcParenR"/>
            </a:pPr>
            <a:r>
              <a:rPr lang="de-DE" sz="2000" dirty="0" smtClean="0">
                <a:solidFill>
                  <a:schemeClr val="tx2">
                    <a:lumMod val="40000"/>
                    <a:lumOff val="60000"/>
                  </a:schemeClr>
                </a:solidFill>
              </a:rPr>
              <a:t>Mathematische Grundlagen (Teil 5)</a:t>
            </a:r>
          </a:p>
          <a:p>
            <a:pPr marL="880110" lvl="1" indent="-514350">
              <a:buFont typeface="+mj-lt"/>
              <a:buAutoNum type="alphaLcParenR"/>
            </a:pPr>
            <a:r>
              <a:rPr lang="de-DE" sz="2000" dirty="0" smtClean="0">
                <a:solidFill>
                  <a:schemeClr val="tx2">
                    <a:lumMod val="40000"/>
                    <a:lumOff val="60000"/>
                  </a:schemeClr>
                </a:solidFill>
              </a:rPr>
              <a:t>Anwendungsfelder der evolutionären Spieltheorie</a:t>
            </a:r>
          </a:p>
          <a:p>
            <a:pPr marL="880110" lvl="1" indent="-514350">
              <a:buFont typeface="+mj-lt"/>
              <a:buAutoNum type="alphaLcParenR"/>
            </a:pPr>
            <a:r>
              <a:rPr lang="de-DE" sz="2000" dirty="0" smtClean="0">
                <a:solidFill>
                  <a:schemeClr val="tx2">
                    <a:lumMod val="40000"/>
                    <a:lumOff val="60000"/>
                  </a:schemeClr>
                </a:solidFill>
              </a:rPr>
              <a:t>Beispiel: Symmetrische (2x3)-Spiele</a:t>
            </a:r>
          </a:p>
          <a:p>
            <a:pPr marL="880110" lvl="1" indent="-514350">
              <a:buFont typeface="+mj-lt"/>
              <a:buAutoNum type="alphaLcParenR"/>
            </a:pPr>
            <a:r>
              <a:rPr lang="de-DE" sz="8000" dirty="0" smtClean="0">
                <a:solidFill>
                  <a:schemeClr val="accent2">
                    <a:lumMod val="40000"/>
                    <a:lumOff val="60000"/>
                  </a:schemeClr>
                </a:solidFill>
              </a:rPr>
              <a:t>Beispiel: Unsymmetrische (2x2)-Spiele (</a:t>
            </a:r>
            <a:r>
              <a:rPr lang="de-DE" sz="8000" dirty="0" err="1" smtClean="0">
                <a:solidFill>
                  <a:schemeClr val="accent2">
                    <a:lumMod val="40000"/>
                    <a:lumOff val="60000"/>
                  </a:schemeClr>
                </a:solidFill>
              </a:rPr>
              <a:t>Bimatrix</a:t>
            </a:r>
            <a:r>
              <a:rPr lang="de-DE" sz="8000" dirty="0" smtClean="0">
                <a:solidFill>
                  <a:schemeClr val="accent2">
                    <a:lumMod val="40000"/>
                    <a:lumOff val="60000"/>
                  </a:schemeClr>
                </a:solidFill>
              </a:rPr>
              <a:t>-Spiele)</a:t>
            </a:r>
          </a:p>
          <a:p>
            <a:pPr marL="514350" indent="-514350">
              <a:buFont typeface="+mj-lt"/>
              <a:buAutoNum type="arabicPeriod"/>
            </a:pPr>
            <a:r>
              <a:rPr lang="de-DE" sz="8000" dirty="0" smtClean="0"/>
              <a:t>Neue Entwicklungen in der evolutionären Spieltheorie</a:t>
            </a:r>
          </a:p>
          <a:p>
            <a:pPr marL="880110" lvl="1" indent="-514350">
              <a:buFont typeface="+mj-lt"/>
              <a:buAutoNum type="alphaLcParenR"/>
            </a:pPr>
            <a:r>
              <a:rPr lang="de-DE" sz="8000" dirty="0" smtClean="0"/>
              <a:t>Spieltheorie auf komplexen Netzwerken</a:t>
            </a:r>
          </a:p>
          <a:p>
            <a:pPr marL="1554480" lvl="2" indent="-914400">
              <a:buFont typeface="+mj-lt"/>
              <a:buAutoNum type="alphaLcPeriod"/>
            </a:pPr>
            <a:r>
              <a:rPr lang="de-DE" sz="8000" dirty="0" smtClean="0">
                <a:solidFill>
                  <a:schemeClr val="accent2">
                    <a:lumMod val="40000"/>
                    <a:lumOff val="60000"/>
                  </a:schemeClr>
                </a:solidFill>
              </a:rPr>
              <a:t>Theorie der komplexen Netzwerke</a:t>
            </a:r>
          </a:p>
          <a:p>
            <a:pPr marL="1554480" lvl="2" indent="-914400">
              <a:buFont typeface="+mj-lt"/>
              <a:buAutoNum type="alphaLcPeriod"/>
            </a:pPr>
            <a:r>
              <a:rPr lang="de-DE" sz="8000" dirty="0" smtClean="0">
                <a:solidFill>
                  <a:schemeClr val="accent2">
                    <a:lumMod val="40000"/>
                    <a:lumOff val="60000"/>
                  </a:schemeClr>
                </a:solidFill>
              </a:rPr>
              <a:t>Eigenschaften von komplexen Netzwerken</a:t>
            </a:r>
          </a:p>
          <a:p>
            <a:pPr marL="1554480" lvl="2" indent="-914400">
              <a:buFont typeface="+mj-lt"/>
              <a:buAutoNum type="alphaLcPeriod"/>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t>Beispiele und Anwendungsfelder</a:t>
            </a:r>
          </a:p>
          <a:p>
            <a:pPr marL="1394460" lvl="1" indent="-1028700">
              <a:buFont typeface="+mj-lt"/>
              <a:buAutoNum type="alphaLcParenR"/>
            </a:pPr>
            <a:r>
              <a:rPr lang="de-DE" sz="8000" dirty="0" smtClean="0">
                <a:solidFill>
                  <a:schemeClr val="accent2">
                    <a:lumMod val="40000"/>
                    <a:lumOff val="60000"/>
                  </a:schemeClr>
                </a:solidFill>
              </a:rPr>
              <a:t>Quantenspieltheorie</a:t>
            </a:r>
          </a:p>
          <a:p>
            <a:pPr marL="1783080" lvl="2" indent="-1143000">
              <a:buFont typeface="+mj-lt"/>
              <a:buAutoNum type="alphaLcPeriod"/>
            </a:pPr>
            <a:r>
              <a:rPr lang="de-DE" sz="8000" dirty="0" smtClean="0">
                <a:solidFill>
                  <a:schemeClr val="accent2">
                    <a:lumMod val="40000"/>
                    <a:lumOff val="60000"/>
                  </a:schemeClr>
                </a:solidFill>
              </a:rPr>
              <a:t>Motivation</a:t>
            </a:r>
          </a:p>
          <a:p>
            <a:pPr marL="1783080" lvl="2" indent="-1143000">
              <a:buFont typeface="+mj-lt"/>
              <a:buAutoNum type="alphaLcPeriod"/>
            </a:pPr>
            <a:r>
              <a:rPr lang="de-DE" sz="8000" dirty="0" smtClean="0">
                <a:solidFill>
                  <a:schemeClr val="accent2">
                    <a:lumMod val="40000"/>
                    <a:lumOff val="60000"/>
                  </a:schemeClr>
                </a:solidFill>
              </a:rPr>
              <a:t>Einführung in die Quantentheorie</a:t>
            </a:r>
          </a:p>
          <a:p>
            <a:pPr marL="1783080" lvl="2" indent="-1143000">
              <a:buFont typeface="+mj-lt"/>
              <a:buAutoNum type="alphaLcPeriod"/>
            </a:pPr>
            <a:r>
              <a:rPr lang="de-DE" sz="8000" dirty="0" smtClean="0">
                <a:solidFill>
                  <a:schemeClr val="accent2">
                    <a:lumMod val="40000"/>
                    <a:lumOff val="60000"/>
                  </a:schemeClr>
                </a:solidFill>
              </a:rPr>
              <a:t>Konzepte der Quantenspieltheorie</a:t>
            </a:r>
            <a:endParaRPr lang="de-DE" sz="6400" dirty="0" smtClean="0">
              <a:solidFill>
                <a:schemeClr val="accent2">
                  <a:lumMod val="40000"/>
                  <a:lumOff val="60000"/>
                </a:schemeClr>
              </a:solidFill>
            </a:endParaRPr>
          </a:p>
          <a:p>
            <a:pPr marL="880110" lvl="1" indent="-514350">
              <a:buFont typeface="+mj-lt"/>
              <a:buAutoNum type="alphaLcParenR"/>
            </a:pPr>
            <a:endParaRPr lang="de-DE" sz="5600" dirty="0" smtClean="0"/>
          </a:p>
          <a:p>
            <a:pPr marL="880110" lvl="1" indent="-514350">
              <a:buFont typeface="+mj-lt"/>
              <a:buAutoNum type="alphaLcParenR"/>
            </a:pPr>
            <a:endParaRPr lang="de-DE" sz="4900"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28596" y="1142984"/>
            <a:ext cx="8244230" cy="2000264"/>
          </a:xfrm>
        </p:spPr>
        <p:txBody>
          <a:bodyPr>
            <a:normAutofit fontScale="90000"/>
          </a:bodyPr>
          <a:lstStyle/>
          <a:p>
            <a:pPr algn="ctr"/>
            <a:r>
              <a:rPr lang="de-DE" dirty="0" smtClean="0"/>
              <a:t>Open Access Geschäftsmodelle und </a:t>
            </a:r>
            <a:br>
              <a:rPr lang="de-DE" dirty="0" smtClean="0"/>
            </a:br>
            <a:r>
              <a:rPr lang="de-DE" dirty="0" smtClean="0"/>
              <a:t>evolutionär stabile Strategien</a:t>
            </a:r>
            <a:endParaRPr lang="en-US" dirty="0"/>
          </a:p>
        </p:txBody>
      </p:sp>
      <p:sp>
        <p:nvSpPr>
          <p:cNvPr id="3" name="Untertitel 2"/>
          <p:cNvSpPr>
            <a:spLocks noGrp="1"/>
          </p:cNvSpPr>
          <p:nvPr>
            <p:ph type="subTitle" idx="1"/>
          </p:nvPr>
        </p:nvSpPr>
        <p:spPr>
          <a:xfrm>
            <a:off x="571472" y="3857628"/>
            <a:ext cx="7854696" cy="2428892"/>
          </a:xfrm>
        </p:spPr>
        <p:txBody>
          <a:bodyPr>
            <a:normAutofit fontScale="77500" lnSpcReduction="20000"/>
          </a:bodyPr>
          <a:lstStyle/>
          <a:p>
            <a:pPr algn="ctr"/>
            <a:r>
              <a:rPr lang="de-DE" dirty="0" smtClean="0"/>
              <a:t>Vortrag im Rahmen der Open-Access-Tage 2009</a:t>
            </a:r>
          </a:p>
          <a:p>
            <a:pPr algn="ctr"/>
            <a:r>
              <a:rPr lang="de-DE" dirty="0" smtClean="0"/>
              <a:t/>
            </a:r>
            <a:br>
              <a:rPr lang="de-DE" dirty="0" smtClean="0"/>
            </a:br>
            <a:r>
              <a:rPr lang="de-DE" dirty="0" smtClean="0"/>
              <a:t>Dr. Matthias Hanauske</a:t>
            </a:r>
            <a:br>
              <a:rPr lang="de-DE" dirty="0" smtClean="0"/>
            </a:br>
            <a:r>
              <a:rPr lang="de-DE" dirty="0" smtClean="0"/>
              <a:t>Institut für Wirtschaftsinformatik</a:t>
            </a:r>
            <a:br>
              <a:rPr lang="de-DE" dirty="0" smtClean="0"/>
            </a:br>
            <a:r>
              <a:rPr lang="de-DE" dirty="0" smtClean="0"/>
              <a:t>Goethe-Universität Frankfurt am Main</a:t>
            </a:r>
            <a:br>
              <a:rPr lang="de-DE" dirty="0" smtClean="0"/>
            </a:br>
            <a:r>
              <a:rPr lang="de-DE" dirty="0" smtClean="0"/>
              <a:t>Grüneburgplatz 1, 60323 Frankfurt am Main</a:t>
            </a:r>
          </a:p>
          <a:p>
            <a:pPr algn="ctr"/>
            <a:endParaRPr lang="de-DE" dirty="0" smtClean="0"/>
          </a:p>
          <a:p>
            <a:pPr algn="ctr"/>
            <a:r>
              <a:rPr lang="en-US" dirty="0" smtClean="0"/>
              <a:t>Konstanz, 07.Oktober 2009</a:t>
            </a:r>
          </a:p>
          <a:p>
            <a:pPr algn="ct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Inhaltsübersicht</a:t>
            </a:r>
            <a:endParaRPr lang="en-US" dirty="0"/>
          </a:p>
        </p:txBody>
      </p:sp>
      <p:sp>
        <p:nvSpPr>
          <p:cNvPr id="3" name="Inhaltsplatzhalter 2"/>
          <p:cNvSpPr>
            <a:spLocks noGrp="1"/>
          </p:cNvSpPr>
          <p:nvPr>
            <p:ph idx="1"/>
          </p:nvPr>
        </p:nvSpPr>
        <p:spPr/>
        <p:txBody>
          <a:bodyPr>
            <a:normAutofit/>
          </a:bodyPr>
          <a:lstStyle/>
          <a:p>
            <a:pPr marL="514350" indent="-514350">
              <a:buFont typeface="+mj-lt"/>
              <a:buAutoNum type="arabicPeriod"/>
            </a:pPr>
            <a:r>
              <a:rPr lang="de-DE" dirty="0" smtClean="0"/>
              <a:t>Einleitung</a:t>
            </a:r>
          </a:p>
          <a:p>
            <a:pPr marL="514350" indent="-514350">
              <a:buFont typeface="+mj-lt"/>
              <a:buAutoNum type="arabicPeriod"/>
            </a:pPr>
            <a:r>
              <a:rPr lang="de-DE" dirty="0" smtClean="0"/>
              <a:t>Simulation des Marktes für wissenschaftliche Fachinformation (DFG-Projekt WIAP)</a:t>
            </a:r>
          </a:p>
          <a:p>
            <a:pPr marL="514350" indent="-514350">
              <a:buFont typeface="+mj-lt"/>
              <a:buAutoNum type="arabicPeriod"/>
            </a:pPr>
            <a:r>
              <a:rPr lang="de-DE" dirty="0" smtClean="0"/>
              <a:t>Evolutionäre Spieltheorie</a:t>
            </a:r>
          </a:p>
          <a:p>
            <a:pPr marL="514350" indent="-514350">
              <a:buFont typeface="+mj-lt"/>
              <a:buAutoNum type="arabicPeriod"/>
            </a:pPr>
            <a:r>
              <a:rPr lang="de-DE" dirty="0" smtClean="0"/>
              <a:t>Open Access und Evolutionär Stabile Strategien</a:t>
            </a:r>
          </a:p>
          <a:p>
            <a:pPr marL="514350" indent="-514350">
              <a:buFont typeface="+mj-lt"/>
              <a:buAutoNum type="arabicPeriod"/>
            </a:pPr>
            <a:r>
              <a:rPr lang="de-DE" dirty="0" smtClean="0"/>
              <a:t>Kosten und Nutzen von Open Access in Deutschland (laufendes DFG-Projekt EINMISSRG)</a:t>
            </a:r>
          </a:p>
          <a:p>
            <a:pPr marL="514350" indent="-514350">
              <a:buFont typeface="+mj-lt"/>
              <a:buAutoNum type="arabicPeriod"/>
            </a:pPr>
            <a:r>
              <a:rPr lang="de-DE" dirty="0" smtClean="0"/>
              <a:t>Zusammenfassung und Ausblick</a:t>
            </a:r>
            <a:endParaRPr lang="de-DE"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dirty="0" smtClean="0"/>
              <a:t>Der Markt für </a:t>
            </a:r>
            <a:br>
              <a:rPr lang="de-DE" dirty="0" smtClean="0"/>
            </a:br>
            <a:r>
              <a:rPr lang="de-DE" dirty="0" smtClean="0"/>
              <a:t>wissenschaftliche Fachinformation</a:t>
            </a:r>
            <a:endParaRPr lang="de-DE" dirty="0"/>
          </a:p>
        </p:txBody>
      </p:sp>
      <p:graphicFrame>
        <p:nvGraphicFramePr>
          <p:cNvPr id="6" name="Inhaltsplatzhalter 8"/>
          <p:cNvGraphicFramePr>
            <a:graphicFrameLocks noGrp="1"/>
          </p:cNvGraphicFramePr>
          <p:nvPr>
            <p:ph idx="1"/>
          </p:nvPr>
        </p:nvGraphicFramePr>
        <p:xfrm>
          <a:off x="-1214478" y="1142984"/>
          <a:ext cx="8043890" cy="4857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9"/>
          <p:cNvSpPr txBox="1">
            <a:spLocks noChangeArrowheads="1"/>
          </p:cNvSpPr>
          <p:nvPr/>
        </p:nvSpPr>
        <p:spPr bwMode="auto">
          <a:xfrm>
            <a:off x="5214942" y="2071678"/>
            <a:ext cx="3714750" cy="3139321"/>
          </a:xfrm>
          <a:prstGeom prst="rect">
            <a:avLst/>
          </a:prstGeom>
          <a:noFill/>
          <a:ln w="9525">
            <a:noFill/>
            <a:miter lim="800000"/>
            <a:headEnd/>
            <a:tailEnd/>
          </a:ln>
        </p:spPr>
        <p:txBody>
          <a:bodyPr wrap="square">
            <a:spAutoFit/>
          </a:bodyPr>
          <a:lstStyle/>
          <a:p>
            <a:r>
              <a:rPr lang="de-DE" dirty="0">
                <a:latin typeface="Calibri" pitchFamily="34" charset="0"/>
              </a:rPr>
              <a:t>Der Markt für wissenschaftliche Fachinformation ist maßgeblich durch die Entscheidungen dreier </a:t>
            </a:r>
            <a:r>
              <a:rPr lang="de-DE" dirty="0" err="1" smtClean="0">
                <a:latin typeface="Calibri" pitchFamily="34" charset="0"/>
              </a:rPr>
              <a:t>Akteursgruppen</a:t>
            </a:r>
            <a:r>
              <a:rPr lang="de-DE" dirty="0" smtClean="0">
                <a:latin typeface="Calibri" pitchFamily="34" charset="0"/>
              </a:rPr>
              <a:t> </a:t>
            </a:r>
            <a:r>
              <a:rPr lang="de-DE" dirty="0">
                <a:latin typeface="Calibri" pitchFamily="34" charset="0"/>
              </a:rPr>
              <a:t>(Wissenschaftler, Verlage und Bibliotheken) bestimmt </a:t>
            </a:r>
            <a:r>
              <a:rPr lang="de-DE" dirty="0" smtClean="0">
                <a:latin typeface="Calibri" pitchFamily="34" charset="0"/>
              </a:rPr>
              <a:t>.</a:t>
            </a:r>
          </a:p>
          <a:p>
            <a:endParaRPr lang="de-DE" dirty="0" smtClean="0">
              <a:latin typeface="Calibri" pitchFamily="34" charset="0"/>
            </a:endParaRPr>
          </a:p>
          <a:p>
            <a:r>
              <a:rPr lang="de-DE" dirty="0" smtClean="0">
                <a:latin typeface="Calibri" pitchFamily="34" charset="0"/>
              </a:rPr>
              <a:t>Koordinierende Marktmechanismen:</a:t>
            </a:r>
          </a:p>
          <a:p>
            <a:pPr>
              <a:buFont typeface="Courier New" pitchFamily="49" charset="0"/>
              <a:buChar char="o"/>
            </a:pPr>
            <a:r>
              <a:rPr lang="de-DE" dirty="0" smtClean="0">
                <a:latin typeface="Calibri" pitchFamily="34" charset="0"/>
              </a:rPr>
              <a:t> Qualität der Artikel und Reputation der Journals</a:t>
            </a:r>
          </a:p>
          <a:p>
            <a:pPr>
              <a:buFont typeface="Courier New" pitchFamily="49" charset="0"/>
              <a:buChar char="o"/>
            </a:pPr>
            <a:r>
              <a:rPr lang="de-DE" dirty="0" smtClean="0">
                <a:latin typeface="Calibri" pitchFamily="34" charset="0"/>
              </a:rPr>
              <a:t> Journalpreise</a:t>
            </a:r>
          </a:p>
          <a:p>
            <a:pPr>
              <a:buFont typeface="Courier New" pitchFamily="49" charset="0"/>
              <a:buChar char="o"/>
            </a:pPr>
            <a:r>
              <a:rPr lang="de-DE" dirty="0" smtClean="0">
                <a:latin typeface="Calibri" pitchFamily="34" charset="0"/>
              </a:rPr>
              <a:t> </a:t>
            </a:r>
            <a:r>
              <a:rPr lang="de-DE" dirty="0" err="1" smtClean="0">
                <a:latin typeface="Calibri" pitchFamily="34" charset="0"/>
              </a:rPr>
              <a:t>Usage</a:t>
            </a:r>
            <a:r>
              <a:rPr lang="de-DE" dirty="0" smtClean="0">
                <a:latin typeface="Calibri" pitchFamily="34" charset="0"/>
              </a:rPr>
              <a:t> der Journals</a:t>
            </a:r>
          </a:p>
        </p:txBody>
      </p:sp>
      <p:sp>
        <p:nvSpPr>
          <p:cNvPr id="8" name="Textfeld 7"/>
          <p:cNvSpPr txBox="1"/>
          <p:nvPr/>
        </p:nvSpPr>
        <p:spPr>
          <a:xfrm>
            <a:off x="142844" y="5643578"/>
            <a:ext cx="8429684" cy="923330"/>
          </a:xfrm>
          <a:prstGeom prst="rect">
            <a:avLst/>
          </a:prstGeom>
          <a:noFill/>
        </p:spPr>
        <p:txBody>
          <a:bodyPr wrap="square" rtlCol="0">
            <a:spAutoFit/>
          </a:bodyPr>
          <a:lstStyle/>
          <a:p>
            <a:r>
              <a:rPr lang="de-DE" dirty="0" smtClean="0"/>
              <a:t>Besonderheiten des Marktes:</a:t>
            </a:r>
          </a:p>
          <a:p>
            <a:pPr>
              <a:buFont typeface="Courier New" pitchFamily="49" charset="0"/>
              <a:buChar char="o"/>
            </a:pPr>
            <a:r>
              <a:rPr lang="de-DE" dirty="0" smtClean="0"/>
              <a:t> Autoren sind gleichzeitig Erzeuger und Konsument der Produkte</a:t>
            </a:r>
          </a:p>
          <a:p>
            <a:pPr>
              <a:buFont typeface="Courier New" pitchFamily="49" charset="0"/>
              <a:buChar char="o"/>
            </a:pPr>
            <a:r>
              <a:rPr lang="de-DE" dirty="0" smtClean="0"/>
              <a:t> Digitalisierung und Open Access verändern die klassischen Marktstrukturen</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Forschungsfragen</a:t>
            </a:r>
            <a:endParaRPr lang="de-DE" dirty="0"/>
          </a:p>
        </p:txBody>
      </p:sp>
      <p:sp>
        <p:nvSpPr>
          <p:cNvPr id="3" name="Inhaltsplatzhalter 2"/>
          <p:cNvSpPr>
            <a:spLocks noGrp="1"/>
          </p:cNvSpPr>
          <p:nvPr>
            <p:ph idx="1"/>
          </p:nvPr>
        </p:nvSpPr>
        <p:spPr/>
        <p:txBody>
          <a:bodyPr/>
          <a:lstStyle/>
          <a:p>
            <a:pPr>
              <a:buFont typeface="Wingdings" pitchFamily="2" charset="2"/>
              <a:buChar char="Ø"/>
            </a:pPr>
            <a:r>
              <a:rPr lang="de-DE" dirty="0" smtClean="0"/>
              <a:t>Wie wird sich der Markt für wissenschaftliche Fachinformation entwickeln?</a:t>
            </a:r>
          </a:p>
          <a:p>
            <a:pPr>
              <a:buFont typeface="Wingdings" pitchFamily="2" charset="2"/>
              <a:buChar char="Ø"/>
            </a:pPr>
            <a:r>
              <a:rPr lang="de-DE" dirty="0" smtClean="0"/>
              <a:t>Welche Geschäftsmodelle werden sich durchsetzen?</a:t>
            </a:r>
          </a:p>
          <a:p>
            <a:pPr>
              <a:buFont typeface="Wingdings" pitchFamily="2" charset="2"/>
              <a:buChar char="Ø"/>
            </a:pPr>
            <a:r>
              <a:rPr lang="de-DE" dirty="0" smtClean="0"/>
              <a:t>Unter welchen Rahmenbedingungen wird sich Open Access auf dem Markt etablieren können?</a:t>
            </a:r>
          </a:p>
          <a:p>
            <a:pPr>
              <a:buFont typeface="Wingdings" pitchFamily="2" charset="2"/>
              <a:buChar char="Ø"/>
            </a:pPr>
            <a:r>
              <a:rPr lang="de-DE" dirty="0" smtClean="0"/>
              <a:t>Warum ist Open Access in einigen Fachdisziplinen erfolgreich, in anderen jedoch noch nicht verbreitet?</a:t>
            </a:r>
          </a:p>
          <a:p>
            <a:pPr>
              <a:buFont typeface="Wingdings" pitchFamily="2" charset="2"/>
              <a:buChar char="Ø"/>
            </a:pPr>
            <a:r>
              <a:rPr lang="de-DE" dirty="0" smtClean="0"/>
              <a:t>Welche Anreize können wissenschaftliche Autoren dazu bewegen ihre Artikel Open Access zu veröffentlichen?</a:t>
            </a:r>
            <a:endParaRPr lang="de-DE"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Lösungsansätze</a:t>
            </a:r>
            <a:endParaRPr lang="de-DE"/>
          </a:p>
        </p:txBody>
      </p:sp>
      <p:sp>
        <p:nvSpPr>
          <p:cNvPr id="3" name="Inhaltsplatzhalter 2"/>
          <p:cNvSpPr>
            <a:spLocks noGrp="1"/>
          </p:cNvSpPr>
          <p:nvPr>
            <p:ph idx="1"/>
          </p:nvPr>
        </p:nvSpPr>
        <p:spPr/>
        <p:txBody>
          <a:bodyPr/>
          <a:lstStyle/>
          <a:p>
            <a:pPr>
              <a:buFont typeface="Wingdings" pitchFamily="2" charset="2"/>
              <a:buChar char="v"/>
            </a:pPr>
            <a:r>
              <a:rPr lang="de-DE" sz="2400" b="1" dirty="0" smtClean="0"/>
              <a:t>Computersimulation des Marktes für wissenschaftliche Fachinformation </a:t>
            </a:r>
            <a:r>
              <a:rPr lang="de-DE" sz="2400" dirty="0" smtClean="0"/>
              <a:t>(DFG finanziertes Projekt: Wissenschaftliche Informationsversorgung und alternative Preisbildungsmechanismen (WIAP))</a:t>
            </a:r>
          </a:p>
          <a:p>
            <a:pPr>
              <a:buFont typeface="Wingdings" pitchFamily="2" charset="2"/>
              <a:buChar char="v"/>
            </a:pPr>
            <a:r>
              <a:rPr lang="de-DE" sz="2400" b="1" dirty="0" smtClean="0"/>
              <a:t>Evolutionäre Spieltheorie</a:t>
            </a:r>
          </a:p>
          <a:p>
            <a:pPr>
              <a:buFont typeface="Wingdings" pitchFamily="2" charset="2"/>
              <a:buChar char="v"/>
            </a:pPr>
            <a:r>
              <a:rPr lang="de-DE" sz="2400" b="1" dirty="0" smtClean="0"/>
              <a:t>Kosten- und Nutzenberechnung von Open Access </a:t>
            </a:r>
            <a:r>
              <a:rPr lang="de-DE" sz="2400" dirty="0" smtClean="0"/>
              <a:t>(laufendes DFG finanziertes Projekt: </a:t>
            </a:r>
            <a:r>
              <a:rPr lang="en-US" sz="2400" dirty="0" smtClean="0"/>
              <a:t>Economic Implications of New Models for Information Supply for Science and Research in Germany (EINMISSRG)</a:t>
            </a:r>
            <a:r>
              <a:rPr lang="de-DE" sz="2400" dirty="0" smtClean="0"/>
              <a:t>)</a:t>
            </a:r>
            <a:endParaRPr lang="en-US" sz="2400"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Inhaltsübersicht des Vortrages</a:t>
            </a:r>
            <a:endParaRPr lang="de-DE" dirty="0"/>
          </a:p>
        </p:txBody>
      </p:sp>
      <p:sp>
        <p:nvSpPr>
          <p:cNvPr id="3" name="Inhaltsplatzhalter 2"/>
          <p:cNvSpPr>
            <a:spLocks noGrp="1"/>
          </p:cNvSpPr>
          <p:nvPr>
            <p:ph idx="1"/>
          </p:nvPr>
        </p:nvSpPr>
        <p:spPr/>
        <p:txBody>
          <a:bodyPr>
            <a:normAutofit/>
          </a:bodyPr>
          <a:lstStyle/>
          <a:p>
            <a:pPr marL="514350" indent="-514350">
              <a:buFont typeface="+mj-lt"/>
              <a:buAutoNum type="arabicPeriod"/>
            </a:pPr>
            <a:r>
              <a:rPr lang="de-DE" dirty="0" smtClean="0">
                <a:solidFill>
                  <a:schemeClr val="bg2">
                    <a:lumMod val="75000"/>
                  </a:schemeClr>
                </a:solidFill>
              </a:rPr>
              <a:t>Einleitung</a:t>
            </a:r>
          </a:p>
          <a:p>
            <a:pPr marL="514350" indent="-514350">
              <a:buFont typeface="+mj-lt"/>
              <a:buAutoNum type="arabicPeriod"/>
            </a:pPr>
            <a:r>
              <a:rPr lang="de-DE" dirty="0" smtClean="0"/>
              <a:t>Simulation des Marktes für wissenschaftliche Fachinformation (DFG-Projekt WIAP)</a:t>
            </a:r>
          </a:p>
          <a:p>
            <a:pPr marL="514350" indent="-514350">
              <a:buFont typeface="+mj-lt"/>
              <a:buAutoNum type="arabicPeriod"/>
            </a:pPr>
            <a:r>
              <a:rPr lang="de-DE" dirty="0" smtClean="0">
                <a:solidFill>
                  <a:schemeClr val="bg2">
                    <a:lumMod val="75000"/>
                  </a:schemeClr>
                </a:solidFill>
              </a:rPr>
              <a:t>Evolutionäre Spieltheorie</a:t>
            </a:r>
          </a:p>
          <a:p>
            <a:pPr marL="514350" indent="-514350">
              <a:buFont typeface="+mj-lt"/>
              <a:buAutoNum type="arabicPeriod"/>
            </a:pPr>
            <a:r>
              <a:rPr lang="de-DE" dirty="0" smtClean="0">
                <a:solidFill>
                  <a:schemeClr val="bg2">
                    <a:lumMod val="75000"/>
                  </a:schemeClr>
                </a:solidFill>
              </a:rPr>
              <a:t>Open Access und Evolutionär Stabile Strategien</a:t>
            </a:r>
          </a:p>
          <a:p>
            <a:pPr marL="514350" indent="-514350">
              <a:buFont typeface="+mj-lt"/>
              <a:buAutoNum type="arabicPeriod"/>
            </a:pPr>
            <a:r>
              <a:rPr lang="de-DE" dirty="0" smtClean="0">
                <a:solidFill>
                  <a:schemeClr val="bg2">
                    <a:lumMod val="75000"/>
                  </a:schemeClr>
                </a:solidFill>
              </a:rPr>
              <a:t>Kosten und Nutzen von Open Access in Deutschland (laufendes DFG-Projekt EINMISSRG)</a:t>
            </a:r>
          </a:p>
          <a:p>
            <a:pPr marL="514350" indent="-514350">
              <a:buFont typeface="+mj-lt"/>
              <a:buAutoNum type="arabicPeriod"/>
            </a:pPr>
            <a:r>
              <a:rPr lang="de-DE" dirty="0" smtClean="0">
                <a:solidFill>
                  <a:schemeClr val="bg2">
                    <a:lumMod val="75000"/>
                  </a:schemeClr>
                </a:solidFill>
              </a:rPr>
              <a:t>Zusammenfassung und Ausblick</a:t>
            </a:r>
            <a:endParaRPr lang="de-DE"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28596" y="571480"/>
            <a:ext cx="8229600" cy="642942"/>
          </a:xfrm>
        </p:spPr>
        <p:txBody>
          <a:bodyPr>
            <a:noAutofit/>
          </a:bodyPr>
          <a:lstStyle>
            <a:extLst/>
          </a:lstStyle>
          <a:p>
            <a:r>
              <a:rPr lang="de-DE" sz="4400" dirty="0" smtClean="0"/>
              <a:t>Wirtschafts-Nobelpreisträger</a:t>
            </a:r>
            <a:endParaRPr lang="de-DE" sz="4400" dirty="0">
              <a:solidFill>
                <a:schemeClr val="accent1"/>
              </a:solidFill>
            </a:endParaRPr>
          </a:p>
        </p:txBody>
      </p:sp>
      <p:sp>
        <p:nvSpPr>
          <p:cNvPr id="10" name="Textplatzhalter 9"/>
          <p:cNvSpPr>
            <a:spLocks noGrp="1"/>
          </p:cNvSpPr>
          <p:nvPr>
            <p:ph type="body" idx="1"/>
          </p:nvPr>
        </p:nvSpPr>
        <p:spPr/>
        <p:txBody>
          <a:bodyPr>
            <a:normAutofit/>
          </a:bodyPr>
          <a:lstStyle/>
          <a:p>
            <a:r>
              <a:rPr lang="de-DE" sz="2800" dirty="0" smtClean="0"/>
              <a:t>Elinor Ostrom</a:t>
            </a:r>
            <a:endParaRPr lang="de-DE" sz="2800" dirty="0"/>
          </a:p>
        </p:txBody>
      </p:sp>
      <p:sp>
        <p:nvSpPr>
          <p:cNvPr id="13" name="Inhaltsplatzhalter 12"/>
          <p:cNvSpPr>
            <a:spLocks noGrp="1"/>
          </p:cNvSpPr>
          <p:nvPr>
            <p:ph sz="quarter" idx="3"/>
          </p:nvPr>
        </p:nvSpPr>
        <p:spPr>
          <a:xfrm>
            <a:off x="500034" y="2500306"/>
            <a:ext cx="4041775" cy="3071834"/>
          </a:xfrm>
        </p:spPr>
        <p:txBody>
          <a:bodyPr>
            <a:noAutofit/>
          </a:bodyPr>
          <a:lstStyle/>
          <a:p>
            <a:pPr>
              <a:buFont typeface="Arial" pitchFamily="34" charset="0"/>
              <a:buChar char="•"/>
            </a:pPr>
            <a:r>
              <a:rPr lang="de-DE" sz="1600" dirty="0" smtClean="0"/>
              <a:t> </a:t>
            </a:r>
            <a:r>
              <a:rPr lang="de-DE" sz="1800" b="0" dirty="0" smtClean="0">
                <a:solidFill>
                  <a:schemeClr val="tx1"/>
                </a:solidFill>
              </a:rPr>
              <a:t>Forschung an Allmenden, Güter mit geringen Ressourcen, die von der Gemeinschaft gemeinsam genutzt werden</a:t>
            </a:r>
          </a:p>
          <a:p>
            <a:pPr>
              <a:buFont typeface="Arial" pitchFamily="34" charset="0"/>
              <a:buChar char="•"/>
            </a:pPr>
            <a:r>
              <a:rPr lang="de-DE" sz="1800" b="0" dirty="0" smtClean="0">
                <a:solidFill>
                  <a:schemeClr val="tx1"/>
                </a:solidFill>
              </a:rPr>
              <a:t>Zeigte am Beispiel der Schweizer Almbauern oder des Wassersystems von Nepal "wie gemeinschaftliches Eigentum von der Allgemeinheit ("organisierten Verbrauchern") erfolgreich verwaltet werden kann"</a:t>
            </a:r>
          </a:p>
          <a:p>
            <a:pPr>
              <a:buFont typeface="Arial" pitchFamily="34" charset="0"/>
              <a:buChar char="•"/>
            </a:pPr>
            <a:endParaRPr lang="de-DE" sz="1600" b="0" dirty="0" smtClean="0">
              <a:solidFill>
                <a:schemeClr val="tx1"/>
              </a:solidFill>
            </a:endParaRPr>
          </a:p>
        </p:txBody>
      </p:sp>
      <p:sp>
        <p:nvSpPr>
          <p:cNvPr id="12" name="Inhaltsplatzhalter 11"/>
          <p:cNvSpPr>
            <a:spLocks noGrp="1"/>
          </p:cNvSpPr>
          <p:nvPr>
            <p:ph sz="quarter" idx="4"/>
          </p:nvPr>
        </p:nvSpPr>
        <p:spPr>
          <a:xfrm>
            <a:off x="4645025" y="2714620"/>
            <a:ext cx="4041775" cy="3645700"/>
          </a:xfrm>
        </p:spPr>
        <p:txBody>
          <a:bodyPr>
            <a:noAutofit/>
          </a:bodyPr>
          <a:lstStyle/>
          <a:p>
            <a:r>
              <a:rPr lang="de-DE" sz="1800" dirty="0" smtClean="0"/>
              <a:t>Modelle zur Konfliktlösung mit Hilfe von Unternehmensstrukturen</a:t>
            </a:r>
          </a:p>
          <a:p>
            <a:r>
              <a:rPr lang="de-DE" sz="1800" dirty="0" smtClean="0"/>
              <a:t>Ausgezeichnet für seine Analyse "der Grenzen von Firmen"</a:t>
            </a:r>
          </a:p>
          <a:p>
            <a:r>
              <a:rPr lang="de-DE" sz="1800" dirty="0" smtClean="0"/>
              <a:t>Seine Forschungsarbeit liefert Antworten darauf, welche Aufgaben am effizientesten im Unternehmen erledigt werden - und welche das Unternehmen ausgliedert</a:t>
            </a:r>
          </a:p>
        </p:txBody>
      </p:sp>
      <p:sp>
        <p:nvSpPr>
          <p:cNvPr id="6" name="Foliennummernplatzhalter 5"/>
          <p:cNvSpPr>
            <a:spLocks noGrp="1"/>
          </p:cNvSpPr>
          <p:nvPr>
            <p:ph type="sldNum" sz="quarter" idx="12"/>
          </p:nvPr>
        </p:nvSpPr>
        <p:spPr/>
        <p:txBody>
          <a:bodyPr/>
          <a:lstStyle/>
          <a:p>
            <a:fld id="{1AD93096-5B34-4342-9326-69289CEAE4C2}" type="slidenum">
              <a:rPr lang="de-DE" smtClean="0"/>
              <a:pPr/>
              <a:t>5</a:t>
            </a:fld>
            <a:endParaRPr kumimoji="0" lang="de-DE" dirty="0"/>
          </a:p>
        </p:txBody>
      </p:sp>
      <p:sp>
        <p:nvSpPr>
          <p:cNvPr id="14" name="Textfeld 13"/>
          <p:cNvSpPr txBox="1"/>
          <p:nvPr/>
        </p:nvSpPr>
        <p:spPr>
          <a:xfrm>
            <a:off x="428596" y="5643578"/>
            <a:ext cx="8215370" cy="584775"/>
          </a:xfrm>
          <a:prstGeom prst="rect">
            <a:avLst/>
          </a:prstGeom>
          <a:noFill/>
        </p:spPr>
        <p:txBody>
          <a:bodyPr wrap="square" rtlCol="0">
            <a:spAutoFit/>
          </a:bodyPr>
          <a:lstStyle/>
          <a:p>
            <a:pPr marL="411480" indent="-342900">
              <a:spcBef>
                <a:spcPts val="700"/>
              </a:spcBef>
              <a:buSzPct val="95000"/>
              <a:buFont typeface="Wingdings"/>
              <a:buChar char=""/>
            </a:pPr>
            <a:r>
              <a:rPr lang="de-DE" sz="1600" dirty="0" smtClean="0"/>
              <a:t>Beide untersuchten, wie uns andere Kräfte als die des Marktes zu organisierter Zusammen-</a:t>
            </a:r>
            <a:r>
              <a:rPr lang="de-DE" sz="1600" dirty="0" err="1" smtClean="0"/>
              <a:t>arbeit</a:t>
            </a:r>
            <a:r>
              <a:rPr lang="de-DE" sz="1600" dirty="0" smtClean="0"/>
              <a:t> bringen können</a:t>
            </a:r>
          </a:p>
        </p:txBody>
      </p:sp>
      <p:sp>
        <p:nvSpPr>
          <p:cNvPr id="15" name="Fußzeilenplatzhalter 6"/>
          <p:cNvSpPr txBox="1">
            <a:spLocks/>
          </p:cNvSpPr>
          <p:nvPr/>
        </p:nvSpPr>
        <p:spPr>
          <a:xfrm>
            <a:off x="416834" y="6405834"/>
            <a:ext cx="2905132"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tx2"/>
                </a:solidFill>
                <a:effectLst/>
                <a:uLnTx/>
                <a:uFillTx/>
                <a:latin typeface="+mn-lt"/>
                <a:ea typeface="+mn-ea"/>
                <a:cs typeface="+mn-cs"/>
              </a:rPr>
              <a:t>Nobelpreis für Wirtschaftswissenschaften 2009</a:t>
            </a:r>
            <a:endParaRPr kumimoji="0" lang="de-DE" sz="1100" b="0" i="0" u="none" strike="noStrike" kern="1200" cap="none" spc="0" normalizeH="0" baseline="0" noProof="0" dirty="0">
              <a:ln>
                <a:noFill/>
              </a:ln>
              <a:solidFill>
                <a:schemeClr val="tx2"/>
              </a:solidFill>
              <a:effectLst/>
              <a:uLnTx/>
              <a:uFillTx/>
              <a:latin typeface="+mn-lt"/>
              <a:ea typeface="+mn-ea"/>
              <a:cs typeface="+mn-cs"/>
            </a:endParaRPr>
          </a:p>
        </p:txBody>
      </p:sp>
      <p:sp>
        <p:nvSpPr>
          <p:cNvPr id="16" name="Textplatzhalter 9"/>
          <p:cNvSpPr txBox="1">
            <a:spLocks/>
          </p:cNvSpPr>
          <p:nvPr/>
        </p:nvSpPr>
        <p:spPr>
          <a:xfrm>
            <a:off x="4857752" y="1857364"/>
            <a:ext cx="4040188" cy="659352"/>
          </a:xfrm>
          <a:prstGeom prst="rect">
            <a:avLst/>
          </a:prstGeom>
        </p:spPr>
        <p:txBody>
          <a:bodyPr vert="horz" lIns="45720" tIns="0" rIns="45720" bIns="0" anchor="ctr">
            <a:normAutofit/>
          </a:bodyPr>
          <a:lstStyle/>
          <a:p>
            <a:pPr>
              <a:spcBef>
                <a:spcPct val="20000"/>
              </a:spcBef>
              <a:buClr>
                <a:schemeClr val="accent3"/>
              </a:buClr>
              <a:buSzPct val="95000"/>
            </a:pPr>
            <a:r>
              <a:rPr lang="de-DE" sz="2800" b="1" dirty="0" smtClean="0">
                <a:solidFill>
                  <a:schemeClr val="tx2"/>
                </a:solidFill>
              </a:rPr>
              <a:t>Oliver E. Williamson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724780"/>
          </a:xfrm>
        </p:spPr>
        <p:txBody>
          <a:bodyPr>
            <a:noAutofit/>
          </a:bodyPr>
          <a:lstStyle/>
          <a:p>
            <a:r>
              <a:rPr lang="de-DE" sz="3200" dirty="0" smtClean="0"/>
              <a:t>DFG Projekt WIAP: Wissenschaftliche Informationsversorgung und alternative Preisbildungsmechanismen</a:t>
            </a:r>
            <a:endParaRPr lang="de-DE" sz="2800" dirty="0"/>
          </a:p>
        </p:txBody>
      </p:sp>
      <p:sp>
        <p:nvSpPr>
          <p:cNvPr id="3" name="Inhaltsplatzhalter 2"/>
          <p:cNvSpPr>
            <a:spLocks noGrp="1"/>
          </p:cNvSpPr>
          <p:nvPr>
            <p:ph idx="1"/>
          </p:nvPr>
        </p:nvSpPr>
        <p:spPr>
          <a:xfrm>
            <a:off x="457200" y="2786058"/>
            <a:ext cx="8229600" cy="3538542"/>
          </a:xfrm>
        </p:spPr>
        <p:txBody>
          <a:bodyPr>
            <a:noAutofit/>
          </a:bodyPr>
          <a:lstStyle/>
          <a:p>
            <a:r>
              <a:rPr lang="de-DE" sz="2000" dirty="0" smtClean="0"/>
              <a:t>Projektzeitraum: 2005 – 2008</a:t>
            </a:r>
          </a:p>
          <a:p>
            <a:r>
              <a:rPr lang="de-DE" sz="2000" dirty="0" smtClean="0"/>
              <a:t>Projektleiter: </a:t>
            </a:r>
          </a:p>
          <a:p>
            <a:pPr>
              <a:buNone/>
            </a:pPr>
            <a:r>
              <a:rPr lang="de-DE" sz="2000" dirty="0" smtClean="0"/>
              <a:t>    Dipl.-Chem. Berndt </a:t>
            </a:r>
            <a:r>
              <a:rPr lang="de-DE" sz="2000" dirty="0" err="1" smtClean="0"/>
              <a:t>Dugall</a:t>
            </a:r>
            <a:r>
              <a:rPr lang="de-DE" sz="2000" dirty="0" smtClean="0"/>
              <a:t> (Bibliotheksdirektor der UB Frankfurt am Main)</a:t>
            </a:r>
          </a:p>
          <a:p>
            <a:pPr>
              <a:buNone/>
            </a:pPr>
            <a:r>
              <a:rPr lang="de-DE" sz="2000" dirty="0" smtClean="0"/>
              <a:t>    Prof. Wolfgang König (Goethe Universität Frankfurt, Professur für BWL, insb. Wirtschaftsinformatik und Informationsmanagement, Geschäftsführender Direktor des „House </a:t>
            </a:r>
            <a:r>
              <a:rPr lang="de-DE" sz="2000" dirty="0" err="1" smtClean="0"/>
              <a:t>of</a:t>
            </a:r>
            <a:r>
              <a:rPr lang="de-DE" sz="2000" dirty="0" smtClean="0"/>
              <a:t> </a:t>
            </a:r>
            <a:r>
              <a:rPr lang="de-DE" sz="2000" dirty="0" err="1" smtClean="0"/>
              <a:t>Finance</a:t>
            </a:r>
            <a:r>
              <a:rPr lang="de-DE" sz="2000" dirty="0" smtClean="0"/>
              <a:t>“)</a:t>
            </a:r>
          </a:p>
          <a:p>
            <a:r>
              <a:rPr lang="de-DE" sz="2000" dirty="0" smtClean="0"/>
              <a:t>Projektmitarbeiter :  </a:t>
            </a:r>
          </a:p>
          <a:p>
            <a:pPr>
              <a:buNone/>
            </a:pPr>
            <a:r>
              <a:rPr lang="de-DE" sz="2000" dirty="0" smtClean="0"/>
              <a:t>     Dr. M. </a:t>
            </a:r>
            <a:r>
              <a:rPr lang="de-DE" sz="2000" dirty="0" err="1" smtClean="0"/>
              <a:t>Hanauske</a:t>
            </a:r>
            <a:r>
              <a:rPr lang="de-DE" sz="2000" dirty="0" smtClean="0"/>
              <a:t> und Dipl.-Kfm. S. </a:t>
            </a:r>
            <a:r>
              <a:rPr lang="de-DE" sz="2000" dirty="0" err="1" smtClean="0"/>
              <a:t>Bernius</a:t>
            </a:r>
            <a:endParaRPr lang="de-DE" sz="2000" dirty="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1214446"/>
          </a:xfrm>
        </p:spPr>
        <p:txBody>
          <a:bodyPr>
            <a:normAutofit fontScale="90000"/>
          </a:bodyPr>
          <a:lstStyle/>
          <a:p>
            <a:r>
              <a:rPr lang="de-DE" dirty="0" smtClean="0"/>
              <a:t>Grundlegendes Konzept der Agenten-basierten Simulation</a:t>
            </a:r>
            <a:endParaRPr lang="de-DE" dirty="0"/>
          </a:p>
        </p:txBody>
      </p:sp>
      <p:sp>
        <p:nvSpPr>
          <p:cNvPr id="3" name="Inhaltsplatzhalter 2"/>
          <p:cNvSpPr>
            <a:spLocks noGrp="1"/>
          </p:cNvSpPr>
          <p:nvPr>
            <p:ph idx="1"/>
          </p:nvPr>
        </p:nvSpPr>
        <p:spPr>
          <a:xfrm>
            <a:off x="457200" y="1571612"/>
            <a:ext cx="8186766" cy="4752988"/>
          </a:xfrm>
        </p:spPr>
        <p:txBody>
          <a:bodyPr>
            <a:normAutofit fontScale="77500" lnSpcReduction="20000"/>
          </a:bodyPr>
          <a:lstStyle/>
          <a:p>
            <a:r>
              <a:rPr lang="de-DE" dirty="0" smtClean="0"/>
              <a:t>Implementierte Agentengruppen:</a:t>
            </a:r>
          </a:p>
          <a:p>
            <a:pPr lvl="1"/>
            <a:r>
              <a:rPr lang="de-DE" dirty="0" smtClean="0"/>
              <a:t>Wissenschaftler als Autoren und Leser</a:t>
            </a:r>
          </a:p>
          <a:p>
            <a:pPr lvl="1"/>
            <a:r>
              <a:rPr lang="de-DE" dirty="0" smtClean="0"/>
              <a:t>Menge der Journale</a:t>
            </a:r>
          </a:p>
          <a:p>
            <a:pPr lvl="1"/>
            <a:r>
              <a:rPr lang="de-DE" dirty="0" smtClean="0"/>
              <a:t>Menge der Bibliotheken</a:t>
            </a:r>
          </a:p>
          <a:p>
            <a:r>
              <a:rPr lang="de-DE" dirty="0" smtClean="0"/>
              <a:t>Implementierte Geschäftsmodelle der Journale</a:t>
            </a:r>
          </a:p>
          <a:p>
            <a:pPr lvl="1"/>
            <a:r>
              <a:rPr lang="de-DE" dirty="0" smtClean="0"/>
              <a:t>Traditionelles Geschäftsmodell mit teilweise unterschiedlichen Preisstrategien</a:t>
            </a:r>
          </a:p>
          <a:p>
            <a:pPr lvl="1"/>
            <a:r>
              <a:rPr lang="de-DE" dirty="0" smtClean="0"/>
              <a:t>Open Access Journalmodell mit öffentlicher bzw. Autorenfinanzierung (Gold OA)</a:t>
            </a:r>
          </a:p>
          <a:p>
            <a:r>
              <a:rPr lang="de-DE" dirty="0" smtClean="0"/>
              <a:t>Bibliotheken können abhängig von ihrem finanziellen Budget Journale abonnieren oder bestehende Abonnements abbestellen (Auswahl: Nutzung/Preis). </a:t>
            </a:r>
          </a:p>
          <a:p>
            <a:r>
              <a:rPr lang="de-DE" dirty="0" smtClean="0"/>
              <a:t> Jeder einzelne Wissenschaftler ist einer Bibliothek zugehörig und schreibt pro Simulationsperiode einen Artikel, den er bei einem Journal einreicht. Zusätzlich besteht die Möglichkeit den Artikel auf einem Repository abzulegen, das für alle anderen Wissenschaftler frei zugänglich ist (Green OA)</a:t>
            </a:r>
            <a:endParaRPr lang="de-DE"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dirty="0" smtClean="0"/>
              <a:t>Simulationsablauf </a:t>
            </a:r>
            <a:br>
              <a:rPr lang="de-DE" dirty="0" smtClean="0"/>
            </a:br>
            <a:r>
              <a:rPr lang="de-DE" dirty="0" smtClean="0"/>
              <a:t>innerhalb einer Simulationsperiode</a:t>
            </a:r>
            <a:endParaRPr lang="de-DE" dirty="0"/>
          </a:p>
        </p:txBody>
      </p:sp>
      <p:pic>
        <p:nvPicPr>
          <p:cNvPr id="4" name="Picture 6"/>
          <p:cNvPicPr>
            <a:picLocks noChangeAspect="1" noChangeArrowheads="1"/>
          </p:cNvPicPr>
          <p:nvPr/>
        </p:nvPicPr>
        <p:blipFill>
          <a:blip r:embed="rId3" cstate="print"/>
          <a:srcRect/>
          <a:stretch>
            <a:fillRect/>
          </a:stretch>
        </p:blipFill>
        <p:spPr bwMode="auto">
          <a:xfrm>
            <a:off x="571472" y="2143116"/>
            <a:ext cx="8008634" cy="410499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7158" y="704088"/>
            <a:ext cx="8429684" cy="1143000"/>
          </a:xfrm>
        </p:spPr>
        <p:txBody>
          <a:bodyPr>
            <a:normAutofit fontScale="90000"/>
          </a:bodyPr>
          <a:lstStyle/>
          <a:p>
            <a:r>
              <a:rPr lang="de-DE" dirty="0" smtClean="0"/>
              <a:t>Schematische Darstellung des implementierten Zitationsnetzwerks</a:t>
            </a:r>
            <a:endParaRPr lang="de-DE" dirty="0"/>
          </a:p>
        </p:txBody>
      </p:sp>
      <p:pic>
        <p:nvPicPr>
          <p:cNvPr id="4" name="Inhaltsplatzhalter 3" descr="Bild1a.png"/>
          <p:cNvPicPr>
            <a:picLocks noGrp="1" noChangeAspect="1"/>
          </p:cNvPicPr>
          <p:nvPr>
            <p:ph idx="1"/>
          </p:nvPr>
        </p:nvPicPr>
        <p:blipFill>
          <a:blip r:embed="rId3" cstate="print"/>
          <a:stretch>
            <a:fillRect/>
          </a:stretch>
        </p:blipFill>
        <p:spPr>
          <a:xfrm>
            <a:off x="1500166" y="1893440"/>
            <a:ext cx="5715040" cy="4753025"/>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857256"/>
          </a:xfrm>
        </p:spPr>
        <p:txBody>
          <a:bodyPr/>
          <a:lstStyle/>
          <a:p>
            <a:r>
              <a:rPr lang="de-DE" dirty="0" smtClean="0"/>
              <a:t>Das Java Simulationsapplet</a:t>
            </a:r>
            <a:endParaRPr lang="de-DE" dirty="0"/>
          </a:p>
        </p:txBody>
      </p:sp>
      <p:pic>
        <p:nvPicPr>
          <p:cNvPr id="1030" name="Picture 6">
            <a:hlinkClick r:id="rId3" action="ppaction://hlinkfile"/>
          </p:cNvPr>
          <p:cNvPicPr>
            <a:picLocks noGrp="1" noChangeAspect="1" noChangeArrowheads="1"/>
          </p:cNvPicPr>
          <p:nvPr>
            <p:ph idx="1"/>
          </p:nvPr>
        </p:nvPicPr>
        <p:blipFill>
          <a:blip r:embed="rId4" cstate="print"/>
          <a:srcRect/>
          <a:stretch>
            <a:fillRect/>
          </a:stretch>
        </p:blipFill>
        <p:spPr bwMode="auto">
          <a:xfrm>
            <a:off x="857224" y="1285860"/>
            <a:ext cx="7428069" cy="52031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428604"/>
            <a:ext cx="8229600" cy="1143000"/>
          </a:xfrm>
        </p:spPr>
        <p:txBody>
          <a:bodyPr>
            <a:noAutofit/>
          </a:bodyPr>
          <a:lstStyle/>
          <a:p>
            <a:pPr algn="ctr"/>
            <a:r>
              <a:rPr lang="de-DE" sz="3600" dirty="0" smtClean="0"/>
              <a:t>Vergleich des simulierten Artikelnetzwerks mit empirischen </a:t>
            </a:r>
            <a:r>
              <a:rPr lang="de-DE" sz="3200" dirty="0" smtClean="0"/>
              <a:t>Daten</a:t>
            </a:r>
            <a:r>
              <a:rPr lang="de-DE" sz="3600" dirty="0" smtClean="0"/>
              <a:t> </a:t>
            </a:r>
            <a:endParaRPr lang="de-DE" sz="3600" dirty="0"/>
          </a:p>
        </p:txBody>
      </p:sp>
      <p:pic>
        <p:nvPicPr>
          <p:cNvPr id="4" name="Picture 6"/>
          <p:cNvPicPr>
            <a:picLocks noGrp="1" noChangeAspect="1" noChangeArrowheads="1"/>
          </p:cNvPicPr>
          <p:nvPr>
            <p:ph idx="1"/>
          </p:nvPr>
        </p:nvPicPr>
        <p:blipFill>
          <a:blip r:embed="rId3" cstate="print"/>
          <a:srcRect/>
          <a:stretch>
            <a:fillRect/>
          </a:stretch>
        </p:blipFill>
        <p:spPr bwMode="auto">
          <a:xfrm>
            <a:off x="500034" y="2928934"/>
            <a:ext cx="8229600" cy="3738215"/>
          </a:xfrm>
          <a:prstGeom prst="rect">
            <a:avLst/>
          </a:prstGeom>
          <a:noFill/>
          <a:ln w="9525">
            <a:noFill/>
            <a:miter lim="800000"/>
            <a:headEnd/>
            <a:tailEnd/>
          </a:ln>
          <a:effectLst/>
        </p:spPr>
      </p:pic>
      <p:sp>
        <p:nvSpPr>
          <p:cNvPr id="5" name="Text Box 4"/>
          <p:cNvSpPr txBox="1">
            <a:spLocks noChangeArrowheads="1"/>
          </p:cNvSpPr>
          <p:nvPr/>
        </p:nvSpPr>
        <p:spPr bwMode="auto">
          <a:xfrm>
            <a:off x="357158" y="1714488"/>
            <a:ext cx="8305800" cy="1200329"/>
          </a:xfrm>
          <a:prstGeom prst="rect">
            <a:avLst/>
          </a:prstGeom>
          <a:noFill/>
          <a:ln w="9525">
            <a:noFill/>
            <a:miter lim="800000"/>
            <a:headEnd/>
            <a:tailEnd/>
          </a:ln>
          <a:effectLst/>
        </p:spPr>
        <p:txBody>
          <a:bodyPr>
            <a:spAutoFit/>
          </a:bodyPr>
          <a:lstStyle/>
          <a:p>
            <a:pPr>
              <a:spcBef>
                <a:spcPct val="50000"/>
              </a:spcBef>
            </a:pPr>
            <a:r>
              <a:rPr lang="de-DE" dirty="0" smtClean="0"/>
              <a:t>Das auf der Artikelebene simulierte Zitationsnetzwerk (Abbildung b) stimmt gut mit der in Realität beobachteten Netzwerkstruktur (Abbildung a) überein. In Abbildung a sind die Zitationsnetzwerke der Zeitschrift </a:t>
            </a:r>
            <a:r>
              <a:rPr lang="de-DE" i="1" dirty="0" err="1" smtClean="0"/>
              <a:t>Physical</a:t>
            </a:r>
            <a:r>
              <a:rPr lang="de-DE" i="1" dirty="0" smtClean="0"/>
              <a:t> Review D </a:t>
            </a:r>
            <a:r>
              <a:rPr lang="de-DE" dirty="0" smtClean="0"/>
              <a:t>und der Datenbank</a:t>
            </a:r>
            <a:r>
              <a:rPr lang="de-DE" i="1" dirty="0" smtClean="0"/>
              <a:t> ISI (Institute </a:t>
            </a:r>
            <a:r>
              <a:rPr lang="de-DE" i="1" dirty="0" err="1" smtClean="0"/>
              <a:t>of</a:t>
            </a:r>
            <a:r>
              <a:rPr lang="de-DE" i="1" dirty="0" smtClean="0"/>
              <a:t> </a:t>
            </a:r>
            <a:r>
              <a:rPr lang="de-DE" i="1" dirty="0" err="1" smtClean="0"/>
              <a:t>scientific</a:t>
            </a:r>
            <a:r>
              <a:rPr lang="de-DE" i="1" dirty="0" smtClean="0"/>
              <a:t> Information) </a:t>
            </a:r>
            <a:r>
              <a:rPr lang="de-DE" dirty="0" smtClean="0"/>
              <a:t>aufgetragen.</a:t>
            </a:r>
            <a:endParaRPr lang="de-DE"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642942"/>
          </a:xfrm>
        </p:spPr>
        <p:txBody>
          <a:bodyPr>
            <a:noAutofit/>
          </a:bodyPr>
          <a:lstStyle/>
          <a:p>
            <a:r>
              <a:rPr lang="de-DE" sz="3600" dirty="0" smtClean="0"/>
              <a:t>Open Access Autoren werden öfters zitiert</a:t>
            </a:r>
            <a:endParaRPr lang="de-DE" sz="3600"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357158" y="1000108"/>
            <a:ext cx="6215106" cy="5758824"/>
          </a:xfrm>
          <a:prstGeom prst="rect">
            <a:avLst/>
          </a:prstGeom>
          <a:noFill/>
          <a:ln w="9525">
            <a:noFill/>
            <a:miter lim="800000"/>
            <a:headEnd/>
            <a:tailEnd/>
          </a:ln>
          <a:effectLst/>
        </p:spPr>
      </p:pic>
      <p:sp>
        <p:nvSpPr>
          <p:cNvPr id="5" name="Textfeld 4"/>
          <p:cNvSpPr txBox="1"/>
          <p:nvPr/>
        </p:nvSpPr>
        <p:spPr>
          <a:xfrm>
            <a:off x="5429256" y="4071942"/>
            <a:ext cx="3357586" cy="1477328"/>
          </a:xfrm>
          <a:prstGeom prst="rect">
            <a:avLst/>
          </a:prstGeom>
          <a:noFill/>
        </p:spPr>
        <p:txBody>
          <a:bodyPr wrap="square" rtlCol="0">
            <a:spAutoFit/>
          </a:bodyPr>
          <a:lstStyle/>
          <a:p>
            <a:r>
              <a:rPr lang="de-DE" dirty="0" smtClean="0"/>
              <a:t>Durch Open Access lassen sich die Zitate auf eigene Artikel erhöhen und damit die Reputation („</a:t>
            </a:r>
            <a:r>
              <a:rPr lang="de-DE" dirty="0" err="1" smtClean="0"/>
              <a:t>first</a:t>
            </a:r>
            <a:r>
              <a:rPr lang="de-DE" dirty="0" smtClean="0"/>
              <a:t> </a:t>
            </a:r>
            <a:r>
              <a:rPr lang="de-DE" dirty="0" err="1" smtClean="0"/>
              <a:t>mover</a:t>
            </a:r>
            <a:r>
              <a:rPr lang="de-DE" dirty="0" smtClean="0"/>
              <a:t>“ profitieren).</a:t>
            </a:r>
            <a:endParaRPr lang="de-DE"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857256"/>
          </a:xfrm>
        </p:spPr>
        <p:txBody>
          <a:bodyPr>
            <a:normAutofit/>
          </a:bodyPr>
          <a:lstStyle/>
          <a:p>
            <a:r>
              <a:rPr lang="de-DE" dirty="0" smtClean="0"/>
              <a:t>Weitere Resultate</a:t>
            </a:r>
            <a:endParaRPr lang="de-DE" dirty="0"/>
          </a:p>
        </p:txBody>
      </p:sp>
      <p:sp>
        <p:nvSpPr>
          <p:cNvPr id="4" name="Inhaltsplatzhalter 2"/>
          <p:cNvSpPr>
            <a:spLocks noGrp="1"/>
          </p:cNvSpPr>
          <p:nvPr>
            <p:ph idx="1"/>
          </p:nvPr>
        </p:nvSpPr>
        <p:spPr>
          <a:xfrm>
            <a:off x="457200" y="1357298"/>
            <a:ext cx="8229600" cy="4967302"/>
          </a:xfrm>
        </p:spPr>
        <p:txBody>
          <a:bodyPr>
            <a:normAutofit fontScale="77500" lnSpcReduction="20000"/>
          </a:bodyPr>
          <a:lstStyle/>
          <a:p>
            <a:pPr>
              <a:buFont typeface="Wingdings" pitchFamily="2" charset="2"/>
              <a:buChar char="Ø"/>
            </a:pPr>
            <a:r>
              <a:rPr lang="de-DE" dirty="0" smtClean="0"/>
              <a:t>Anreize für </a:t>
            </a:r>
            <a:r>
              <a:rPr lang="de-DE" i="1" dirty="0" smtClean="0"/>
              <a:t>Autoren</a:t>
            </a:r>
            <a:r>
              <a:rPr lang="de-DE" dirty="0" smtClean="0"/>
              <a:t>: </a:t>
            </a:r>
          </a:p>
          <a:p>
            <a:pPr lvl="1">
              <a:buFont typeface="Wingdings" pitchFamily="2" charset="2"/>
              <a:buChar char="Ø"/>
            </a:pPr>
            <a:r>
              <a:rPr lang="de-DE" dirty="0" smtClean="0"/>
              <a:t>Negativ: Autoren in einer Non-Open-Access-Community befinden sich in einem „Gefangenen-Dilemma“</a:t>
            </a:r>
          </a:p>
          <a:p>
            <a:pPr lvl="1">
              <a:buFont typeface="Wingdings" pitchFamily="2" charset="2"/>
              <a:buChar char="Ø"/>
            </a:pPr>
            <a:r>
              <a:rPr lang="de-DE" dirty="0" smtClean="0"/>
              <a:t>Positiv: Durch Open Access lassen sich die Zitate auf eigene Artikel erhöhen und damit die Reputation („</a:t>
            </a:r>
            <a:r>
              <a:rPr lang="de-DE" dirty="0" err="1" smtClean="0"/>
              <a:t>first</a:t>
            </a:r>
            <a:r>
              <a:rPr lang="de-DE" dirty="0" smtClean="0"/>
              <a:t> </a:t>
            </a:r>
            <a:r>
              <a:rPr lang="de-DE" dirty="0" err="1" smtClean="0"/>
              <a:t>mover</a:t>
            </a:r>
            <a:r>
              <a:rPr lang="de-DE" dirty="0" smtClean="0"/>
              <a:t>“ profitieren)</a:t>
            </a:r>
            <a:endParaRPr lang="de-DE" sz="1500" dirty="0" smtClean="0"/>
          </a:p>
          <a:p>
            <a:pPr>
              <a:buFont typeface="Wingdings" pitchFamily="2" charset="2"/>
              <a:buChar char="Ø"/>
            </a:pPr>
            <a:r>
              <a:rPr lang="de-DE" i="1" dirty="0" smtClean="0"/>
              <a:t>Verlage</a:t>
            </a:r>
            <a:r>
              <a:rPr lang="de-DE" dirty="0" smtClean="0"/>
              <a:t>: </a:t>
            </a:r>
          </a:p>
          <a:p>
            <a:pPr lvl="1">
              <a:buFont typeface="Wingdings" pitchFamily="2" charset="2"/>
              <a:buChar char="Ø"/>
            </a:pPr>
            <a:r>
              <a:rPr lang="de-DE" dirty="0" smtClean="0"/>
              <a:t>primäre Option: Beibehaltung Status Quo, </a:t>
            </a:r>
          </a:p>
          <a:p>
            <a:pPr lvl="1">
              <a:buFont typeface="Wingdings" pitchFamily="2" charset="2"/>
              <a:buChar char="Ø"/>
            </a:pPr>
            <a:r>
              <a:rPr lang="de-DE" dirty="0" smtClean="0"/>
              <a:t>Bei vorausschauender Planung: Umwandlung zu Open Access Journals</a:t>
            </a:r>
          </a:p>
          <a:p>
            <a:pPr>
              <a:buFont typeface="Wingdings" pitchFamily="2" charset="2"/>
              <a:buChar char="Ø"/>
            </a:pPr>
            <a:r>
              <a:rPr lang="de-DE" i="1" dirty="0" smtClean="0"/>
              <a:t>Bibliotheken</a:t>
            </a:r>
            <a:r>
              <a:rPr lang="de-DE" dirty="0" smtClean="0"/>
              <a:t>: Open Access unterstützt deren primäres Ziel der Informationsversorgung; langfristig neue Rolle</a:t>
            </a:r>
          </a:p>
          <a:p>
            <a:pPr>
              <a:buFont typeface="Wingdings" pitchFamily="2" charset="2"/>
              <a:buChar char="Ø"/>
            </a:pPr>
            <a:r>
              <a:rPr lang="de-DE" dirty="0" smtClean="0"/>
              <a:t>Allgemeine Sicht: </a:t>
            </a:r>
          </a:p>
          <a:p>
            <a:pPr lvl="1">
              <a:buFont typeface="Wingdings" pitchFamily="2" charset="2"/>
              <a:buChar char="Ø"/>
            </a:pPr>
            <a:r>
              <a:rPr lang="de-DE" dirty="0" smtClean="0"/>
              <a:t>Traditionelles Modell führt langfristig zum Kollaps</a:t>
            </a:r>
          </a:p>
          <a:p>
            <a:pPr lvl="1">
              <a:buFont typeface="Wingdings" pitchFamily="2" charset="2"/>
              <a:buChar char="Ø"/>
            </a:pPr>
            <a:r>
              <a:rPr lang="de-DE" dirty="0" smtClean="0"/>
              <a:t>kostengünstigste Variante: Selbstarchivierung durch Autoren (rechtliche Grundlagen nötig) </a:t>
            </a:r>
          </a:p>
          <a:p>
            <a:pPr lvl="1">
              <a:buFont typeface="Wingdings" pitchFamily="2" charset="2"/>
              <a:buChar char="Ø"/>
            </a:pPr>
            <a:r>
              <a:rPr lang="de-DE" dirty="0" smtClean="0"/>
              <a:t>Golden Road birgt bei umfassender Einführung die Gefahr, dass Verlage die gleiche Monopolstellung  wie im alten System einnehmen (und dann Publikationsgebühren anstatt Zeitschriftenpreise erhöhen)</a:t>
            </a:r>
            <a:endParaRPr lang="de-DE" dirty="0"/>
          </a:p>
          <a:p>
            <a:pPr>
              <a:buNone/>
            </a:pPr>
            <a:endParaRPr lang="de-DE"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dirty="0" smtClean="0"/>
              <a:t>Veröffentlichungen und Download des Simulationsprograms</a:t>
            </a:r>
            <a:endParaRPr lang="de-DE" dirty="0"/>
          </a:p>
        </p:txBody>
      </p:sp>
      <p:sp>
        <p:nvSpPr>
          <p:cNvPr id="4" name="Inhaltsplatzhalter 3"/>
          <p:cNvSpPr>
            <a:spLocks noGrp="1"/>
          </p:cNvSpPr>
          <p:nvPr>
            <p:ph idx="1"/>
          </p:nvPr>
        </p:nvSpPr>
        <p:spPr/>
        <p:txBody>
          <a:bodyPr>
            <a:normAutofit fontScale="62500" lnSpcReduction="20000"/>
          </a:bodyPr>
          <a:lstStyle/>
          <a:p>
            <a:pPr>
              <a:buFont typeface="Arial" pitchFamily="34" charset="0"/>
              <a:buChar char="•"/>
            </a:pPr>
            <a:r>
              <a:rPr lang="de-DE" i="1" dirty="0" err="1" smtClean="0"/>
              <a:t>Bernius</a:t>
            </a:r>
            <a:r>
              <a:rPr lang="de-DE" i="1" dirty="0" smtClean="0"/>
              <a:t>, Steffen; </a:t>
            </a:r>
            <a:r>
              <a:rPr lang="de-DE" i="1" dirty="0" err="1" smtClean="0"/>
              <a:t>Hanauske</a:t>
            </a:r>
            <a:r>
              <a:rPr lang="de-DE" i="1" dirty="0" smtClean="0"/>
              <a:t>, Matthias; König, Wolfgang; </a:t>
            </a:r>
            <a:r>
              <a:rPr lang="de-DE" i="1" dirty="0" err="1" smtClean="0"/>
              <a:t>Dugall</a:t>
            </a:r>
            <a:r>
              <a:rPr lang="de-DE" i="1" dirty="0" smtClean="0"/>
              <a:t>, Berndt</a:t>
            </a:r>
            <a:r>
              <a:rPr lang="de-DE" dirty="0" smtClean="0"/>
              <a:t/>
            </a:r>
            <a:br>
              <a:rPr lang="de-DE" dirty="0" smtClean="0"/>
            </a:br>
            <a:r>
              <a:rPr lang="de-DE" b="1" dirty="0" smtClean="0"/>
              <a:t>Open Access Models </a:t>
            </a:r>
            <a:r>
              <a:rPr lang="de-DE" b="1" dirty="0" err="1" smtClean="0"/>
              <a:t>and</a:t>
            </a:r>
            <a:r>
              <a:rPr lang="de-DE" b="1" dirty="0" smtClean="0"/>
              <a:t> </a:t>
            </a:r>
            <a:r>
              <a:rPr lang="de-DE" b="1" dirty="0" err="1" smtClean="0"/>
              <a:t>their</a:t>
            </a:r>
            <a:r>
              <a:rPr lang="de-DE" b="1" dirty="0" smtClean="0"/>
              <a:t> </a:t>
            </a:r>
            <a:r>
              <a:rPr lang="de-DE" b="1" dirty="0" err="1" smtClean="0"/>
              <a:t>Implications</a:t>
            </a:r>
            <a:r>
              <a:rPr lang="de-DE" b="1" dirty="0" smtClean="0"/>
              <a:t> </a:t>
            </a:r>
            <a:r>
              <a:rPr lang="de-DE" b="1" dirty="0" err="1" smtClean="0"/>
              <a:t>for</a:t>
            </a:r>
            <a:r>
              <a:rPr lang="de-DE" b="1" dirty="0" smtClean="0"/>
              <a:t> </a:t>
            </a:r>
            <a:r>
              <a:rPr lang="de-DE" b="1" dirty="0" err="1" smtClean="0"/>
              <a:t>the</a:t>
            </a:r>
            <a:r>
              <a:rPr lang="de-DE" b="1" dirty="0" smtClean="0"/>
              <a:t> Players on </a:t>
            </a:r>
            <a:r>
              <a:rPr lang="de-DE" b="1" dirty="0" err="1" smtClean="0"/>
              <a:t>the</a:t>
            </a:r>
            <a:r>
              <a:rPr lang="de-DE" b="1" dirty="0" smtClean="0"/>
              <a:t> Scientific Publishing Market </a:t>
            </a:r>
            <a:r>
              <a:rPr lang="de-DE" dirty="0" smtClean="0"/>
              <a:t> In: </a:t>
            </a:r>
            <a:r>
              <a:rPr lang="de-DE" dirty="0" err="1" smtClean="0"/>
              <a:t>Economic</a:t>
            </a:r>
            <a:r>
              <a:rPr lang="de-DE" dirty="0" smtClean="0"/>
              <a:t> Analysis </a:t>
            </a:r>
            <a:r>
              <a:rPr lang="de-DE" dirty="0" err="1" smtClean="0"/>
              <a:t>and</a:t>
            </a:r>
            <a:r>
              <a:rPr lang="de-DE" dirty="0" smtClean="0"/>
              <a:t> </a:t>
            </a:r>
            <a:r>
              <a:rPr lang="de-DE" dirty="0" err="1" smtClean="0"/>
              <a:t>Policy</a:t>
            </a:r>
            <a:r>
              <a:rPr lang="de-DE" dirty="0" smtClean="0"/>
              <a:t> (EAP) ; (2009) RePEc:eap:articl:v39:y:2009:i:1:p:103-115</a:t>
            </a:r>
          </a:p>
          <a:p>
            <a:pPr>
              <a:buFont typeface="Arial" pitchFamily="34" charset="0"/>
              <a:buChar char="•"/>
            </a:pPr>
            <a:r>
              <a:rPr lang="de-DE" i="1" dirty="0" err="1" smtClean="0"/>
              <a:t>Bernius</a:t>
            </a:r>
            <a:r>
              <a:rPr lang="de-DE" i="1" dirty="0" smtClean="0"/>
              <a:t>, Steffen; </a:t>
            </a:r>
            <a:r>
              <a:rPr lang="de-DE" i="1" dirty="0" err="1" smtClean="0"/>
              <a:t>Hanauske</a:t>
            </a:r>
            <a:r>
              <a:rPr lang="de-DE" i="1" dirty="0" smtClean="0"/>
              <a:t>, Matthias</a:t>
            </a:r>
            <a:r>
              <a:rPr lang="de-DE" dirty="0" smtClean="0"/>
              <a:t/>
            </a:r>
            <a:br>
              <a:rPr lang="de-DE" dirty="0" smtClean="0"/>
            </a:br>
            <a:r>
              <a:rPr lang="de-DE" b="1" dirty="0" smtClean="0"/>
              <a:t>Open Access </a:t>
            </a:r>
            <a:r>
              <a:rPr lang="de-DE" b="1" dirty="0" err="1" smtClean="0"/>
              <a:t>to</a:t>
            </a:r>
            <a:r>
              <a:rPr lang="de-DE" b="1" dirty="0" smtClean="0"/>
              <a:t> Scientific </a:t>
            </a:r>
            <a:r>
              <a:rPr lang="de-DE" b="1" dirty="0" err="1" smtClean="0"/>
              <a:t>Literature</a:t>
            </a:r>
            <a:r>
              <a:rPr lang="de-DE" b="1" dirty="0" smtClean="0"/>
              <a:t> – </a:t>
            </a:r>
            <a:r>
              <a:rPr lang="de-DE" b="1" dirty="0" err="1" smtClean="0"/>
              <a:t>Increasing</a:t>
            </a:r>
            <a:r>
              <a:rPr lang="de-DE" b="1" dirty="0" smtClean="0"/>
              <a:t> </a:t>
            </a:r>
            <a:r>
              <a:rPr lang="de-DE" b="1" dirty="0" err="1" smtClean="0"/>
              <a:t>Citations</a:t>
            </a:r>
            <a:r>
              <a:rPr lang="de-DE" b="1" dirty="0" smtClean="0"/>
              <a:t> </a:t>
            </a:r>
            <a:r>
              <a:rPr lang="de-DE" b="1" dirty="0" err="1" smtClean="0"/>
              <a:t>as</a:t>
            </a:r>
            <a:r>
              <a:rPr lang="de-DE" b="1" dirty="0" smtClean="0"/>
              <a:t> an </a:t>
            </a:r>
            <a:r>
              <a:rPr lang="de-DE" b="1" dirty="0" err="1" smtClean="0"/>
              <a:t>Incentive</a:t>
            </a:r>
            <a:r>
              <a:rPr lang="de-DE" b="1" dirty="0" smtClean="0"/>
              <a:t> </a:t>
            </a:r>
            <a:r>
              <a:rPr lang="de-DE" b="1" dirty="0" err="1" smtClean="0"/>
              <a:t>for</a:t>
            </a:r>
            <a:r>
              <a:rPr lang="de-DE" b="1" dirty="0" smtClean="0"/>
              <a:t> </a:t>
            </a:r>
            <a:r>
              <a:rPr lang="de-DE" b="1" dirty="0" err="1" smtClean="0"/>
              <a:t>Authors</a:t>
            </a:r>
            <a:r>
              <a:rPr lang="de-DE" b="1" dirty="0" smtClean="0"/>
              <a:t> </a:t>
            </a:r>
            <a:r>
              <a:rPr lang="de-DE" b="1" dirty="0" err="1" smtClean="0"/>
              <a:t>to</a:t>
            </a:r>
            <a:r>
              <a:rPr lang="de-DE" b="1" dirty="0" smtClean="0"/>
              <a:t> </a:t>
            </a:r>
            <a:r>
              <a:rPr lang="de-DE" b="1" dirty="0" err="1" smtClean="0"/>
              <a:t>Make</a:t>
            </a:r>
            <a:r>
              <a:rPr lang="de-DE" b="1" dirty="0" smtClean="0"/>
              <a:t> </a:t>
            </a:r>
            <a:r>
              <a:rPr lang="de-DE" b="1" dirty="0" err="1" smtClean="0"/>
              <a:t>their</a:t>
            </a:r>
            <a:r>
              <a:rPr lang="de-DE" b="1" dirty="0" smtClean="0"/>
              <a:t> Publications </a:t>
            </a:r>
            <a:r>
              <a:rPr lang="de-DE" b="1" dirty="0" err="1" smtClean="0"/>
              <a:t>Freely</a:t>
            </a:r>
            <a:r>
              <a:rPr lang="de-DE" b="1" dirty="0" smtClean="0"/>
              <a:t> </a:t>
            </a:r>
            <a:r>
              <a:rPr lang="de-DE" b="1" dirty="0" err="1" smtClean="0"/>
              <a:t>Accessible</a:t>
            </a:r>
            <a:r>
              <a:rPr lang="de-DE" b="1" dirty="0" smtClean="0"/>
              <a:t> </a:t>
            </a:r>
            <a:r>
              <a:rPr lang="de-DE" dirty="0" smtClean="0"/>
              <a:t> In: 42th Hawaii International Conference on System </a:t>
            </a:r>
            <a:r>
              <a:rPr lang="de-DE" dirty="0" err="1" smtClean="0"/>
              <a:t>Sciences</a:t>
            </a:r>
            <a:r>
              <a:rPr lang="de-DE" dirty="0" smtClean="0"/>
              <a:t> ; Hawaii, USA (2009)</a:t>
            </a:r>
          </a:p>
          <a:p>
            <a:pPr>
              <a:buFont typeface="Arial" pitchFamily="34" charset="0"/>
              <a:buChar char="•"/>
            </a:pPr>
            <a:r>
              <a:rPr lang="de-DE" i="1" dirty="0" smtClean="0"/>
              <a:t>König, Wolfgang; </a:t>
            </a:r>
            <a:r>
              <a:rPr lang="de-DE" i="1" dirty="0" err="1" smtClean="0"/>
              <a:t>Bernius</a:t>
            </a:r>
            <a:r>
              <a:rPr lang="de-DE" i="1" dirty="0" smtClean="0"/>
              <a:t>, Steffen; </a:t>
            </a:r>
            <a:r>
              <a:rPr lang="de-DE" i="1" dirty="0" err="1" smtClean="0"/>
              <a:t>Hanauske</a:t>
            </a:r>
            <a:r>
              <a:rPr lang="de-DE" i="1" dirty="0" smtClean="0"/>
              <a:t>, Matthias</a:t>
            </a:r>
            <a:r>
              <a:rPr lang="de-DE" dirty="0" smtClean="0"/>
              <a:t/>
            </a:r>
            <a:br>
              <a:rPr lang="de-DE" dirty="0" smtClean="0"/>
            </a:br>
            <a:r>
              <a:rPr lang="de-DE" b="1" dirty="0" smtClean="0"/>
              <a:t>Netzwerke in der Wissenschaft - Auswirkungen von Open Access auf die Verbreitung von Forschungsergebnissen </a:t>
            </a:r>
            <a:r>
              <a:rPr lang="de-DE" dirty="0" smtClean="0"/>
              <a:t> In: </a:t>
            </a:r>
            <a:r>
              <a:rPr lang="de-DE" dirty="0" err="1" smtClean="0"/>
              <a:t>Kortzfleisch</a:t>
            </a:r>
            <a:r>
              <a:rPr lang="de-DE" dirty="0" smtClean="0"/>
              <a:t>, Harald F. O.; Bohl, Oliver (Hrsg.): Wissen, Vernetzung, </a:t>
            </a:r>
            <a:r>
              <a:rPr lang="de-DE" dirty="0" err="1" smtClean="0"/>
              <a:t>Virtualisierung</a:t>
            </a:r>
            <a:r>
              <a:rPr lang="de-DE" dirty="0" smtClean="0"/>
              <a:t> ; Josef </a:t>
            </a:r>
            <a:r>
              <a:rPr lang="de-DE" dirty="0" err="1" smtClean="0"/>
              <a:t>Eul</a:t>
            </a:r>
            <a:r>
              <a:rPr lang="de-DE" dirty="0" smtClean="0"/>
              <a:t> Verlag, Lohmar (2008)</a:t>
            </a:r>
          </a:p>
          <a:p>
            <a:pPr>
              <a:buFont typeface="Arial" pitchFamily="34" charset="0"/>
              <a:buChar char="•"/>
            </a:pPr>
            <a:r>
              <a:rPr lang="de-DE" i="1" dirty="0" err="1" smtClean="0"/>
              <a:t>Bernius</a:t>
            </a:r>
            <a:r>
              <a:rPr lang="de-DE" i="1" dirty="0" smtClean="0"/>
              <a:t>, Steffen; </a:t>
            </a:r>
            <a:r>
              <a:rPr lang="de-DE" i="1" dirty="0" err="1" smtClean="0"/>
              <a:t>Hanauske</a:t>
            </a:r>
            <a:r>
              <a:rPr lang="de-DE" i="1" dirty="0" smtClean="0"/>
              <a:t>, Matthias</a:t>
            </a:r>
            <a:r>
              <a:rPr lang="de-DE" dirty="0" smtClean="0"/>
              <a:t/>
            </a:r>
            <a:br>
              <a:rPr lang="de-DE" dirty="0" smtClean="0"/>
            </a:br>
            <a:r>
              <a:rPr lang="de-DE" b="1" dirty="0" smtClean="0"/>
              <a:t>WI-Schlagwort: Open Access </a:t>
            </a:r>
            <a:r>
              <a:rPr lang="de-DE" dirty="0" smtClean="0"/>
              <a:t> In: WIRTSCHAFTSINFORMATIK 49 (2007) 6 ;</a:t>
            </a:r>
          </a:p>
          <a:p>
            <a:pPr>
              <a:buFont typeface="Arial" pitchFamily="34" charset="0"/>
              <a:buChar char="•"/>
            </a:pPr>
            <a:r>
              <a:rPr lang="de-DE" i="1" dirty="0" err="1" smtClean="0"/>
              <a:t>Bernius</a:t>
            </a:r>
            <a:r>
              <a:rPr lang="de-DE" i="1" dirty="0" smtClean="0"/>
              <a:t>, Steffen; </a:t>
            </a:r>
            <a:r>
              <a:rPr lang="de-DE" i="1" dirty="0" err="1" smtClean="0"/>
              <a:t>Hanauske</a:t>
            </a:r>
            <a:r>
              <a:rPr lang="de-DE" i="1" dirty="0" smtClean="0"/>
              <a:t>, Matthias; </a:t>
            </a:r>
            <a:r>
              <a:rPr lang="de-DE" i="1" dirty="0" err="1" smtClean="0"/>
              <a:t>Fladung</a:t>
            </a:r>
            <a:r>
              <a:rPr lang="de-DE" i="1" dirty="0" smtClean="0"/>
              <a:t>, Rainer B.; </a:t>
            </a:r>
            <a:r>
              <a:rPr lang="de-DE" i="1" dirty="0" err="1" smtClean="0"/>
              <a:t>Dugall</a:t>
            </a:r>
            <a:r>
              <a:rPr lang="de-DE" i="1" dirty="0" smtClean="0"/>
              <a:t>, Berndt</a:t>
            </a:r>
            <a:r>
              <a:rPr lang="de-DE" dirty="0" smtClean="0"/>
              <a:t/>
            </a:r>
            <a:br>
              <a:rPr lang="de-DE" dirty="0" smtClean="0"/>
            </a:br>
            <a:r>
              <a:rPr lang="de-DE" b="1" dirty="0" smtClean="0"/>
              <a:t>Determinanten des Zeitschriftenpreises </a:t>
            </a:r>
            <a:r>
              <a:rPr lang="de-DE" dirty="0" smtClean="0"/>
              <a:t> In: ABI-Technik 01/2006 ; München (2006)</a:t>
            </a:r>
          </a:p>
          <a:p>
            <a:pPr>
              <a:buFont typeface="Arial" pitchFamily="34" charset="0"/>
              <a:buChar char="•"/>
            </a:pPr>
            <a:endParaRPr lang="de-DE" dirty="0" smtClean="0"/>
          </a:p>
          <a:p>
            <a:pPr>
              <a:buNone/>
            </a:pPr>
            <a:r>
              <a:rPr lang="de-DE" dirty="0" smtClean="0"/>
              <a:t>Das Java Applet des Simulationsprograms kann Online ausgeführt werden und die Java Quelltexte sind auf der Internetseite des Projektes (http://wiap.wiwi.uni-frankfurt.de/) zum Download bereitgestellt.</a:t>
            </a:r>
          </a:p>
          <a:p>
            <a:pPr>
              <a:buNone/>
            </a:pPr>
            <a:endParaRPr lang="en-US" dirty="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Inhaltsübersicht des Vortrages</a:t>
            </a:r>
            <a:endParaRPr lang="de-DE" dirty="0"/>
          </a:p>
        </p:txBody>
      </p:sp>
      <p:sp>
        <p:nvSpPr>
          <p:cNvPr id="3" name="Inhaltsplatzhalter 2"/>
          <p:cNvSpPr>
            <a:spLocks noGrp="1"/>
          </p:cNvSpPr>
          <p:nvPr>
            <p:ph idx="1"/>
          </p:nvPr>
        </p:nvSpPr>
        <p:spPr/>
        <p:txBody>
          <a:bodyPr>
            <a:normAutofit/>
          </a:bodyPr>
          <a:lstStyle/>
          <a:p>
            <a:pPr marL="514350" indent="-514350">
              <a:buFont typeface="+mj-lt"/>
              <a:buAutoNum type="arabicPeriod"/>
            </a:pPr>
            <a:r>
              <a:rPr lang="de-DE" dirty="0" smtClean="0">
                <a:solidFill>
                  <a:schemeClr val="bg2">
                    <a:lumMod val="75000"/>
                  </a:schemeClr>
                </a:solidFill>
              </a:rPr>
              <a:t>Einleitung</a:t>
            </a:r>
          </a:p>
          <a:p>
            <a:pPr marL="514350" indent="-514350">
              <a:buFont typeface="+mj-lt"/>
              <a:buAutoNum type="arabicPeriod"/>
            </a:pPr>
            <a:r>
              <a:rPr lang="de-DE" dirty="0" smtClean="0">
                <a:solidFill>
                  <a:schemeClr val="bg2">
                    <a:lumMod val="75000"/>
                  </a:schemeClr>
                </a:solidFill>
              </a:rPr>
              <a:t>Simulation des Marktes für wissenschaftliche Fachinformation (DFG-Projekt WIAP)</a:t>
            </a:r>
          </a:p>
          <a:p>
            <a:pPr marL="514350" indent="-514350">
              <a:buFont typeface="+mj-lt"/>
              <a:buAutoNum type="arabicPeriod"/>
            </a:pPr>
            <a:r>
              <a:rPr lang="de-DE" dirty="0" smtClean="0"/>
              <a:t>Evolutionäre Spieltheorie</a:t>
            </a:r>
          </a:p>
          <a:p>
            <a:pPr marL="514350" indent="-514350">
              <a:buFont typeface="+mj-lt"/>
              <a:buAutoNum type="arabicPeriod"/>
            </a:pPr>
            <a:r>
              <a:rPr lang="de-DE" dirty="0" smtClean="0">
                <a:solidFill>
                  <a:schemeClr val="bg2">
                    <a:lumMod val="75000"/>
                  </a:schemeClr>
                </a:solidFill>
              </a:rPr>
              <a:t>Open Access und Evolutionär Stabile Strategien</a:t>
            </a:r>
          </a:p>
          <a:p>
            <a:pPr marL="514350" indent="-514350">
              <a:buFont typeface="+mj-lt"/>
              <a:buAutoNum type="arabicPeriod"/>
            </a:pPr>
            <a:r>
              <a:rPr lang="de-DE" dirty="0" smtClean="0">
                <a:solidFill>
                  <a:schemeClr val="bg2">
                    <a:lumMod val="75000"/>
                  </a:schemeClr>
                </a:solidFill>
              </a:rPr>
              <a:t>Kosten und Nutzen von Open Access in Deutschland (laufendes DFG-Projekt EINMISSRG)</a:t>
            </a:r>
          </a:p>
          <a:p>
            <a:pPr marL="514350" indent="-514350">
              <a:buFont typeface="+mj-lt"/>
              <a:buAutoNum type="arabicPeriod"/>
            </a:pPr>
            <a:r>
              <a:rPr lang="de-DE" dirty="0" smtClean="0">
                <a:solidFill>
                  <a:schemeClr val="bg2">
                    <a:lumMod val="75000"/>
                  </a:schemeClr>
                </a:solidFill>
              </a:rPr>
              <a:t>Zusammenfassung und Ausblick</a:t>
            </a:r>
            <a:endParaRPr lang="de-DE"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sz="half" idx="4294967295"/>
          </p:nvPr>
        </p:nvSpPr>
        <p:spPr>
          <a:xfrm>
            <a:off x="500034" y="1785926"/>
            <a:ext cx="7929618" cy="4714908"/>
          </a:xfrm>
        </p:spPr>
        <p:txBody>
          <a:bodyPr>
            <a:noAutofit/>
          </a:bodyPr>
          <a:lstStyle>
            <a:extLst/>
          </a:lstStyle>
          <a:p>
            <a:r>
              <a:rPr lang="de-DE" sz="1800" dirty="0" smtClean="0"/>
              <a:t>Geboren am 7. August 1933 in Los Angeles, Kalifornien</a:t>
            </a:r>
          </a:p>
          <a:p>
            <a:r>
              <a:rPr lang="de-DE" sz="1800" dirty="0" smtClean="0"/>
              <a:t>Habilitierte 1965 an der Universität von Kalifornien in Politikwissenschaften</a:t>
            </a:r>
          </a:p>
          <a:p>
            <a:r>
              <a:rPr lang="de-DE" sz="1800" dirty="0" smtClean="0"/>
              <a:t>1973 gründete zusammen mit ihrem Mann Vincent Ostrom den Workshop in Political Theory and Policy Analysis an der Indiana University in Bloomington - weltweit als eines der wichtigsten Zentren für Allmendestudien</a:t>
            </a:r>
          </a:p>
          <a:p>
            <a:r>
              <a:rPr lang="de-DE" sz="1800" dirty="0" smtClean="0"/>
              <a:t>2006 gründete das Center for the Study of Institutional Diversity (CSID) an der Arizona State University als Schwesterinstitut des Workshops </a:t>
            </a:r>
          </a:p>
          <a:p>
            <a:r>
              <a:rPr lang="de-DE" sz="1800" dirty="0" smtClean="0"/>
              <a:t>Internationale Kooperationen vor allem mit dem Zentrum für interdisziplinäre Forschung (</a:t>
            </a:r>
            <a:r>
              <a:rPr lang="de-DE" sz="1800" dirty="0" err="1" smtClean="0"/>
              <a:t>ZiF</a:t>
            </a:r>
            <a:r>
              <a:rPr lang="de-DE" sz="1800" dirty="0" smtClean="0"/>
              <a:t>) in Bielefeld, Deutschland, und mit dem Beijer Institute of Ecological Economics in Stockholm, Schweden</a:t>
            </a:r>
          </a:p>
          <a:p>
            <a:r>
              <a:rPr lang="de-DE" sz="1800" dirty="0" smtClean="0"/>
              <a:t>Professorin für Politikwissenschaft an der Indiana University Bloomington</a:t>
            </a:r>
          </a:p>
          <a:p>
            <a:r>
              <a:rPr lang="de-DE" sz="1800" dirty="0" smtClean="0"/>
              <a:t>Führende Forscherin im Bereich der Umweltökonomie</a:t>
            </a:r>
          </a:p>
          <a:p>
            <a:r>
              <a:rPr lang="de-DE" sz="1800" dirty="0" smtClean="0"/>
              <a:t>Bekanntester Werk: </a:t>
            </a:r>
            <a:r>
              <a:rPr lang="en-US" sz="1800" i="1" dirty="0" smtClean="0"/>
              <a:t>Governing the Commons: The Evolution of Institutions for Collective Action</a:t>
            </a:r>
            <a:r>
              <a:rPr lang="en-US" sz="1800" dirty="0" smtClean="0"/>
              <a:t> (1990) </a:t>
            </a:r>
            <a:endParaRPr lang="de-DE" sz="1800" dirty="0" smtClean="0"/>
          </a:p>
        </p:txBody>
      </p:sp>
      <p:sp>
        <p:nvSpPr>
          <p:cNvPr id="2" name="Rectangle 1"/>
          <p:cNvSpPr>
            <a:spLocks noGrp="1"/>
          </p:cNvSpPr>
          <p:nvPr>
            <p:ph type="title" idx="4294967295"/>
          </p:nvPr>
        </p:nvSpPr>
        <p:spPr>
          <a:xfrm>
            <a:off x="642910" y="500042"/>
            <a:ext cx="7772400" cy="914400"/>
          </a:xfrm>
        </p:spPr>
        <p:txBody>
          <a:bodyPr/>
          <a:lstStyle>
            <a:extLst/>
          </a:lstStyle>
          <a:p>
            <a:r>
              <a:rPr lang="de-DE" sz="3600" dirty="0" smtClean="0"/>
              <a:t>Elinor Ostrom: Lebenslauf</a:t>
            </a:r>
            <a:endParaRPr lang="de-DE" sz="3600" dirty="0">
              <a:solidFill>
                <a:schemeClr val="accent1"/>
              </a:solidFill>
            </a:endParaRPr>
          </a:p>
        </p:txBody>
      </p:sp>
      <p:sp>
        <p:nvSpPr>
          <p:cNvPr id="4" name="Foliennummernplatzhalter 3"/>
          <p:cNvSpPr>
            <a:spLocks noGrp="1"/>
          </p:cNvSpPr>
          <p:nvPr>
            <p:ph type="sldNum" sz="quarter" idx="12"/>
          </p:nvPr>
        </p:nvSpPr>
        <p:spPr/>
        <p:txBody>
          <a:bodyPr/>
          <a:lstStyle/>
          <a:p>
            <a:fld id="{1AD93096-5B34-4342-9326-69289CEAE4C2}" type="slidenum">
              <a:rPr lang="de-DE" smtClean="0"/>
              <a:pPr/>
              <a:t>6</a:t>
            </a:fld>
            <a:endParaRPr kumimoji="0" lang="de-DE"/>
          </a:p>
        </p:txBody>
      </p:sp>
      <p:sp>
        <p:nvSpPr>
          <p:cNvPr id="6" name="Fußzeilenplatzhalter 6"/>
          <p:cNvSpPr txBox="1">
            <a:spLocks/>
          </p:cNvSpPr>
          <p:nvPr/>
        </p:nvSpPr>
        <p:spPr>
          <a:xfrm>
            <a:off x="416834" y="6405834"/>
            <a:ext cx="2905132"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tx2"/>
                </a:solidFill>
                <a:effectLst/>
                <a:uLnTx/>
                <a:uFillTx/>
                <a:latin typeface="+mn-lt"/>
                <a:ea typeface="+mn-ea"/>
                <a:cs typeface="+mn-cs"/>
              </a:rPr>
              <a:t>Nobelpreis für Wirtschaftswissenschaften 2009</a:t>
            </a:r>
            <a:endParaRPr kumimoji="0" lang="de-DE" sz="1100" b="0" i="0" u="none" strike="noStrike" kern="1200" cap="none" spc="0" normalizeH="0" baseline="0" noProof="0" dirty="0">
              <a:ln>
                <a:noFill/>
              </a:ln>
              <a:solidFill>
                <a:schemeClr val="tx2"/>
              </a:solidFill>
              <a:effectLst/>
              <a:uLnTx/>
              <a:uFillTx/>
              <a:latin typeface="+mn-lt"/>
              <a:ea typeface="+mn-ea"/>
              <a:cs typeface="+mn-cs"/>
            </a:endParaRPr>
          </a:p>
        </p:txBody>
      </p:sp>
      <p:pic>
        <p:nvPicPr>
          <p:cNvPr id="8" name="Inhaltsplatzhalter 7" descr="Elinor Ostrom.jpg"/>
          <p:cNvPicPr>
            <a:picLocks noChangeAspect="1"/>
          </p:cNvPicPr>
          <p:nvPr/>
        </p:nvPicPr>
        <p:blipFill>
          <a:blip r:embed="rId3" cstate="print"/>
          <a:stretch>
            <a:fillRect/>
          </a:stretch>
        </p:blipFill>
        <p:spPr>
          <a:xfrm>
            <a:off x="7143768" y="500042"/>
            <a:ext cx="1490670" cy="1490670"/>
          </a:xfrm>
          <a:prstGeom prst="rect">
            <a:avLst/>
          </a:prstGeom>
          <a:ln w="19050">
            <a:solidFill>
              <a:schemeClr val="tx1"/>
            </a:solidFill>
            <a:miter lim="800000"/>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dirty="0" smtClean="0"/>
              <a:t>Spieltheorie</a:t>
            </a:r>
            <a:endParaRPr lang="de-DE" dirty="0"/>
          </a:p>
        </p:txBody>
      </p:sp>
      <p:pic>
        <p:nvPicPr>
          <p:cNvPr id="4" name="Inhaltsplatzhalter 3" descr="gametree.jpg"/>
          <p:cNvPicPr>
            <a:picLocks noGrp="1" noChangeAspect="1"/>
          </p:cNvPicPr>
          <p:nvPr>
            <p:ph idx="1"/>
          </p:nvPr>
        </p:nvPicPr>
        <p:blipFill>
          <a:blip r:embed="rId4" cstate="print"/>
          <a:stretch>
            <a:fillRect/>
          </a:stretch>
        </p:blipFill>
        <p:spPr>
          <a:xfrm>
            <a:off x="0" y="2428868"/>
            <a:ext cx="5572132" cy="4286255"/>
          </a:xfrm>
        </p:spPr>
      </p:pic>
      <p:sp>
        <p:nvSpPr>
          <p:cNvPr id="5" name="Textfeld 4"/>
          <p:cNvSpPr txBox="1"/>
          <p:nvPr/>
        </p:nvSpPr>
        <p:spPr>
          <a:xfrm>
            <a:off x="642910" y="1285860"/>
            <a:ext cx="8072494" cy="923330"/>
          </a:xfrm>
          <a:prstGeom prst="rect">
            <a:avLst/>
          </a:prstGeom>
          <a:noFill/>
        </p:spPr>
        <p:txBody>
          <a:bodyPr wrap="square" rtlCol="0">
            <a:spAutoFit/>
          </a:bodyPr>
          <a:lstStyle/>
          <a:p>
            <a:r>
              <a:rPr lang="de-DE" dirty="0" smtClean="0"/>
              <a:t>Die Spieltheorie befasst sich mit Entscheidungssituationen, in denen der Erfolg des Einzelnen nicht nur vom eigenen Handeln, sondern auch von den Entscheidungen der anderen beteiligten Akteure abhängt.</a:t>
            </a:r>
            <a:endParaRPr lang="de-DE" dirty="0"/>
          </a:p>
        </p:txBody>
      </p:sp>
      <p:sp>
        <p:nvSpPr>
          <p:cNvPr id="6" name="Textfeld 5"/>
          <p:cNvSpPr txBox="1"/>
          <p:nvPr/>
        </p:nvSpPr>
        <p:spPr>
          <a:xfrm>
            <a:off x="357158" y="2357430"/>
            <a:ext cx="2738378" cy="923330"/>
          </a:xfrm>
          <a:prstGeom prst="rect">
            <a:avLst/>
          </a:prstGeom>
          <a:noFill/>
          <a:ln>
            <a:solidFill>
              <a:schemeClr val="tx1"/>
            </a:solidFill>
          </a:ln>
        </p:spPr>
        <p:txBody>
          <a:bodyPr wrap="none" rtlCol="0">
            <a:spAutoFit/>
          </a:bodyPr>
          <a:lstStyle/>
          <a:p>
            <a:pPr algn="ctr"/>
            <a:r>
              <a:rPr lang="de-DE" dirty="0" smtClean="0"/>
              <a:t>Beispiel:</a:t>
            </a:r>
          </a:p>
          <a:p>
            <a:pPr algn="ctr"/>
            <a:r>
              <a:rPr lang="de-DE" dirty="0" smtClean="0"/>
              <a:t>2-Personen – 2-Strategien</a:t>
            </a:r>
          </a:p>
          <a:p>
            <a:pPr algn="ctr"/>
            <a:r>
              <a:rPr lang="de-DE" dirty="0" smtClean="0"/>
              <a:t>Spiel</a:t>
            </a:r>
            <a:endParaRPr lang="de-DE" dirty="0"/>
          </a:p>
        </p:txBody>
      </p:sp>
      <p:sp>
        <p:nvSpPr>
          <p:cNvPr id="7" name="Textfeld 6"/>
          <p:cNvSpPr txBox="1"/>
          <p:nvPr/>
        </p:nvSpPr>
        <p:spPr>
          <a:xfrm>
            <a:off x="5715008" y="2357430"/>
            <a:ext cx="3286148" cy="3139321"/>
          </a:xfrm>
          <a:prstGeom prst="rect">
            <a:avLst/>
          </a:prstGeom>
          <a:noFill/>
        </p:spPr>
        <p:txBody>
          <a:bodyPr wrap="square" rtlCol="0">
            <a:spAutoFit/>
          </a:bodyPr>
          <a:lstStyle/>
          <a:p>
            <a:r>
              <a:rPr lang="de-DE" b="1" dirty="0" smtClean="0"/>
              <a:t>Die Auszahlungsfunktion $ :</a:t>
            </a:r>
          </a:p>
          <a:p>
            <a:r>
              <a:rPr lang="de-DE" dirty="0" smtClean="0"/>
              <a:t>Neben der Menge der beteiligten Spieler und der </a:t>
            </a:r>
            <a:r>
              <a:rPr lang="de-DE" dirty="0" err="1" smtClean="0"/>
              <a:t>Strategienmenge</a:t>
            </a:r>
            <a:r>
              <a:rPr lang="de-DE" dirty="0" smtClean="0"/>
              <a:t> ist die Angabe der jeweiligen Auszahlungen der Spieler erforderlich um ein Spiel mathematisch zu definieren.</a:t>
            </a:r>
          </a:p>
          <a:p>
            <a:endParaRPr lang="en-US" dirty="0" smtClean="0"/>
          </a:p>
          <a:p>
            <a:endParaRPr lang="en-US" dirty="0" smtClean="0"/>
          </a:p>
          <a:p>
            <a:endParaRPr lang="en-US" dirty="0"/>
          </a:p>
        </p:txBody>
      </p:sp>
      <p:graphicFrame>
        <p:nvGraphicFramePr>
          <p:cNvPr id="8" name="Tabelle 7"/>
          <p:cNvGraphicFramePr>
            <a:graphicFrameLocks noGrp="1"/>
          </p:cNvGraphicFramePr>
          <p:nvPr/>
        </p:nvGraphicFramePr>
        <p:xfrm>
          <a:off x="5786445" y="4786321"/>
          <a:ext cx="3214713" cy="1536386"/>
        </p:xfrm>
        <a:graphic>
          <a:graphicData uri="http://schemas.openxmlformats.org/drawingml/2006/table">
            <a:tbl>
              <a:tblPr firstRow="1" bandRow="1">
                <a:tableStyleId>{5C22544A-7EE6-4342-B048-85BDC9FD1C3A}</a:tableStyleId>
              </a:tblPr>
              <a:tblGrid>
                <a:gridCol w="714381"/>
                <a:gridCol w="1214446"/>
                <a:gridCol w="1285886"/>
              </a:tblGrid>
              <a:tr h="500066">
                <a:tc>
                  <a:txBody>
                    <a:bodyPr/>
                    <a:lstStyle/>
                    <a:p>
                      <a:endParaRPr lang="en-US" dirty="0"/>
                    </a:p>
                  </a:txBody>
                  <a:tcPr>
                    <a:solidFill>
                      <a:schemeClr val="bg1"/>
                    </a:solidFill>
                  </a:tcPr>
                </a:tc>
                <a:tc>
                  <a:txBody>
                    <a:bodyPr/>
                    <a:lstStyle/>
                    <a:p>
                      <a:endParaRPr lang="en-US" dirty="0"/>
                    </a:p>
                  </a:txBody>
                  <a:tcPr/>
                </a:tc>
                <a:tc>
                  <a:txBody>
                    <a:bodyPr/>
                    <a:lstStyle/>
                    <a:p>
                      <a:endParaRPr lang="en-US" dirty="0"/>
                    </a:p>
                  </a:txBody>
                  <a:tcPr/>
                </a:tc>
              </a:tr>
              <a:tr h="500066">
                <a:tc>
                  <a:txBody>
                    <a:bodyPr/>
                    <a:lstStyle/>
                    <a:p>
                      <a:endParaRPr lang="en-US" dirty="0"/>
                    </a:p>
                  </a:txBody>
                  <a:tcPr>
                    <a:solidFill>
                      <a:srgbClr val="FF0000"/>
                    </a:solidFill>
                  </a:tcPr>
                </a:tc>
                <a:tc>
                  <a:txBody>
                    <a:bodyPr/>
                    <a:lstStyle/>
                    <a:p>
                      <a:r>
                        <a:rPr lang="en-US" sz="2800" dirty="0" smtClean="0"/>
                        <a:t>(</a:t>
                      </a:r>
                      <a:r>
                        <a:rPr lang="en-US" sz="2800" dirty="0" smtClean="0">
                          <a:solidFill>
                            <a:srgbClr val="FF0000"/>
                          </a:solidFill>
                        </a:rPr>
                        <a:t>-1 </a:t>
                      </a:r>
                      <a:r>
                        <a:rPr lang="en-US" sz="2800" dirty="0" smtClean="0"/>
                        <a:t>, </a:t>
                      </a:r>
                      <a:r>
                        <a:rPr lang="en-US" sz="2800" dirty="0" smtClean="0">
                          <a:solidFill>
                            <a:schemeClr val="accent1"/>
                          </a:solidFill>
                        </a:rPr>
                        <a:t>-1</a:t>
                      </a:r>
                      <a:r>
                        <a:rPr lang="en-US" sz="2800" dirty="0" smtClean="0"/>
                        <a:t>)</a:t>
                      </a:r>
                      <a:endParaRPr lang="en-US" sz="28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-5 </a:t>
                      </a:r>
                      <a:r>
                        <a:rPr lang="en-US" sz="2800" dirty="0" smtClean="0"/>
                        <a:t>, </a:t>
                      </a:r>
                      <a:r>
                        <a:rPr lang="en-US" sz="2800" dirty="0" smtClean="0">
                          <a:solidFill>
                            <a:schemeClr val="accent1"/>
                          </a:solidFill>
                        </a:rPr>
                        <a:t>0</a:t>
                      </a:r>
                      <a:r>
                        <a:rPr lang="en-US" sz="2800" dirty="0" smtClean="0"/>
                        <a:t>)</a:t>
                      </a:r>
                    </a:p>
                  </a:txBody>
                  <a:tcPr>
                    <a:solidFill>
                      <a:schemeClr val="bg2"/>
                    </a:solidFill>
                  </a:tcPr>
                </a:tc>
              </a:tr>
              <a:tr h="500066">
                <a:tc>
                  <a:txBody>
                    <a:bodyPr/>
                    <a:lstStyle/>
                    <a:p>
                      <a:endParaRPr lang="en-US"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-5</a:t>
                      </a:r>
                      <a:r>
                        <a:rPr lang="en-US" sz="2800" dirty="0" smtClean="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-4 </a:t>
                      </a:r>
                      <a:r>
                        <a:rPr lang="en-US" sz="2800" dirty="0" smtClean="0"/>
                        <a:t>,</a:t>
                      </a:r>
                      <a:r>
                        <a:rPr lang="en-US" sz="2800" dirty="0" smtClean="0">
                          <a:solidFill>
                            <a:schemeClr val="accent1"/>
                          </a:solidFill>
                        </a:rPr>
                        <a:t>-4</a:t>
                      </a:r>
                      <a:r>
                        <a:rPr lang="en-US" sz="2800" dirty="0" smtClean="0"/>
                        <a:t>)</a:t>
                      </a:r>
                    </a:p>
                  </a:txBody>
                  <a:tcPr>
                    <a:solidFill>
                      <a:schemeClr val="bg2"/>
                    </a:solidFill>
                  </a:tcPr>
                </a:tc>
              </a:tr>
            </a:tbl>
          </a:graphicData>
        </a:graphic>
      </p:graphicFrame>
      <p:graphicFrame>
        <p:nvGraphicFramePr>
          <p:cNvPr id="1029" name="Object 5"/>
          <p:cNvGraphicFramePr>
            <a:graphicFrameLocks noChangeAspect="1"/>
          </p:cNvGraphicFramePr>
          <p:nvPr/>
        </p:nvGraphicFramePr>
        <p:xfrm>
          <a:off x="5780749" y="5357826"/>
          <a:ext cx="648639" cy="407974"/>
        </p:xfrm>
        <a:graphic>
          <a:graphicData uri="http://schemas.openxmlformats.org/presentationml/2006/ole">
            <p:oleObj spid="_x0000_s900098" name="Formel" r:id="rId5" imgW="419040" imgH="228600" progId="Equation.3">
              <p:embed/>
            </p:oleObj>
          </a:graphicData>
        </a:graphic>
      </p:graphicFrame>
      <p:graphicFrame>
        <p:nvGraphicFramePr>
          <p:cNvPr id="1033" name="Object 9"/>
          <p:cNvGraphicFramePr>
            <a:graphicFrameLocks noChangeAspect="1"/>
          </p:cNvGraphicFramePr>
          <p:nvPr/>
        </p:nvGraphicFramePr>
        <p:xfrm>
          <a:off x="5764213" y="5857875"/>
          <a:ext cx="665175" cy="407988"/>
        </p:xfrm>
        <a:graphic>
          <a:graphicData uri="http://schemas.openxmlformats.org/presentationml/2006/ole">
            <p:oleObj spid="_x0000_s900099" name="Formel" r:id="rId6" imgW="444240" imgH="228600" progId="Equation.3">
              <p:embed/>
            </p:oleObj>
          </a:graphicData>
        </a:graphic>
      </p:graphicFrame>
      <p:graphicFrame>
        <p:nvGraphicFramePr>
          <p:cNvPr id="1034" name="Object 10"/>
          <p:cNvGraphicFramePr>
            <a:graphicFrameLocks noChangeAspect="1"/>
          </p:cNvGraphicFramePr>
          <p:nvPr/>
        </p:nvGraphicFramePr>
        <p:xfrm>
          <a:off x="6692900" y="4857750"/>
          <a:ext cx="793750" cy="407988"/>
        </p:xfrm>
        <a:graphic>
          <a:graphicData uri="http://schemas.openxmlformats.org/presentationml/2006/ole">
            <p:oleObj spid="_x0000_s900100" name="Formel" r:id="rId7" imgW="444240" imgH="228600" progId="Equation.3">
              <p:embed/>
            </p:oleObj>
          </a:graphicData>
        </a:graphic>
      </p:graphicFrame>
      <p:graphicFrame>
        <p:nvGraphicFramePr>
          <p:cNvPr id="1035" name="Object 11"/>
          <p:cNvGraphicFramePr>
            <a:graphicFrameLocks noChangeAspect="1"/>
          </p:cNvGraphicFramePr>
          <p:nvPr/>
        </p:nvGraphicFramePr>
        <p:xfrm>
          <a:off x="7896225" y="4857750"/>
          <a:ext cx="815975" cy="407988"/>
        </p:xfrm>
        <a:graphic>
          <a:graphicData uri="http://schemas.openxmlformats.org/presentationml/2006/ole">
            <p:oleObj spid="_x0000_s900101" name="Formel" r:id="rId8" imgW="457200" imgH="228600" progId="Equation.3">
              <p:embed/>
            </p:oleObj>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dirty="0" smtClean="0"/>
              <a:t>Das Nash - Gleichgewicht</a:t>
            </a:r>
            <a:endParaRPr lang="de-DE" dirty="0"/>
          </a:p>
        </p:txBody>
      </p:sp>
      <p:graphicFrame>
        <p:nvGraphicFramePr>
          <p:cNvPr id="14" name="Tabelle 13"/>
          <p:cNvGraphicFramePr>
            <a:graphicFrameLocks noGrp="1"/>
          </p:cNvGraphicFramePr>
          <p:nvPr/>
        </p:nvGraphicFramePr>
        <p:xfrm>
          <a:off x="357158" y="4786322"/>
          <a:ext cx="3214713" cy="1536386"/>
        </p:xfrm>
        <a:graphic>
          <a:graphicData uri="http://schemas.openxmlformats.org/drawingml/2006/table">
            <a:tbl>
              <a:tblPr firstRow="1" bandRow="1">
                <a:tableStyleId>{5C22544A-7EE6-4342-B048-85BDC9FD1C3A}</a:tableStyleId>
              </a:tblPr>
              <a:tblGrid>
                <a:gridCol w="714381"/>
                <a:gridCol w="1214446"/>
                <a:gridCol w="1285886"/>
              </a:tblGrid>
              <a:tr h="500066">
                <a:tc>
                  <a:txBody>
                    <a:bodyPr/>
                    <a:lstStyle/>
                    <a:p>
                      <a:endParaRPr lang="en-US" dirty="0"/>
                    </a:p>
                  </a:txBody>
                  <a:tcPr>
                    <a:solidFill>
                      <a:schemeClr val="bg1"/>
                    </a:solidFill>
                  </a:tcPr>
                </a:tc>
                <a:tc>
                  <a:txBody>
                    <a:bodyPr/>
                    <a:lstStyle/>
                    <a:p>
                      <a:endParaRPr lang="en-US" dirty="0"/>
                    </a:p>
                  </a:txBody>
                  <a:tcPr/>
                </a:tc>
                <a:tc>
                  <a:txBody>
                    <a:bodyPr/>
                    <a:lstStyle/>
                    <a:p>
                      <a:endParaRPr lang="en-US" dirty="0"/>
                    </a:p>
                  </a:txBody>
                  <a:tcPr/>
                </a:tc>
              </a:tr>
              <a:tr h="500066">
                <a:tc>
                  <a:txBody>
                    <a:bodyPr/>
                    <a:lstStyle/>
                    <a:p>
                      <a:endParaRPr lang="en-US" dirty="0"/>
                    </a:p>
                  </a:txBody>
                  <a:tcPr>
                    <a:solidFill>
                      <a:srgbClr val="FF0000"/>
                    </a:solidFill>
                  </a:tcPr>
                </a:tc>
                <a:tc>
                  <a:txBody>
                    <a:bodyPr/>
                    <a:lstStyle/>
                    <a:p>
                      <a:r>
                        <a:rPr lang="en-US" sz="2800" dirty="0" smtClean="0"/>
                        <a:t>(</a:t>
                      </a:r>
                      <a:r>
                        <a:rPr lang="en-US" sz="2800" dirty="0" smtClean="0">
                          <a:solidFill>
                            <a:srgbClr val="FF0000"/>
                          </a:solidFill>
                        </a:rPr>
                        <a:t>-1 </a:t>
                      </a:r>
                      <a:r>
                        <a:rPr lang="en-US" sz="2800" dirty="0" smtClean="0"/>
                        <a:t>, </a:t>
                      </a:r>
                      <a:r>
                        <a:rPr lang="en-US" sz="2800" dirty="0" smtClean="0">
                          <a:solidFill>
                            <a:schemeClr val="accent1"/>
                          </a:solidFill>
                        </a:rPr>
                        <a:t>-1</a:t>
                      </a:r>
                      <a:r>
                        <a:rPr lang="en-US" sz="2800" dirty="0" smtClean="0"/>
                        <a:t>)</a:t>
                      </a:r>
                      <a:endParaRPr lang="en-US" sz="28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-5 </a:t>
                      </a:r>
                      <a:r>
                        <a:rPr lang="en-US" sz="2800" dirty="0" smtClean="0"/>
                        <a:t>, </a:t>
                      </a:r>
                      <a:r>
                        <a:rPr lang="en-US" sz="2800" dirty="0" smtClean="0">
                          <a:solidFill>
                            <a:schemeClr val="accent1"/>
                          </a:solidFill>
                        </a:rPr>
                        <a:t>0</a:t>
                      </a:r>
                      <a:r>
                        <a:rPr lang="en-US" sz="2800" dirty="0" smtClean="0"/>
                        <a:t>)</a:t>
                      </a:r>
                    </a:p>
                  </a:txBody>
                  <a:tcPr>
                    <a:solidFill>
                      <a:schemeClr val="bg2"/>
                    </a:solidFill>
                  </a:tcPr>
                </a:tc>
              </a:tr>
              <a:tr h="500066">
                <a:tc>
                  <a:txBody>
                    <a:bodyPr/>
                    <a:lstStyle/>
                    <a:p>
                      <a:endParaRPr lang="en-US"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0 </a:t>
                      </a:r>
                      <a:r>
                        <a:rPr lang="en-US" sz="2800" dirty="0" smtClean="0"/>
                        <a:t>, </a:t>
                      </a:r>
                      <a:r>
                        <a:rPr lang="en-US" sz="2800" dirty="0" smtClean="0">
                          <a:solidFill>
                            <a:schemeClr val="accent1"/>
                          </a:solidFill>
                        </a:rPr>
                        <a:t>-5</a:t>
                      </a:r>
                      <a:r>
                        <a:rPr lang="en-US" sz="2800" dirty="0" smtClean="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a:t>
                      </a:r>
                      <a:r>
                        <a:rPr lang="en-US" sz="2800" dirty="0" smtClean="0">
                          <a:solidFill>
                            <a:srgbClr val="FF0000"/>
                          </a:solidFill>
                        </a:rPr>
                        <a:t>-4 </a:t>
                      </a:r>
                      <a:r>
                        <a:rPr lang="en-US" sz="2800" dirty="0" smtClean="0"/>
                        <a:t>,</a:t>
                      </a:r>
                      <a:r>
                        <a:rPr lang="en-US" sz="2800" dirty="0" smtClean="0">
                          <a:solidFill>
                            <a:schemeClr val="accent1"/>
                          </a:solidFill>
                        </a:rPr>
                        <a:t>-4</a:t>
                      </a:r>
                      <a:r>
                        <a:rPr lang="en-US" sz="2800" dirty="0" smtClean="0"/>
                        <a:t>)</a:t>
                      </a:r>
                    </a:p>
                  </a:txBody>
                  <a:tcPr>
                    <a:solidFill>
                      <a:schemeClr val="bg2"/>
                    </a:solidFill>
                  </a:tcPr>
                </a:tc>
              </a:tr>
            </a:tbl>
          </a:graphicData>
        </a:graphic>
      </p:graphicFrame>
      <p:graphicFrame>
        <p:nvGraphicFramePr>
          <p:cNvPr id="15" name="Object 5"/>
          <p:cNvGraphicFramePr>
            <a:graphicFrameLocks noChangeAspect="1"/>
          </p:cNvGraphicFramePr>
          <p:nvPr/>
        </p:nvGraphicFramePr>
        <p:xfrm>
          <a:off x="351462" y="5357827"/>
          <a:ext cx="648639" cy="407974"/>
        </p:xfrm>
        <a:graphic>
          <a:graphicData uri="http://schemas.openxmlformats.org/presentationml/2006/ole">
            <p:oleObj spid="_x0000_s901122" name="Formel" r:id="rId4" imgW="419040" imgH="228600" progId="Equation.3">
              <p:embed/>
            </p:oleObj>
          </a:graphicData>
        </a:graphic>
      </p:graphicFrame>
      <p:graphicFrame>
        <p:nvGraphicFramePr>
          <p:cNvPr id="16" name="Object 9"/>
          <p:cNvGraphicFramePr>
            <a:graphicFrameLocks noChangeAspect="1"/>
          </p:cNvGraphicFramePr>
          <p:nvPr/>
        </p:nvGraphicFramePr>
        <p:xfrm>
          <a:off x="334926" y="5857876"/>
          <a:ext cx="665175" cy="407988"/>
        </p:xfrm>
        <a:graphic>
          <a:graphicData uri="http://schemas.openxmlformats.org/presentationml/2006/ole">
            <p:oleObj spid="_x0000_s901123" name="Formel" r:id="rId5" imgW="444240" imgH="228600" progId="Equation.3">
              <p:embed/>
            </p:oleObj>
          </a:graphicData>
        </a:graphic>
      </p:graphicFrame>
      <p:graphicFrame>
        <p:nvGraphicFramePr>
          <p:cNvPr id="17" name="Object 10"/>
          <p:cNvGraphicFramePr>
            <a:graphicFrameLocks noChangeAspect="1"/>
          </p:cNvGraphicFramePr>
          <p:nvPr/>
        </p:nvGraphicFramePr>
        <p:xfrm>
          <a:off x="1263613" y="4857751"/>
          <a:ext cx="793750" cy="407988"/>
        </p:xfrm>
        <a:graphic>
          <a:graphicData uri="http://schemas.openxmlformats.org/presentationml/2006/ole">
            <p:oleObj spid="_x0000_s901124" name="Formel" r:id="rId6" imgW="444240" imgH="228600" progId="Equation.3">
              <p:embed/>
            </p:oleObj>
          </a:graphicData>
        </a:graphic>
      </p:graphicFrame>
      <p:graphicFrame>
        <p:nvGraphicFramePr>
          <p:cNvPr id="18" name="Object 11"/>
          <p:cNvGraphicFramePr>
            <a:graphicFrameLocks noChangeAspect="1"/>
          </p:cNvGraphicFramePr>
          <p:nvPr/>
        </p:nvGraphicFramePr>
        <p:xfrm>
          <a:off x="2466938" y="4857751"/>
          <a:ext cx="815975" cy="407988"/>
        </p:xfrm>
        <a:graphic>
          <a:graphicData uri="http://schemas.openxmlformats.org/presentationml/2006/ole">
            <p:oleObj spid="_x0000_s901125" name="Formel" r:id="rId7" imgW="457200" imgH="228600" progId="Equation.3">
              <p:embed/>
            </p:oleObj>
          </a:graphicData>
        </a:graphic>
      </p:graphicFrame>
      <p:sp>
        <p:nvSpPr>
          <p:cNvPr id="19" name="Textfeld 18"/>
          <p:cNvSpPr txBox="1"/>
          <p:nvPr/>
        </p:nvSpPr>
        <p:spPr>
          <a:xfrm>
            <a:off x="214282" y="1357298"/>
            <a:ext cx="8715436" cy="923330"/>
          </a:xfrm>
          <a:prstGeom prst="rect">
            <a:avLst/>
          </a:prstGeom>
          <a:noFill/>
        </p:spPr>
        <p:txBody>
          <a:bodyPr wrap="square" rtlCol="0">
            <a:spAutoFit/>
          </a:bodyPr>
          <a:lstStyle/>
          <a:p>
            <a:r>
              <a:rPr lang="de-DE" dirty="0" smtClean="0"/>
              <a:t>Das von dem Mathematiker John Forbes Nash Jr. definierte strategische Gleichgewicht beschreibt einen Spielzustand, von dem ausgehend kein einzelner Spieler für sich einen Vorteil erzielen kann, indem er einseitig von seiner Strategie abweicht.</a:t>
            </a:r>
            <a:endParaRPr lang="de-DE" dirty="0"/>
          </a:p>
        </p:txBody>
      </p:sp>
      <p:graphicFrame>
        <p:nvGraphicFramePr>
          <p:cNvPr id="20" name="Objekt 19"/>
          <p:cNvGraphicFramePr>
            <a:graphicFrameLocks noChangeAspect="1"/>
          </p:cNvGraphicFramePr>
          <p:nvPr/>
        </p:nvGraphicFramePr>
        <p:xfrm>
          <a:off x="4514850" y="3321050"/>
          <a:ext cx="114300" cy="215900"/>
        </p:xfrm>
        <a:graphic>
          <a:graphicData uri="http://schemas.openxmlformats.org/presentationml/2006/ole">
            <p:oleObj spid="_x0000_s901126" name="Formel" r:id="rId8" imgW="114120" imgH="215640" progId="Equation.3">
              <p:embed/>
            </p:oleObj>
          </a:graphicData>
        </a:graphic>
      </p:graphicFrame>
      <p:graphicFrame>
        <p:nvGraphicFramePr>
          <p:cNvPr id="22" name="Objekt 21"/>
          <p:cNvGraphicFramePr>
            <a:graphicFrameLocks noChangeAspect="1"/>
          </p:cNvGraphicFramePr>
          <p:nvPr/>
        </p:nvGraphicFramePr>
        <p:xfrm>
          <a:off x="1714480" y="3214686"/>
          <a:ext cx="5000659" cy="481347"/>
        </p:xfrm>
        <a:graphic>
          <a:graphicData uri="http://schemas.openxmlformats.org/presentationml/2006/ole">
            <p:oleObj spid="_x0000_s901127" name="Formel" r:id="rId9" imgW="2374560" imgH="228600" progId="Equation.3">
              <p:embed/>
            </p:oleObj>
          </a:graphicData>
        </a:graphic>
      </p:graphicFrame>
      <p:sp>
        <p:nvSpPr>
          <p:cNvPr id="24" name="Textfeld 23"/>
          <p:cNvSpPr txBox="1"/>
          <p:nvPr/>
        </p:nvSpPr>
        <p:spPr>
          <a:xfrm>
            <a:off x="285720" y="2428869"/>
            <a:ext cx="8572560" cy="646331"/>
          </a:xfrm>
          <a:prstGeom prst="rect">
            <a:avLst/>
          </a:prstGeom>
          <a:noFill/>
        </p:spPr>
        <p:txBody>
          <a:bodyPr wrap="square" rtlCol="0">
            <a:spAutoFit/>
          </a:bodyPr>
          <a:lstStyle/>
          <a:p>
            <a:r>
              <a:rPr lang="de-DE" dirty="0" smtClean="0"/>
              <a:t>Mathematische Definition:</a:t>
            </a:r>
          </a:p>
          <a:p>
            <a:r>
              <a:rPr lang="de-DE" dirty="0" smtClean="0"/>
              <a:t>Die Strategie      ist ein Nash–Gleichgewicht, falls die folgende Ungleichung erfüllt ist.</a:t>
            </a:r>
          </a:p>
        </p:txBody>
      </p:sp>
      <p:graphicFrame>
        <p:nvGraphicFramePr>
          <p:cNvPr id="2060" name="Object 12"/>
          <p:cNvGraphicFramePr>
            <a:graphicFrameLocks noChangeAspect="1"/>
          </p:cNvGraphicFramePr>
          <p:nvPr/>
        </p:nvGraphicFramePr>
        <p:xfrm>
          <a:off x="1714480" y="2714620"/>
          <a:ext cx="285752" cy="326574"/>
        </p:xfrm>
        <a:graphic>
          <a:graphicData uri="http://schemas.openxmlformats.org/presentationml/2006/ole">
            <p:oleObj spid="_x0000_s901128" name="Formel" r:id="rId10" imgW="177480" imgH="203040" progId="Equation.3">
              <p:embed/>
            </p:oleObj>
          </a:graphicData>
        </a:graphic>
      </p:graphicFrame>
      <p:graphicFrame>
        <p:nvGraphicFramePr>
          <p:cNvPr id="2061" name="Object 13"/>
          <p:cNvGraphicFramePr>
            <a:graphicFrameLocks noChangeAspect="1"/>
          </p:cNvGraphicFramePr>
          <p:nvPr/>
        </p:nvGraphicFramePr>
        <p:xfrm>
          <a:off x="3357554" y="3714752"/>
          <a:ext cx="285752" cy="381003"/>
        </p:xfrm>
        <a:graphic>
          <a:graphicData uri="http://schemas.openxmlformats.org/presentationml/2006/ole">
            <p:oleObj spid="_x0000_s901129" name="Formel" r:id="rId11" imgW="152280" imgH="203040" progId="Equation.3">
              <p:embed/>
            </p:oleObj>
          </a:graphicData>
        </a:graphic>
      </p:graphicFrame>
      <p:graphicFrame>
        <p:nvGraphicFramePr>
          <p:cNvPr id="2062" name="Object 14"/>
          <p:cNvGraphicFramePr>
            <a:graphicFrameLocks noChangeAspect="1"/>
          </p:cNvGraphicFramePr>
          <p:nvPr/>
        </p:nvGraphicFramePr>
        <p:xfrm>
          <a:off x="6215074" y="3786190"/>
          <a:ext cx="357190" cy="336179"/>
        </p:xfrm>
        <a:graphic>
          <a:graphicData uri="http://schemas.openxmlformats.org/presentationml/2006/ole">
            <p:oleObj spid="_x0000_s901130" name="Formel" r:id="rId12" imgW="215640" imgH="203040" progId="Equation.3">
              <p:embed/>
            </p:oleObj>
          </a:graphicData>
        </a:graphic>
      </p:graphicFrame>
      <p:sp>
        <p:nvSpPr>
          <p:cNvPr id="28" name="Textfeld 27"/>
          <p:cNvSpPr txBox="1"/>
          <p:nvPr/>
        </p:nvSpPr>
        <p:spPr>
          <a:xfrm>
            <a:off x="214282" y="3786190"/>
            <a:ext cx="8715436" cy="646331"/>
          </a:xfrm>
          <a:prstGeom prst="rect">
            <a:avLst/>
          </a:prstGeom>
          <a:noFill/>
        </p:spPr>
        <p:txBody>
          <a:bodyPr wrap="square" rtlCol="0">
            <a:spAutoFit/>
          </a:bodyPr>
          <a:lstStyle/>
          <a:p>
            <a:r>
              <a:rPr lang="de-DE" dirty="0" smtClean="0"/>
              <a:t>Wobei </a:t>
            </a:r>
            <a:r>
              <a:rPr lang="de-DE" b="1" i="1" dirty="0" smtClean="0"/>
              <a:t>A</a:t>
            </a:r>
            <a:r>
              <a:rPr lang="de-DE" dirty="0" smtClean="0"/>
              <a:t> die Menge der Spieler,      die </a:t>
            </a:r>
            <a:r>
              <a:rPr lang="de-DE" dirty="0" err="1" smtClean="0"/>
              <a:t>Strategienmenge</a:t>
            </a:r>
            <a:r>
              <a:rPr lang="de-DE" dirty="0" smtClean="0"/>
              <a:t> und       die gewählte Strategie der übrigen Spieler beschreibt.</a:t>
            </a:r>
          </a:p>
        </p:txBody>
      </p:sp>
      <p:sp>
        <p:nvSpPr>
          <p:cNvPr id="29" name="Textfeld 28"/>
          <p:cNvSpPr txBox="1"/>
          <p:nvPr/>
        </p:nvSpPr>
        <p:spPr>
          <a:xfrm>
            <a:off x="3929058" y="4286256"/>
            <a:ext cx="4426853" cy="461665"/>
          </a:xfrm>
          <a:prstGeom prst="rect">
            <a:avLst/>
          </a:prstGeom>
          <a:noFill/>
        </p:spPr>
        <p:txBody>
          <a:bodyPr wrap="none" rtlCol="0">
            <a:spAutoFit/>
          </a:bodyPr>
          <a:lstStyle/>
          <a:p>
            <a:r>
              <a:rPr lang="de-DE" sz="2400" dirty="0" smtClean="0"/>
              <a:t>Beispiel: </a:t>
            </a:r>
            <a:r>
              <a:rPr lang="de-DE" sz="2400" b="1" i="1" dirty="0" smtClean="0"/>
              <a:t>Gefangenendilemma</a:t>
            </a:r>
          </a:p>
        </p:txBody>
      </p:sp>
      <p:graphicFrame>
        <p:nvGraphicFramePr>
          <p:cNvPr id="2063" name="Object 15"/>
          <p:cNvGraphicFramePr>
            <a:graphicFrameLocks noChangeAspect="1"/>
          </p:cNvGraphicFramePr>
          <p:nvPr/>
        </p:nvGraphicFramePr>
        <p:xfrm>
          <a:off x="4000496" y="4857760"/>
          <a:ext cx="4465638" cy="1497012"/>
        </p:xfrm>
        <a:graphic>
          <a:graphicData uri="http://schemas.openxmlformats.org/presentationml/2006/ole">
            <p:oleObj spid="_x0000_s901131" name="Formel" r:id="rId13" imgW="2120760" imgH="711000" progId="Equation.3">
              <p:embed/>
            </p:oleObj>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dirty="0" smtClean="0"/>
              <a:t>Evolutionäre Spieltheorie</a:t>
            </a:r>
            <a:endParaRPr lang="de-DE" dirty="0"/>
          </a:p>
        </p:txBody>
      </p:sp>
      <p:pic>
        <p:nvPicPr>
          <p:cNvPr id="4" name="Inhaltsplatzhalter 3" descr="population.jpg"/>
          <p:cNvPicPr>
            <a:picLocks noGrp="1" noChangeAspect="1"/>
          </p:cNvPicPr>
          <p:nvPr>
            <p:ph idx="1"/>
          </p:nvPr>
        </p:nvPicPr>
        <p:blipFill>
          <a:blip r:embed="rId3" cstate="print"/>
          <a:stretch>
            <a:fillRect/>
          </a:stretch>
        </p:blipFill>
        <p:spPr>
          <a:xfrm flipH="1">
            <a:off x="428596" y="2000240"/>
            <a:ext cx="8229600" cy="3291840"/>
          </a:xfrm>
        </p:spPr>
      </p:pic>
      <p:sp>
        <p:nvSpPr>
          <p:cNvPr id="5" name="Textfeld 4"/>
          <p:cNvSpPr txBox="1"/>
          <p:nvPr/>
        </p:nvSpPr>
        <p:spPr>
          <a:xfrm>
            <a:off x="500034" y="1357298"/>
            <a:ext cx="8143931" cy="646331"/>
          </a:xfrm>
          <a:prstGeom prst="rect">
            <a:avLst/>
          </a:prstGeom>
          <a:noFill/>
        </p:spPr>
        <p:txBody>
          <a:bodyPr wrap="square" rtlCol="0">
            <a:spAutoFit/>
          </a:bodyPr>
          <a:lstStyle/>
          <a:p>
            <a:r>
              <a:rPr lang="de-DE" dirty="0" smtClean="0"/>
              <a:t>Die evolutionäre Spieltheorie betrachtet die zeitliche Entwicklung des strategischen Verhaltens einer gesamten Spielerpopulation.</a:t>
            </a:r>
            <a:endParaRPr lang="de-DE" dirty="0"/>
          </a:p>
        </p:txBody>
      </p:sp>
      <p:sp>
        <p:nvSpPr>
          <p:cNvPr id="6" name="Eingekerbter Pfeil nach rechts 5"/>
          <p:cNvSpPr/>
          <p:nvPr/>
        </p:nvSpPr>
        <p:spPr>
          <a:xfrm>
            <a:off x="4071934" y="2928934"/>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857620" y="3500438"/>
            <a:ext cx="1503938" cy="1200329"/>
          </a:xfrm>
          <a:prstGeom prst="rect">
            <a:avLst/>
          </a:prstGeom>
          <a:noFill/>
        </p:spPr>
        <p:txBody>
          <a:bodyPr wrap="none" rtlCol="0">
            <a:spAutoFit/>
          </a:bodyPr>
          <a:lstStyle/>
          <a:p>
            <a:r>
              <a:rPr lang="de-DE" dirty="0" smtClean="0"/>
              <a:t>zeitliche</a:t>
            </a:r>
          </a:p>
          <a:p>
            <a:r>
              <a:rPr lang="de-DE" dirty="0" smtClean="0"/>
              <a:t>Entwicklung </a:t>
            </a:r>
          </a:p>
          <a:p>
            <a:r>
              <a:rPr lang="de-DE" dirty="0" smtClean="0"/>
              <a:t>der</a:t>
            </a:r>
          </a:p>
          <a:p>
            <a:r>
              <a:rPr lang="de-DE" dirty="0" smtClean="0"/>
              <a:t>Population</a:t>
            </a:r>
            <a:endParaRPr lang="de-DE" dirty="0"/>
          </a:p>
        </p:txBody>
      </p:sp>
      <p:sp>
        <p:nvSpPr>
          <p:cNvPr id="9" name="Textfeld 8"/>
          <p:cNvSpPr txBox="1"/>
          <p:nvPr/>
        </p:nvSpPr>
        <p:spPr>
          <a:xfrm>
            <a:off x="1142976" y="6000768"/>
            <a:ext cx="7064691" cy="369332"/>
          </a:xfrm>
          <a:prstGeom prst="rect">
            <a:avLst/>
          </a:prstGeom>
          <a:noFill/>
        </p:spPr>
        <p:txBody>
          <a:bodyPr wrap="none" rtlCol="0">
            <a:spAutoFit/>
          </a:bodyPr>
          <a:lstStyle/>
          <a:p>
            <a:r>
              <a:rPr lang="de-DE" dirty="0" smtClean="0"/>
              <a:t>x(t) : Anteil der Spieler, die im Zeitpunkt t die Strategie „</a:t>
            </a:r>
            <a:r>
              <a:rPr lang="de-DE" dirty="0" smtClean="0">
                <a:solidFill>
                  <a:srgbClr val="00B050"/>
                </a:solidFill>
              </a:rPr>
              <a:t>grün</a:t>
            </a:r>
            <a:r>
              <a:rPr lang="de-DE" dirty="0" smtClean="0"/>
              <a:t>“ spielen</a:t>
            </a:r>
            <a:endParaRPr lang="de-DE" dirty="0"/>
          </a:p>
        </p:txBody>
      </p:sp>
      <p:sp>
        <p:nvSpPr>
          <p:cNvPr id="10" name="Textfeld 9"/>
          <p:cNvSpPr txBox="1"/>
          <p:nvPr/>
        </p:nvSpPr>
        <p:spPr>
          <a:xfrm>
            <a:off x="1428728" y="5286388"/>
            <a:ext cx="1078950" cy="369332"/>
          </a:xfrm>
          <a:prstGeom prst="rect">
            <a:avLst/>
          </a:prstGeom>
          <a:noFill/>
        </p:spPr>
        <p:txBody>
          <a:bodyPr wrap="none" rtlCol="0">
            <a:spAutoFit/>
          </a:bodyPr>
          <a:lstStyle/>
          <a:p>
            <a:r>
              <a:rPr lang="de-DE" dirty="0" smtClean="0"/>
              <a:t>x(0)=0.15</a:t>
            </a:r>
            <a:endParaRPr lang="de-DE" dirty="0"/>
          </a:p>
        </p:txBody>
      </p:sp>
      <p:sp>
        <p:nvSpPr>
          <p:cNvPr id="11" name="Textfeld 10"/>
          <p:cNvSpPr txBox="1"/>
          <p:nvPr/>
        </p:nvSpPr>
        <p:spPr>
          <a:xfrm>
            <a:off x="6357950" y="5286388"/>
            <a:ext cx="1082348" cy="369332"/>
          </a:xfrm>
          <a:prstGeom prst="rect">
            <a:avLst/>
          </a:prstGeom>
          <a:noFill/>
        </p:spPr>
        <p:txBody>
          <a:bodyPr wrap="none" rtlCol="0">
            <a:spAutoFit/>
          </a:bodyPr>
          <a:lstStyle/>
          <a:p>
            <a:r>
              <a:rPr lang="de-DE" dirty="0" smtClean="0"/>
              <a:t>x(10)=0.5</a:t>
            </a:r>
            <a:endParaRPr lang="de-DE"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versuch1.gif"/>
          <p:cNvPicPr>
            <a:picLocks noChangeAspect="1"/>
          </p:cNvPicPr>
          <p:nvPr/>
        </p:nvPicPr>
        <p:blipFill>
          <a:blip r:embed="rId4" cstate="print"/>
          <a:stretch>
            <a:fillRect/>
          </a:stretch>
        </p:blipFill>
        <p:spPr>
          <a:xfrm>
            <a:off x="5286380" y="3703061"/>
            <a:ext cx="3500462" cy="2899921"/>
          </a:xfrm>
          <a:prstGeom prst="rect">
            <a:avLst/>
          </a:prstGeom>
        </p:spPr>
      </p:pic>
      <p:sp>
        <p:nvSpPr>
          <p:cNvPr id="2" name="Titel 1"/>
          <p:cNvSpPr>
            <a:spLocks noGrp="1"/>
          </p:cNvSpPr>
          <p:nvPr>
            <p:ph type="title"/>
          </p:nvPr>
        </p:nvSpPr>
        <p:spPr>
          <a:xfrm>
            <a:off x="428596" y="214290"/>
            <a:ext cx="8229600" cy="785818"/>
          </a:xfrm>
        </p:spPr>
        <p:txBody>
          <a:bodyPr>
            <a:normAutofit fontScale="90000"/>
          </a:bodyPr>
          <a:lstStyle/>
          <a:p>
            <a:r>
              <a:rPr lang="de-DE" dirty="0" err="1" smtClean="0"/>
              <a:t>Replikatordynamik</a:t>
            </a:r>
            <a:endParaRPr lang="de-DE" dirty="0"/>
          </a:p>
        </p:txBody>
      </p:sp>
      <p:graphicFrame>
        <p:nvGraphicFramePr>
          <p:cNvPr id="4" name="Inhaltsplatzhalter 3"/>
          <p:cNvGraphicFramePr>
            <a:graphicFrameLocks noChangeAspect="1"/>
          </p:cNvGraphicFramePr>
          <p:nvPr>
            <p:ph idx="1"/>
          </p:nvPr>
        </p:nvGraphicFramePr>
        <p:xfrm>
          <a:off x="285720" y="2428868"/>
          <a:ext cx="8286808" cy="1225757"/>
        </p:xfrm>
        <a:graphic>
          <a:graphicData uri="http://schemas.openxmlformats.org/presentationml/2006/ole">
            <p:oleObj spid="_x0000_s902146" name="Formel" r:id="rId5" imgW="4381200" imgH="647640" progId="Equation.3">
              <p:embed/>
            </p:oleObj>
          </a:graphicData>
        </a:graphic>
      </p:graphicFrame>
      <p:sp>
        <p:nvSpPr>
          <p:cNvPr id="6" name="Textfeld 5"/>
          <p:cNvSpPr txBox="1"/>
          <p:nvPr/>
        </p:nvSpPr>
        <p:spPr>
          <a:xfrm>
            <a:off x="285720" y="1357298"/>
            <a:ext cx="8501122" cy="923330"/>
          </a:xfrm>
          <a:prstGeom prst="rect">
            <a:avLst/>
          </a:prstGeom>
          <a:noFill/>
        </p:spPr>
        <p:txBody>
          <a:bodyPr wrap="square" rtlCol="0">
            <a:spAutoFit/>
          </a:bodyPr>
          <a:lstStyle/>
          <a:p>
            <a:r>
              <a:rPr lang="de-DE" dirty="0" smtClean="0"/>
              <a:t>Die Differentialgleichung der </a:t>
            </a:r>
            <a:r>
              <a:rPr lang="de-DE" dirty="0" err="1" smtClean="0"/>
              <a:t>Replikatordynamik</a:t>
            </a:r>
            <a:r>
              <a:rPr lang="de-DE" dirty="0" smtClean="0"/>
              <a:t> beschreibt wie sich der Populationsanteil x(t) im Laufe der Zeit entwickelt. Das zeitliche Verhalten wird maßgeblich durch die Auszahlungsstruktur  $  des Spiels bestimmt.</a:t>
            </a:r>
            <a:endParaRPr lang="de-DE" dirty="0"/>
          </a:p>
        </p:txBody>
      </p:sp>
      <p:sp>
        <p:nvSpPr>
          <p:cNvPr id="5" name="Textfeld 4"/>
          <p:cNvSpPr txBox="1"/>
          <p:nvPr/>
        </p:nvSpPr>
        <p:spPr>
          <a:xfrm>
            <a:off x="428596" y="5929330"/>
            <a:ext cx="4048481" cy="646331"/>
          </a:xfrm>
          <a:prstGeom prst="rect">
            <a:avLst/>
          </a:prstGeom>
          <a:noFill/>
        </p:spPr>
        <p:txBody>
          <a:bodyPr wrap="none" rtlCol="0">
            <a:spAutoFit/>
          </a:bodyPr>
          <a:lstStyle/>
          <a:p>
            <a:r>
              <a:rPr lang="de-DE" dirty="0" smtClean="0"/>
              <a:t>Beispiel: Gefangenendilemma</a:t>
            </a:r>
          </a:p>
          <a:p>
            <a:r>
              <a:rPr lang="de-DE" dirty="0" smtClean="0"/>
              <a:t>g(x)=g(x(t)) im Bereich [0,1] dargestellt</a:t>
            </a:r>
            <a:endParaRPr lang="de-DE" dirty="0"/>
          </a:p>
        </p:txBody>
      </p:sp>
      <p:sp>
        <p:nvSpPr>
          <p:cNvPr id="7" name="Textfeld 6"/>
          <p:cNvSpPr txBox="1"/>
          <p:nvPr/>
        </p:nvSpPr>
        <p:spPr>
          <a:xfrm>
            <a:off x="6357918" y="4071942"/>
            <a:ext cx="2786082" cy="646331"/>
          </a:xfrm>
          <a:prstGeom prst="rect">
            <a:avLst/>
          </a:prstGeom>
          <a:noFill/>
        </p:spPr>
        <p:txBody>
          <a:bodyPr wrap="square" rtlCol="0">
            <a:spAutoFit/>
          </a:bodyPr>
          <a:lstStyle/>
          <a:p>
            <a:r>
              <a:rPr lang="de-DE" dirty="0" smtClean="0"/>
              <a:t>x(t) für unterschiedliche Anfangspopulationen x(0)</a:t>
            </a:r>
            <a:endParaRPr lang="de-DE" dirty="0"/>
          </a:p>
        </p:txBody>
      </p:sp>
      <p:sp>
        <p:nvSpPr>
          <p:cNvPr id="9" name="Eingekerbter Richtungspfeil 8"/>
          <p:cNvSpPr/>
          <p:nvPr/>
        </p:nvSpPr>
        <p:spPr>
          <a:xfrm>
            <a:off x="4714876" y="4929198"/>
            <a:ext cx="428628" cy="4131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1" name="Grafik 10" descr="Versuch3.jpg"/>
          <p:cNvPicPr>
            <a:picLocks noChangeAspect="1"/>
          </p:cNvPicPr>
          <p:nvPr/>
        </p:nvPicPr>
        <p:blipFill>
          <a:blip r:embed="rId6" cstate="print"/>
          <a:stretch>
            <a:fillRect/>
          </a:stretch>
        </p:blipFill>
        <p:spPr>
          <a:xfrm>
            <a:off x="428596" y="3714752"/>
            <a:ext cx="4143404" cy="2076046"/>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dirty="0" smtClean="0"/>
              <a:t>Evolutionär stabile Strategien (ESS)</a:t>
            </a:r>
            <a:endParaRPr lang="de-DE" dirty="0"/>
          </a:p>
        </p:txBody>
      </p:sp>
      <p:sp>
        <p:nvSpPr>
          <p:cNvPr id="13" name="Inhaltsplatzhalter 2"/>
          <p:cNvSpPr>
            <a:spLocks noGrp="1"/>
          </p:cNvSpPr>
          <p:nvPr>
            <p:ph idx="1"/>
          </p:nvPr>
        </p:nvSpPr>
        <p:spPr>
          <a:xfrm>
            <a:off x="457200" y="1214422"/>
            <a:ext cx="8229600" cy="1857388"/>
          </a:xfrm>
        </p:spPr>
        <p:txBody>
          <a:bodyPr/>
          <a:lstStyle/>
          <a:p>
            <a:r>
              <a:rPr lang="de-DE" dirty="0" smtClean="0"/>
              <a:t>Evolutionär stabile Strategien sind die stabilen Endzustände der Häufigkeitsverteilung x(t)</a:t>
            </a:r>
          </a:p>
          <a:p>
            <a:endParaRPr lang="de-DE" dirty="0" smtClean="0"/>
          </a:p>
          <a:p>
            <a:endParaRPr lang="de-DE" dirty="0" smtClean="0"/>
          </a:p>
          <a:p>
            <a:endParaRPr lang="de-DE" dirty="0"/>
          </a:p>
        </p:txBody>
      </p:sp>
      <p:graphicFrame>
        <p:nvGraphicFramePr>
          <p:cNvPr id="4" name="Objekt 3"/>
          <p:cNvGraphicFramePr>
            <a:graphicFrameLocks noChangeAspect="1"/>
          </p:cNvGraphicFramePr>
          <p:nvPr/>
        </p:nvGraphicFramePr>
        <p:xfrm>
          <a:off x="3571868" y="2214554"/>
          <a:ext cx="1524154" cy="568329"/>
        </p:xfrm>
        <a:graphic>
          <a:graphicData uri="http://schemas.openxmlformats.org/presentationml/2006/ole">
            <p:oleObj spid="_x0000_s903170" name="Formel" r:id="rId4" imgW="749160" imgH="279360" progId="Equation.3">
              <p:embed/>
            </p:oleObj>
          </a:graphicData>
        </a:graphic>
      </p:graphicFrame>
      <p:sp>
        <p:nvSpPr>
          <p:cNvPr id="6" name="Textfeld 5"/>
          <p:cNvSpPr txBox="1"/>
          <p:nvPr/>
        </p:nvSpPr>
        <p:spPr>
          <a:xfrm>
            <a:off x="714348" y="3000372"/>
            <a:ext cx="3429024" cy="1477328"/>
          </a:xfrm>
          <a:prstGeom prst="rect">
            <a:avLst/>
          </a:prstGeom>
          <a:noFill/>
          <a:ln>
            <a:solidFill>
              <a:schemeClr val="accent1"/>
            </a:solidFill>
          </a:ln>
        </p:spPr>
        <p:txBody>
          <a:bodyPr wrap="square" rtlCol="0">
            <a:spAutoFit/>
          </a:bodyPr>
          <a:lstStyle/>
          <a:p>
            <a:r>
              <a:rPr lang="de-DE" dirty="0" smtClean="0"/>
              <a:t>Eine notwendige (aber nicht hinreichende) Bedingung für die Existenz einer ESS ist, dass diese ein Nash – Gleichgewicht des zugrundeliegenden Spiels ist.     </a:t>
            </a:r>
          </a:p>
        </p:txBody>
      </p:sp>
      <p:pic>
        <p:nvPicPr>
          <p:cNvPr id="7" name="Grafik 6" descr="versuch1.gif"/>
          <p:cNvPicPr>
            <a:picLocks noChangeAspect="1"/>
          </p:cNvPicPr>
          <p:nvPr/>
        </p:nvPicPr>
        <p:blipFill>
          <a:blip r:embed="rId5" cstate="print"/>
          <a:stretch>
            <a:fillRect/>
          </a:stretch>
        </p:blipFill>
        <p:spPr>
          <a:xfrm>
            <a:off x="4572000" y="3000372"/>
            <a:ext cx="4276550" cy="3542863"/>
          </a:xfrm>
          <a:prstGeom prst="rect">
            <a:avLst/>
          </a:prstGeom>
        </p:spPr>
      </p:pic>
      <p:sp>
        <p:nvSpPr>
          <p:cNvPr id="8" name="Textfeld 7"/>
          <p:cNvSpPr txBox="1"/>
          <p:nvPr/>
        </p:nvSpPr>
        <p:spPr>
          <a:xfrm>
            <a:off x="714348" y="4643446"/>
            <a:ext cx="3429024" cy="1200329"/>
          </a:xfrm>
          <a:prstGeom prst="rect">
            <a:avLst/>
          </a:prstGeom>
          <a:noFill/>
        </p:spPr>
        <p:txBody>
          <a:bodyPr wrap="square" rtlCol="0">
            <a:spAutoFit/>
          </a:bodyPr>
          <a:lstStyle/>
          <a:p>
            <a:r>
              <a:rPr lang="de-DE" dirty="0" smtClean="0"/>
              <a:t>Beispiel: Gefangenendilemma</a:t>
            </a:r>
          </a:p>
          <a:p>
            <a:r>
              <a:rPr lang="de-DE" dirty="0" smtClean="0"/>
              <a:t>Für die ESS des evolutionären Gefangenendilemma – Spiels ergibt sich:             </a:t>
            </a:r>
            <a:endParaRPr lang="de-DE" dirty="0"/>
          </a:p>
        </p:txBody>
      </p:sp>
      <p:graphicFrame>
        <p:nvGraphicFramePr>
          <p:cNvPr id="54275" name="Object 3"/>
          <p:cNvGraphicFramePr>
            <a:graphicFrameLocks noChangeAspect="1"/>
          </p:cNvGraphicFramePr>
          <p:nvPr/>
        </p:nvGraphicFramePr>
        <p:xfrm>
          <a:off x="500034" y="5929330"/>
          <a:ext cx="4127493" cy="530984"/>
        </p:xfrm>
        <a:graphic>
          <a:graphicData uri="http://schemas.openxmlformats.org/presentationml/2006/ole">
            <p:oleObj spid="_x0000_s903171" name="Formel" r:id="rId6" imgW="2209680" imgH="279360" progId="Equation.3">
              <p:embed/>
            </p:oleObj>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dirty="0" smtClean="0"/>
              <a:t>Klassifizierung von (2x2)-Spielen</a:t>
            </a:r>
            <a:endParaRPr lang="de-DE" dirty="0"/>
          </a:p>
        </p:txBody>
      </p:sp>
      <p:sp>
        <p:nvSpPr>
          <p:cNvPr id="13" name="Inhaltsplatzhalter 2"/>
          <p:cNvSpPr>
            <a:spLocks noGrp="1"/>
          </p:cNvSpPr>
          <p:nvPr>
            <p:ph idx="1"/>
          </p:nvPr>
        </p:nvSpPr>
        <p:spPr>
          <a:xfrm>
            <a:off x="428596" y="1071546"/>
            <a:ext cx="4757742" cy="5643602"/>
          </a:xfrm>
        </p:spPr>
        <p:txBody>
          <a:bodyPr>
            <a:normAutofit fontScale="70000" lnSpcReduction="20000"/>
          </a:bodyPr>
          <a:lstStyle/>
          <a:p>
            <a:pPr marL="514350" indent="-514350">
              <a:buFont typeface="Courier New" pitchFamily="49" charset="0"/>
              <a:buChar char="o"/>
            </a:pPr>
            <a:r>
              <a:rPr lang="de-DE" b="1" dirty="0" smtClean="0"/>
              <a:t>Dominante Spiele </a:t>
            </a:r>
          </a:p>
          <a:p>
            <a:pPr marL="880110" lvl="1" indent="-514350">
              <a:buNone/>
            </a:pPr>
            <a:r>
              <a:rPr lang="de-DE" dirty="0" smtClean="0"/>
              <a:t>(2. Strategie dominiert 1.Strategie)</a:t>
            </a:r>
          </a:p>
          <a:p>
            <a:pPr marL="514350" indent="-514350">
              <a:buNone/>
            </a:pPr>
            <a:r>
              <a:rPr lang="de-DE" dirty="0" smtClean="0"/>
              <a:t>Es existiert ein Nash - Gleichgewicht, welches die anderen Strategien dominiert. ESS bei x=0.</a:t>
            </a:r>
          </a:p>
          <a:p>
            <a:pPr marL="514350" indent="-514350">
              <a:buNone/>
            </a:pPr>
            <a:endParaRPr lang="de-DE" dirty="0" smtClean="0"/>
          </a:p>
          <a:p>
            <a:pPr marL="514350" indent="-514350">
              <a:buFont typeface="Courier New" pitchFamily="49" charset="0"/>
              <a:buChar char="o"/>
            </a:pPr>
            <a:r>
              <a:rPr lang="de-DE" b="1" dirty="0" smtClean="0"/>
              <a:t>Koordinationsspiele</a:t>
            </a:r>
          </a:p>
          <a:p>
            <a:pPr marL="514350" indent="-514350">
              <a:buNone/>
            </a:pPr>
            <a:r>
              <a:rPr lang="de-DE" dirty="0" smtClean="0"/>
              <a:t>Es existieren drei Nash – Gleichgewichte und zwei reine ESS, die abhängig von der Anfangsbedingung realisiert werden.</a:t>
            </a:r>
          </a:p>
          <a:p>
            <a:pPr marL="514350" indent="-514350">
              <a:buNone/>
            </a:pPr>
            <a:endParaRPr lang="de-DE" dirty="0" smtClean="0"/>
          </a:p>
          <a:p>
            <a:pPr marL="514350" indent="-514350">
              <a:buFont typeface="Courier New" pitchFamily="49" charset="0"/>
              <a:buChar char="o"/>
            </a:pPr>
            <a:r>
              <a:rPr lang="de-DE" b="1" dirty="0" smtClean="0"/>
              <a:t>Anti – Koordinationsspiele</a:t>
            </a:r>
          </a:p>
          <a:p>
            <a:pPr marL="514350" indent="-514350">
              <a:buNone/>
            </a:pPr>
            <a:r>
              <a:rPr lang="de-DE" dirty="0" smtClean="0"/>
              <a:t>Es existieren drei Nash – Gleichgewichte aber nur eine gemischte ESS, die unabhängig von der Anfangsbedingung realisiert wird.</a:t>
            </a:r>
          </a:p>
          <a:p>
            <a:pPr marL="514350" indent="-514350">
              <a:buNone/>
            </a:pPr>
            <a:endParaRPr lang="de-DE" dirty="0" smtClean="0"/>
          </a:p>
          <a:p>
            <a:pPr marL="514350" indent="-514350">
              <a:buFont typeface="Courier New" pitchFamily="49" charset="0"/>
              <a:buChar char="o"/>
            </a:pPr>
            <a:r>
              <a:rPr lang="de-DE" b="1" dirty="0" smtClean="0"/>
              <a:t>Dominante Spiele</a:t>
            </a:r>
            <a:r>
              <a:rPr lang="de-DE" dirty="0" smtClean="0"/>
              <a:t> </a:t>
            </a:r>
          </a:p>
          <a:p>
            <a:pPr marL="880110" lvl="1" indent="-514350">
              <a:buNone/>
            </a:pPr>
            <a:r>
              <a:rPr lang="de-DE" dirty="0" smtClean="0"/>
              <a:t>(1. Strategie dominiert 2.Strategie)</a:t>
            </a:r>
          </a:p>
          <a:p>
            <a:pPr marL="514350" indent="-514350">
              <a:buNone/>
            </a:pPr>
            <a:r>
              <a:rPr lang="de-DE" dirty="0" smtClean="0"/>
              <a:t>Es existiert ein Nash - Gleichgewicht, welches die anderen Strategien dominiert. ESS bei x=1.</a:t>
            </a:r>
          </a:p>
        </p:txBody>
      </p:sp>
      <p:sp>
        <p:nvSpPr>
          <p:cNvPr id="10" name="Eingekerbter Pfeil nach rechts 9"/>
          <p:cNvSpPr/>
          <p:nvPr/>
        </p:nvSpPr>
        <p:spPr>
          <a:xfrm>
            <a:off x="4857752" y="1357298"/>
            <a:ext cx="500066" cy="21431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ingekerbter Pfeil nach rechts 10"/>
          <p:cNvSpPr/>
          <p:nvPr/>
        </p:nvSpPr>
        <p:spPr>
          <a:xfrm>
            <a:off x="4857752" y="2643182"/>
            <a:ext cx="500066" cy="21431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ingekerbter Pfeil nach rechts 11"/>
          <p:cNvSpPr/>
          <p:nvPr/>
        </p:nvSpPr>
        <p:spPr>
          <a:xfrm>
            <a:off x="4857752" y="3929066"/>
            <a:ext cx="500066" cy="21431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ingekerbter Pfeil nach rechts 13"/>
          <p:cNvSpPr/>
          <p:nvPr/>
        </p:nvSpPr>
        <p:spPr>
          <a:xfrm>
            <a:off x="4786314" y="5572140"/>
            <a:ext cx="500066" cy="21431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3b.gif"/>
          <p:cNvPicPr>
            <a:picLocks noChangeAspect="1"/>
          </p:cNvPicPr>
          <p:nvPr/>
        </p:nvPicPr>
        <p:blipFill>
          <a:blip r:embed="rId3" cstate="print"/>
          <a:stretch>
            <a:fillRect/>
          </a:stretch>
        </p:blipFill>
        <p:spPr>
          <a:xfrm>
            <a:off x="5643570" y="3714752"/>
            <a:ext cx="3071834" cy="1571636"/>
          </a:xfrm>
          <a:prstGeom prst="rect">
            <a:avLst/>
          </a:prstGeom>
        </p:spPr>
      </p:pic>
      <p:pic>
        <p:nvPicPr>
          <p:cNvPr id="17" name="Grafik 16" descr="3a.jpg"/>
          <p:cNvPicPr>
            <a:picLocks noChangeAspect="1"/>
          </p:cNvPicPr>
          <p:nvPr/>
        </p:nvPicPr>
        <p:blipFill>
          <a:blip r:embed="rId4" cstate="print"/>
          <a:stretch>
            <a:fillRect/>
          </a:stretch>
        </p:blipFill>
        <p:spPr>
          <a:xfrm>
            <a:off x="7500958" y="3857628"/>
            <a:ext cx="1514459" cy="489082"/>
          </a:xfrm>
          <a:prstGeom prst="rect">
            <a:avLst/>
          </a:prstGeom>
        </p:spPr>
      </p:pic>
      <p:pic>
        <p:nvPicPr>
          <p:cNvPr id="18" name="Grafik 17" descr="4b.gif"/>
          <p:cNvPicPr>
            <a:picLocks noChangeAspect="1"/>
          </p:cNvPicPr>
          <p:nvPr/>
        </p:nvPicPr>
        <p:blipFill>
          <a:blip r:embed="rId5" cstate="print"/>
          <a:stretch>
            <a:fillRect/>
          </a:stretch>
        </p:blipFill>
        <p:spPr>
          <a:xfrm>
            <a:off x="5643571" y="5286388"/>
            <a:ext cx="3143272" cy="1571612"/>
          </a:xfrm>
          <a:prstGeom prst="rect">
            <a:avLst/>
          </a:prstGeom>
        </p:spPr>
      </p:pic>
      <p:pic>
        <p:nvPicPr>
          <p:cNvPr id="19" name="Grafik 18" descr="4a.jpg"/>
          <p:cNvPicPr>
            <a:picLocks noChangeAspect="1"/>
          </p:cNvPicPr>
          <p:nvPr/>
        </p:nvPicPr>
        <p:blipFill>
          <a:blip r:embed="rId6" cstate="print"/>
          <a:stretch>
            <a:fillRect/>
          </a:stretch>
        </p:blipFill>
        <p:spPr>
          <a:xfrm>
            <a:off x="7429520" y="5929330"/>
            <a:ext cx="1585897" cy="600060"/>
          </a:xfrm>
          <a:prstGeom prst="rect">
            <a:avLst/>
          </a:prstGeom>
        </p:spPr>
      </p:pic>
      <p:pic>
        <p:nvPicPr>
          <p:cNvPr id="20" name="Grafik 19" descr="2b.gif"/>
          <p:cNvPicPr>
            <a:picLocks noChangeAspect="1"/>
          </p:cNvPicPr>
          <p:nvPr/>
        </p:nvPicPr>
        <p:blipFill>
          <a:blip r:embed="rId7" cstate="print"/>
          <a:stretch>
            <a:fillRect/>
          </a:stretch>
        </p:blipFill>
        <p:spPr>
          <a:xfrm>
            <a:off x="5643570" y="2285992"/>
            <a:ext cx="3143272" cy="1376356"/>
          </a:xfrm>
          <a:prstGeom prst="rect">
            <a:avLst/>
          </a:prstGeom>
        </p:spPr>
      </p:pic>
      <p:pic>
        <p:nvPicPr>
          <p:cNvPr id="21" name="Grafik 20" descr="2a.jpg"/>
          <p:cNvPicPr>
            <a:picLocks noChangeAspect="1"/>
          </p:cNvPicPr>
          <p:nvPr/>
        </p:nvPicPr>
        <p:blipFill>
          <a:blip r:embed="rId8" cstate="print"/>
          <a:stretch>
            <a:fillRect/>
          </a:stretch>
        </p:blipFill>
        <p:spPr>
          <a:xfrm>
            <a:off x="7643834" y="2643182"/>
            <a:ext cx="1300145" cy="571504"/>
          </a:xfrm>
          <a:prstGeom prst="rect">
            <a:avLst/>
          </a:prstGeom>
        </p:spPr>
      </p:pic>
      <p:pic>
        <p:nvPicPr>
          <p:cNvPr id="22" name="Grafik 21" descr="1b.gif"/>
          <p:cNvPicPr>
            <a:picLocks noChangeAspect="1"/>
          </p:cNvPicPr>
          <p:nvPr/>
        </p:nvPicPr>
        <p:blipFill>
          <a:blip r:embed="rId9" cstate="print"/>
          <a:stretch>
            <a:fillRect/>
          </a:stretch>
        </p:blipFill>
        <p:spPr>
          <a:xfrm>
            <a:off x="5643570" y="1000108"/>
            <a:ext cx="3143289" cy="1214446"/>
          </a:xfrm>
          <a:prstGeom prst="rect">
            <a:avLst/>
          </a:prstGeom>
        </p:spPr>
      </p:pic>
      <p:pic>
        <p:nvPicPr>
          <p:cNvPr id="23" name="Grafik 22" descr="1a.jpg"/>
          <p:cNvPicPr>
            <a:picLocks noChangeAspect="1"/>
          </p:cNvPicPr>
          <p:nvPr/>
        </p:nvPicPr>
        <p:blipFill>
          <a:blip r:embed="rId10" cstate="print"/>
          <a:stretch>
            <a:fillRect/>
          </a:stretch>
        </p:blipFill>
        <p:spPr>
          <a:xfrm>
            <a:off x="7429520" y="1071546"/>
            <a:ext cx="1357322" cy="653838"/>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dirty="0" smtClean="0"/>
              <a:t>Weitere Arten von Spieltypen</a:t>
            </a:r>
            <a:endParaRPr lang="de-DE" dirty="0"/>
          </a:p>
        </p:txBody>
      </p:sp>
      <p:sp>
        <p:nvSpPr>
          <p:cNvPr id="13" name="Inhaltsplatzhalter 2"/>
          <p:cNvSpPr>
            <a:spLocks noGrp="1"/>
          </p:cNvSpPr>
          <p:nvPr>
            <p:ph idx="1"/>
          </p:nvPr>
        </p:nvSpPr>
        <p:spPr>
          <a:xfrm>
            <a:off x="457200" y="1214422"/>
            <a:ext cx="4257676" cy="5110178"/>
          </a:xfrm>
        </p:spPr>
        <p:txBody>
          <a:bodyPr>
            <a:normAutofit fontScale="92500"/>
          </a:bodyPr>
          <a:lstStyle/>
          <a:p>
            <a:pPr>
              <a:buFont typeface="Courier New" pitchFamily="49" charset="0"/>
              <a:buChar char="o"/>
            </a:pPr>
            <a:r>
              <a:rPr lang="de-DE" b="1" dirty="0" smtClean="0"/>
              <a:t>Mehr als zwei Strategien:</a:t>
            </a:r>
          </a:p>
          <a:p>
            <a:pPr>
              <a:buNone/>
            </a:pPr>
            <a:r>
              <a:rPr lang="de-DE" dirty="0" smtClean="0"/>
              <a:t>Schon bei drei Strategien können 19 unterschiedliche Spielklassen unterschieden werden.</a:t>
            </a:r>
          </a:p>
          <a:p>
            <a:pPr>
              <a:buNone/>
            </a:pPr>
            <a:endParaRPr lang="de-DE" dirty="0" smtClean="0"/>
          </a:p>
          <a:p>
            <a:pPr>
              <a:buFont typeface="Courier New" pitchFamily="49" charset="0"/>
              <a:buChar char="o"/>
            </a:pPr>
            <a:r>
              <a:rPr lang="de-DE" b="1" dirty="0" err="1" smtClean="0"/>
              <a:t>Bimatrix</a:t>
            </a:r>
            <a:r>
              <a:rPr lang="de-DE" b="1" dirty="0" smtClean="0"/>
              <a:t> Spiele:</a:t>
            </a:r>
          </a:p>
          <a:p>
            <a:pPr>
              <a:buNone/>
            </a:pPr>
            <a:r>
              <a:rPr lang="de-DE" dirty="0" smtClean="0"/>
              <a:t>Setzt sich die Population aus zwei unterschiedlichen Spielergruppen (x(t) und y(t)) zusammen, so spricht man von </a:t>
            </a:r>
            <a:r>
              <a:rPr lang="de-DE" dirty="0" err="1" smtClean="0"/>
              <a:t>Bimatrix</a:t>
            </a:r>
            <a:r>
              <a:rPr lang="de-DE" dirty="0" smtClean="0"/>
              <a:t> Spielen</a:t>
            </a:r>
            <a:r>
              <a:rPr lang="en-US" dirty="0" smtClean="0"/>
              <a:t>. </a:t>
            </a:r>
          </a:p>
        </p:txBody>
      </p:sp>
      <p:pic>
        <p:nvPicPr>
          <p:cNvPr id="56324" name="Picture 4"/>
          <p:cNvPicPr>
            <a:picLocks noChangeAspect="1" noChangeArrowheads="1"/>
          </p:cNvPicPr>
          <p:nvPr/>
        </p:nvPicPr>
        <p:blipFill>
          <a:blip r:embed="rId3" cstate="print"/>
          <a:srcRect/>
          <a:stretch>
            <a:fillRect/>
          </a:stretch>
        </p:blipFill>
        <p:spPr bwMode="auto">
          <a:xfrm>
            <a:off x="4500562" y="4143380"/>
            <a:ext cx="4364643" cy="1695452"/>
          </a:xfrm>
          <a:prstGeom prst="rect">
            <a:avLst/>
          </a:prstGeom>
          <a:ln>
            <a:noFill/>
          </a:ln>
          <a:effectLst>
            <a:outerShdw blurRad="292100" dist="139700" dir="2700000" algn="tl" rotWithShape="0">
              <a:srgbClr val="333333">
                <a:alpha val="65000"/>
              </a:srgbClr>
            </a:outerShdw>
          </a:effectLst>
        </p:spPr>
      </p:pic>
      <p:pic>
        <p:nvPicPr>
          <p:cNvPr id="7" name="Grafik 6" descr="zeeman1b.gif"/>
          <p:cNvPicPr>
            <a:picLocks noChangeAspect="1"/>
          </p:cNvPicPr>
          <p:nvPr/>
        </p:nvPicPr>
        <p:blipFill>
          <a:blip r:embed="rId4" cstate="print"/>
          <a:stretch>
            <a:fillRect/>
          </a:stretch>
        </p:blipFill>
        <p:spPr>
          <a:xfrm>
            <a:off x="4429124" y="1428736"/>
            <a:ext cx="2286016" cy="2428892"/>
          </a:xfrm>
          <a:prstGeom prst="rect">
            <a:avLst/>
          </a:prstGeom>
          <a:ln>
            <a:noFill/>
          </a:ln>
          <a:effectLst>
            <a:outerShdw blurRad="292100" dist="139700" dir="2700000" algn="tl" rotWithShape="0">
              <a:srgbClr val="333333">
                <a:alpha val="65000"/>
              </a:srgbClr>
            </a:outerShdw>
          </a:effectLst>
        </p:spPr>
      </p:pic>
      <p:pic>
        <p:nvPicPr>
          <p:cNvPr id="8" name="Grafik 7" descr="zeeman10b.gif"/>
          <p:cNvPicPr>
            <a:picLocks noChangeAspect="1"/>
          </p:cNvPicPr>
          <p:nvPr/>
        </p:nvPicPr>
        <p:blipFill>
          <a:blip r:embed="rId5" cstate="print"/>
          <a:stretch>
            <a:fillRect/>
          </a:stretch>
        </p:blipFill>
        <p:spPr>
          <a:xfrm>
            <a:off x="6824632" y="1428736"/>
            <a:ext cx="2319368" cy="246221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Inhaltsübersicht des Vortrages</a:t>
            </a:r>
            <a:endParaRPr lang="de-DE" dirty="0"/>
          </a:p>
        </p:txBody>
      </p:sp>
      <p:sp>
        <p:nvSpPr>
          <p:cNvPr id="3" name="Inhaltsplatzhalter 2"/>
          <p:cNvSpPr>
            <a:spLocks noGrp="1"/>
          </p:cNvSpPr>
          <p:nvPr>
            <p:ph idx="1"/>
          </p:nvPr>
        </p:nvSpPr>
        <p:spPr/>
        <p:txBody>
          <a:bodyPr>
            <a:normAutofit/>
          </a:bodyPr>
          <a:lstStyle/>
          <a:p>
            <a:pPr marL="514350" indent="-514350">
              <a:buFont typeface="+mj-lt"/>
              <a:buAutoNum type="arabicPeriod"/>
            </a:pPr>
            <a:r>
              <a:rPr lang="de-DE" dirty="0" smtClean="0">
                <a:solidFill>
                  <a:schemeClr val="bg2">
                    <a:lumMod val="75000"/>
                  </a:schemeClr>
                </a:solidFill>
              </a:rPr>
              <a:t>Einleitung</a:t>
            </a:r>
          </a:p>
          <a:p>
            <a:pPr marL="514350" indent="-514350">
              <a:buFont typeface="+mj-lt"/>
              <a:buAutoNum type="arabicPeriod"/>
            </a:pPr>
            <a:r>
              <a:rPr lang="de-DE" dirty="0" smtClean="0">
                <a:solidFill>
                  <a:schemeClr val="bg2">
                    <a:lumMod val="75000"/>
                  </a:schemeClr>
                </a:solidFill>
              </a:rPr>
              <a:t>Simulation des Marktes für wissenschaftliche Fachinformation (DFG-Projekt WIAP)</a:t>
            </a:r>
          </a:p>
          <a:p>
            <a:pPr marL="514350" indent="-514350">
              <a:buFont typeface="+mj-lt"/>
              <a:buAutoNum type="arabicPeriod"/>
            </a:pPr>
            <a:r>
              <a:rPr lang="de-DE" dirty="0" smtClean="0">
                <a:solidFill>
                  <a:schemeClr val="bg2">
                    <a:lumMod val="75000"/>
                  </a:schemeClr>
                </a:solidFill>
              </a:rPr>
              <a:t>Evolutionäre Spieltheorie</a:t>
            </a:r>
          </a:p>
          <a:p>
            <a:pPr marL="514350" indent="-514350">
              <a:buFont typeface="+mj-lt"/>
              <a:buAutoNum type="arabicPeriod"/>
            </a:pPr>
            <a:r>
              <a:rPr lang="de-DE" dirty="0" smtClean="0"/>
              <a:t>Open Access und Evolutionär Stabile Strategien</a:t>
            </a:r>
          </a:p>
          <a:p>
            <a:pPr marL="514350" indent="-514350">
              <a:buFont typeface="+mj-lt"/>
              <a:buAutoNum type="arabicPeriod"/>
            </a:pPr>
            <a:r>
              <a:rPr lang="de-DE" dirty="0" smtClean="0">
                <a:solidFill>
                  <a:schemeClr val="bg2">
                    <a:lumMod val="75000"/>
                  </a:schemeClr>
                </a:solidFill>
              </a:rPr>
              <a:t>Kosten und Nutzen von Open Access in Deutschland (laufendes DFG-Projekt EINMISSRG)</a:t>
            </a:r>
          </a:p>
          <a:p>
            <a:pPr marL="514350" indent="-514350">
              <a:buFont typeface="+mj-lt"/>
              <a:buAutoNum type="arabicPeriod"/>
            </a:pPr>
            <a:r>
              <a:rPr lang="de-DE" dirty="0" smtClean="0">
                <a:solidFill>
                  <a:schemeClr val="bg2">
                    <a:lumMod val="75000"/>
                  </a:schemeClr>
                </a:solidFill>
              </a:rPr>
              <a:t>Zusammenfassung und Ausblick</a:t>
            </a:r>
            <a:endParaRPr lang="de-DE"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dirty="0" smtClean="0"/>
              <a:t>Das evolutionäre Open Access Spiel</a:t>
            </a:r>
            <a:endParaRPr lang="de-DE" dirty="0"/>
          </a:p>
        </p:txBody>
      </p:sp>
      <p:sp>
        <p:nvSpPr>
          <p:cNvPr id="13" name="Inhaltsplatzhalter 2"/>
          <p:cNvSpPr>
            <a:spLocks noGrp="1"/>
          </p:cNvSpPr>
          <p:nvPr>
            <p:ph idx="1"/>
          </p:nvPr>
        </p:nvSpPr>
        <p:spPr>
          <a:xfrm>
            <a:off x="457200" y="1214422"/>
            <a:ext cx="8229600" cy="5110178"/>
          </a:xfrm>
        </p:spPr>
        <p:txBody>
          <a:bodyPr/>
          <a:lstStyle/>
          <a:p>
            <a:r>
              <a:rPr lang="de-DE" dirty="0" smtClean="0"/>
              <a:t>Die betrachtete Population ist die Menge der wissenschaftlichen Autoren in einer Fachdisziplin.</a:t>
            </a:r>
          </a:p>
          <a:p>
            <a:r>
              <a:rPr lang="de-DE" dirty="0" smtClean="0"/>
              <a:t>Die wählbare </a:t>
            </a:r>
            <a:r>
              <a:rPr lang="de-DE" dirty="0" err="1" smtClean="0"/>
              <a:t>Strategienmenge</a:t>
            </a:r>
            <a:r>
              <a:rPr lang="de-DE" dirty="0" smtClean="0"/>
              <a:t> der Spieler sei die binäre Entscheidung für (O) oder gegen (Ø) eine Open Access Veröffentlichung ihres neuen Artikels. </a:t>
            </a:r>
          </a:p>
          <a:p>
            <a:r>
              <a:rPr lang="de-DE" dirty="0" smtClean="0"/>
              <a:t>Die Auszahlung an die Wissenschaftler, ist bei der Veröffentlichung eines Artikels, hauptsächlich der erzielte Reputationsgewinn. Der Reputationsgewinn innerhalb der Fachcommunity kann zum Beispiel über die Reputation des Journals, über den Verbreitungsgrad, die erzielten Downloads oder über die erzielten Zitate auf den Artikel erfolgen. </a:t>
            </a:r>
            <a:endParaRPr lang="de-DE"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dirty="0" smtClean="0"/>
              <a:t>Das Open Access Dilemma</a:t>
            </a:r>
            <a:endParaRPr lang="de-DE" dirty="0"/>
          </a:p>
        </p:txBody>
      </p:sp>
      <p:sp>
        <p:nvSpPr>
          <p:cNvPr id="13" name="Inhaltsplatzhalter 2"/>
          <p:cNvSpPr>
            <a:spLocks noGrp="1"/>
          </p:cNvSpPr>
          <p:nvPr>
            <p:ph idx="1"/>
          </p:nvPr>
        </p:nvSpPr>
        <p:spPr>
          <a:xfrm>
            <a:off x="285720" y="1214422"/>
            <a:ext cx="3857652" cy="5000660"/>
          </a:xfrm>
        </p:spPr>
        <p:txBody>
          <a:bodyPr>
            <a:normAutofit/>
          </a:bodyPr>
          <a:lstStyle/>
          <a:p>
            <a:pPr>
              <a:buNone/>
            </a:pPr>
            <a:r>
              <a:rPr lang="de-DE" sz="2400" dirty="0" smtClean="0"/>
              <a:t>Zur Beschreibung der Auszahlungsstruktur im Open Access Spiel wurde der rechts stehende Ansatz gewählt. Die </a:t>
            </a:r>
            <a:r>
              <a:rPr lang="de-DE" sz="2400" dirty="0" err="1" smtClean="0"/>
              <a:t>Anreizproblematik</a:t>
            </a:r>
            <a:r>
              <a:rPr lang="de-DE" sz="2400" dirty="0" smtClean="0"/>
              <a:t> von Autoren in Non-OA-Communities wird deutlich, da man für δ, α, β &gt; 0 eine Spielstruktur des Gefangenendilemmas erhält.</a:t>
            </a:r>
            <a:endParaRPr lang="de-DE" sz="2400" dirty="0"/>
          </a:p>
        </p:txBody>
      </p:sp>
      <p:graphicFrame>
        <p:nvGraphicFramePr>
          <p:cNvPr id="4" name="Tabelle 3"/>
          <p:cNvGraphicFramePr>
            <a:graphicFrameLocks noGrp="1"/>
          </p:cNvGraphicFramePr>
          <p:nvPr/>
        </p:nvGraphicFramePr>
        <p:xfrm>
          <a:off x="4357686" y="1285860"/>
          <a:ext cx="4429124" cy="2468880"/>
        </p:xfrm>
        <a:graphic>
          <a:graphicData uri="http://schemas.openxmlformats.org/drawingml/2006/table">
            <a:tbl>
              <a:tblPr firstRow="1" bandRow="1">
                <a:tableStyleId>{5C22544A-7EE6-4342-B048-85BDC9FD1C3A}</a:tableStyleId>
              </a:tblPr>
              <a:tblGrid>
                <a:gridCol w="714380"/>
                <a:gridCol w="1857388"/>
                <a:gridCol w="1857356"/>
              </a:tblGrid>
              <a:tr h="785818">
                <a:tc>
                  <a:txBody>
                    <a:bodyPr/>
                    <a:lstStyle/>
                    <a:p>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smtClean="0">
                          <a:solidFill>
                            <a:schemeClr val="tx1"/>
                          </a:solidFill>
                        </a:rPr>
                        <a:t>     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800" dirty="0" smtClean="0">
                          <a:solidFill>
                            <a:schemeClr val="tx1"/>
                          </a:solidFill>
                        </a:rPr>
                        <a:t>    Ø</a:t>
                      </a:r>
                    </a:p>
                  </a:txBody>
                  <a:tcPr/>
                </a:tc>
              </a:tr>
              <a:tr h="785818">
                <a:tc>
                  <a:txBody>
                    <a:bodyPr/>
                    <a:lstStyle/>
                    <a:p>
                      <a:r>
                        <a:rPr lang="en-US" sz="4800" dirty="0" smtClean="0"/>
                        <a:t>O</a:t>
                      </a:r>
                      <a:endParaRPr lang="en-US" sz="4800" dirty="0"/>
                    </a:p>
                  </a:txBody>
                  <a:tcPr>
                    <a:solidFill>
                      <a:srgbClr val="FF0000"/>
                    </a:solidFill>
                  </a:tcPr>
                </a:tc>
                <a:tc>
                  <a:txBody>
                    <a:bodyPr/>
                    <a:lstStyle/>
                    <a:p>
                      <a:r>
                        <a:rPr lang="en-US" sz="2800" dirty="0" smtClean="0"/>
                        <a:t> (</a:t>
                      </a:r>
                      <a:r>
                        <a:rPr lang="en-US" sz="2800" dirty="0" smtClean="0">
                          <a:solidFill>
                            <a:srgbClr val="FF0000"/>
                          </a:solidFill>
                        </a:rPr>
                        <a:t>r+</a:t>
                      </a:r>
                      <a:r>
                        <a:rPr lang="el-GR" sz="2800" dirty="0" smtClean="0">
                          <a:solidFill>
                            <a:srgbClr val="FF0000"/>
                          </a:solidFill>
                        </a:rPr>
                        <a:t>δ</a:t>
                      </a:r>
                      <a:r>
                        <a:rPr lang="en-US" sz="2800" dirty="0" smtClean="0"/>
                        <a:t>, </a:t>
                      </a:r>
                      <a:r>
                        <a:rPr kumimoji="0" lang="en-US" sz="2800" kern="1200" dirty="0" smtClean="0">
                          <a:solidFill>
                            <a:schemeClr val="accent1"/>
                          </a:solidFill>
                          <a:latin typeface="+mn-lt"/>
                          <a:ea typeface="+mn-ea"/>
                          <a:cs typeface="+mn-cs"/>
                        </a:rPr>
                        <a:t>r+</a:t>
                      </a:r>
                      <a:r>
                        <a:rPr kumimoji="0" lang="el-GR" sz="2800" kern="1200" dirty="0" smtClean="0">
                          <a:solidFill>
                            <a:schemeClr val="accent1"/>
                          </a:solidFill>
                          <a:latin typeface="+mn-lt"/>
                          <a:ea typeface="+mn-ea"/>
                          <a:cs typeface="+mn-cs"/>
                        </a:rPr>
                        <a:t>δ</a:t>
                      </a:r>
                      <a:r>
                        <a:rPr lang="en-US" sz="2800" dirty="0" smtClean="0"/>
                        <a:t>)</a:t>
                      </a:r>
                      <a:endParaRPr lang="en-US" sz="28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 (</a:t>
                      </a:r>
                      <a:r>
                        <a:rPr lang="en-US" sz="2800" dirty="0" smtClean="0">
                          <a:solidFill>
                            <a:srgbClr val="FF0000"/>
                          </a:solidFill>
                        </a:rPr>
                        <a:t>r-</a:t>
                      </a:r>
                      <a:r>
                        <a:rPr lang="el-GR" sz="2800" dirty="0" smtClean="0">
                          <a:solidFill>
                            <a:srgbClr val="FF0000"/>
                          </a:solidFill>
                        </a:rPr>
                        <a:t>α</a:t>
                      </a:r>
                      <a:r>
                        <a:rPr lang="en-US" sz="2800" dirty="0" smtClean="0"/>
                        <a:t>, </a:t>
                      </a:r>
                      <a:r>
                        <a:rPr lang="en-US" sz="2800" dirty="0" smtClean="0">
                          <a:solidFill>
                            <a:schemeClr val="accent1"/>
                          </a:solidFill>
                        </a:rPr>
                        <a:t>r+</a:t>
                      </a:r>
                      <a:r>
                        <a:rPr lang="el-GR" sz="2800" dirty="0" smtClean="0">
                          <a:solidFill>
                            <a:schemeClr val="accent1"/>
                          </a:solidFill>
                        </a:rPr>
                        <a:t>β</a:t>
                      </a:r>
                      <a:r>
                        <a:rPr lang="en-US" sz="2800" dirty="0" smtClean="0"/>
                        <a:t>)</a:t>
                      </a:r>
                    </a:p>
                  </a:txBody>
                  <a:tcPr>
                    <a:solidFill>
                      <a:schemeClr val="bg2"/>
                    </a:solidFill>
                  </a:tcPr>
                </a:tc>
              </a:tr>
              <a:tr h="785818">
                <a:tc>
                  <a:txBody>
                    <a:bodyPr/>
                    <a:lstStyle/>
                    <a:p>
                      <a:r>
                        <a:rPr lang="en-US" sz="4800" dirty="0" smtClean="0"/>
                        <a:t>Ø</a:t>
                      </a:r>
                      <a:endParaRPr lang="en-US" sz="48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 (</a:t>
                      </a:r>
                      <a:r>
                        <a:rPr lang="en-US" sz="2800" dirty="0" smtClean="0">
                          <a:solidFill>
                            <a:srgbClr val="FF0000"/>
                          </a:solidFill>
                        </a:rPr>
                        <a:t>r</a:t>
                      </a:r>
                      <a:r>
                        <a:rPr kumimoji="0" lang="en-US" sz="2800" kern="1200" dirty="0" smtClean="0">
                          <a:solidFill>
                            <a:srgbClr val="FF0000"/>
                          </a:solidFill>
                          <a:latin typeface="+mn-lt"/>
                          <a:ea typeface="+mn-ea"/>
                          <a:cs typeface="+mn-cs"/>
                        </a:rPr>
                        <a:t>+</a:t>
                      </a:r>
                      <a:r>
                        <a:rPr kumimoji="0" lang="el-GR" sz="2800" kern="1200" dirty="0" smtClean="0">
                          <a:solidFill>
                            <a:srgbClr val="FF0000"/>
                          </a:solidFill>
                          <a:latin typeface="+mn-lt"/>
                          <a:ea typeface="+mn-ea"/>
                          <a:cs typeface="+mn-cs"/>
                        </a:rPr>
                        <a:t>β</a:t>
                      </a:r>
                      <a:r>
                        <a:rPr lang="en-US" sz="2800" dirty="0" smtClean="0"/>
                        <a:t>, </a:t>
                      </a:r>
                      <a:r>
                        <a:rPr kumimoji="0" lang="en-US" sz="2800" kern="1200" dirty="0" smtClean="0">
                          <a:solidFill>
                            <a:schemeClr val="accent1"/>
                          </a:solidFill>
                          <a:latin typeface="+mn-lt"/>
                          <a:ea typeface="+mn-ea"/>
                          <a:cs typeface="+mn-cs"/>
                        </a:rPr>
                        <a:t>r-</a:t>
                      </a:r>
                      <a:r>
                        <a:rPr kumimoji="0" lang="el-GR" sz="2800" kern="1200" dirty="0" smtClean="0">
                          <a:solidFill>
                            <a:schemeClr val="accent1"/>
                          </a:solidFill>
                          <a:latin typeface="+mn-lt"/>
                          <a:ea typeface="+mn-ea"/>
                          <a:cs typeface="+mn-cs"/>
                        </a:rPr>
                        <a:t>α</a:t>
                      </a:r>
                      <a:r>
                        <a:rPr lang="en-US" sz="2800" dirty="0" smtClean="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     (</a:t>
                      </a:r>
                      <a:r>
                        <a:rPr lang="en-US" sz="2800" dirty="0" smtClean="0">
                          <a:solidFill>
                            <a:srgbClr val="FF0000"/>
                          </a:solidFill>
                        </a:rPr>
                        <a:t>r </a:t>
                      </a:r>
                      <a:r>
                        <a:rPr lang="en-US" sz="2800" dirty="0" smtClean="0"/>
                        <a:t>,</a:t>
                      </a:r>
                      <a:r>
                        <a:rPr lang="en-US" sz="2800" dirty="0" smtClean="0">
                          <a:solidFill>
                            <a:schemeClr val="accent1"/>
                          </a:solidFill>
                        </a:rPr>
                        <a:t>r</a:t>
                      </a:r>
                      <a:r>
                        <a:rPr lang="en-US" sz="2800" dirty="0" smtClean="0"/>
                        <a:t>)</a:t>
                      </a:r>
                    </a:p>
                  </a:txBody>
                  <a:tcPr>
                    <a:solidFill>
                      <a:schemeClr val="bg2"/>
                    </a:solidFill>
                  </a:tcPr>
                </a:tc>
              </a:tr>
            </a:tbl>
          </a:graphicData>
        </a:graphic>
      </p:graphicFrame>
      <p:sp>
        <p:nvSpPr>
          <p:cNvPr id="9" name="Textfeld 8"/>
          <p:cNvSpPr txBox="1"/>
          <p:nvPr/>
        </p:nvSpPr>
        <p:spPr>
          <a:xfrm>
            <a:off x="4357686" y="3857628"/>
            <a:ext cx="4643470" cy="2862322"/>
          </a:xfrm>
          <a:prstGeom prst="rect">
            <a:avLst/>
          </a:prstGeom>
          <a:noFill/>
        </p:spPr>
        <p:txBody>
          <a:bodyPr wrap="square" rtlCol="0">
            <a:spAutoFit/>
          </a:bodyPr>
          <a:lstStyle/>
          <a:p>
            <a:r>
              <a:rPr lang="de-DE" dirty="0" smtClean="0"/>
              <a:t>O :  Autor macht Open Access</a:t>
            </a:r>
          </a:p>
          <a:p>
            <a:r>
              <a:rPr lang="de-DE" dirty="0" smtClean="0"/>
              <a:t>Ø :  Autor macht nicht Open Access</a:t>
            </a:r>
          </a:p>
          <a:p>
            <a:r>
              <a:rPr lang="de-DE" dirty="0" smtClean="0"/>
              <a:t>r   :  Reputation der Autoren</a:t>
            </a:r>
          </a:p>
          <a:p>
            <a:r>
              <a:rPr lang="de-DE" dirty="0" smtClean="0"/>
              <a:t>δ  :  Reputationsgewinn, falls beide Open          Access machen</a:t>
            </a:r>
          </a:p>
          <a:p>
            <a:r>
              <a:rPr lang="de-DE" dirty="0" smtClean="0"/>
              <a:t>β  :  Reputationsgewinn bei traditioneller Publikation</a:t>
            </a:r>
          </a:p>
          <a:p>
            <a:r>
              <a:rPr lang="de-DE" dirty="0" smtClean="0"/>
              <a:t>α  :  Reputationsverlust bei Open Access Publikation, auch </a:t>
            </a:r>
            <a:r>
              <a:rPr lang="de-DE" dirty="0" err="1" smtClean="0"/>
              <a:t>monitäre</a:t>
            </a:r>
            <a:r>
              <a:rPr lang="de-DE" dirty="0" smtClean="0"/>
              <a:t> Verluste z.B. Autorengebühr bei golden OA</a:t>
            </a:r>
            <a:endParaRPr lang="de-DE"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sz="half" idx="4294967295"/>
          </p:nvPr>
        </p:nvSpPr>
        <p:spPr>
          <a:xfrm>
            <a:off x="500034" y="1500174"/>
            <a:ext cx="7929618" cy="4714908"/>
          </a:xfrm>
        </p:spPr>
        <p:txBody>
          <a:bodyPr>
            <a:noAutofit/>
          </a:bodyPr>
          <a:lstStyle>
            <a:extLst/>
          </a:lstStyle>
          <a:p>
            <a:r>
              <a:rPr lang="de-DE" sz="2000" dirty="0" smtClean="0"/>
              <a:t>Setzt sich mit der Frage auseinander, wie Menschen in und mit Ökosystemen nachhaltig über lange Zeit interagieren können</a:t>
            </a:r>
          </a:p>
          <a:p>
            <a:r>
              <a:rPr lang="de-DE" sz="2000" dirty="0" smtClean="0"/>
              <a:t>Inhaltlich befasst sie sich u.a. mit der Fischereiwirtschaft, mit Bewässerungssystemen, mit Wald- und Weidewirtschaft, in späteren Arbeiten auch mit Wissen und der Problematik geistigen Eigentums</a:t>
            </a:r>
          </a:p>
          <a:p>
            <a:r>
              <a:rPr lang="de-DE" sz="2000" dirty="0" smtClean="0"/>
              <a:t>Ihre Forschung befasst sich mit der Frage, wie sich Menschen organisieren, um gemeinschaftlich komplexe Probleme zu lösen</a:t>
            </a:r>
          </a:p>
          <a:p>
            <a:r>
              <a:rPr lang="de-DE" sz="2000" dirty="0" smtClean="0"/>
              <a:t>Analysiert, wie institutionelle Regeln sich auf Handlungen von Individuen auswirken, die bestimmten Anreizen ausgesetzt sind, Entscheidungen treffen (müssen), und sich zudem noch gegenseitig beeinflussen</a:t>
            </a:r>
          </a:p>
          <a:p>
            <a:r>
              <a:rPr lang="de-DE" sz="2000" dirty="0" smtClean="0"/>
              <a:t>Zeigt praktikable, gerechte und effiziente Lösungen für diese Probleme auf</a:t>
            </a:r>
          </a:p>
          <a:p>
            <a:endParaRPr lang="de-DE" sz="1600" dirty="0" smtClean="0"/>
          </a:p>
        </p:txBody>
      </p:sp>
      <p:sp>
        <p:nvSpPr>
          <p:cNvPr id="2" name="Rectangle 1"/>
          <p:cNvSpPr>
            <a:spLocks noGrp="1"/>
          </p:cNvSpPr>
          <p:nvPr>
            <p:ph type="title" idx="4294967295"/>
          </p:nvPr>
        </p:nvSpPr>
        <p:spPr>
          <a:xfrm>
            <a:off x="642910" y="500042"/>
            <a:ext cx="7772400" cy="914400"/>
          </a:xfrm>
        </p:spPr>
        <p:txBody>
          <a:bodyPr/>
          <a:lstStyle>
            <a:extLst/>
          </a:lstStyle>
          <a:p>
            <a:r>
              <a:rPr lang="de-DE" sz="3600" dirty="0" smtClean="0"/>
              <a:t>Elinor Ostrom: Forschungsgebiete</a:t>
            </a:r>
            <a:endParaRPr lang="de-DE" sz="3600" dirty="0">
              <a:solidFill>
                <a:schemeClr val="accent1"/>
              </a:solidFill>
            </a:endParaRPr>
          </a:p>
        </p:txBody>
      </p:sp>
      <p:sp>
        <p:nvSpPr>
          <p:cNvPr id="4" name="Foliennummernplatzhalter 3"/>
          <p:cNvSpPr>
            <a:spLocks noGrp="1"/>
          </p:cNvSpPr>
          <p:nvPr>
            <p:ph type="sldNum" sz="quarter" idx="12"/>
          </p:nvPr>
        </p:nvSpPr>
        <p:spPr/>
        <p:txBody>
          <a:bodyPr/>
          <a:lstStyle/>
          <a:p>
            <a:fld id="{1AD93096-5B34-4342-9326-69289CEAE4C2}" type="slidenum">
              <a:rPr lang="de-DE" smtClean="0"/>
              <a:pPr/>
              <a:t>7</a:t>
            </a:fld>
            <a:endParaRPr kumimoji="0" lang="de-DE"/>
          </a:p>
        </p:txBody>
      </p:sp>
      <p:sp>
        <p:nvSpPr>
          <p:cNvPr id="6" name="Fußzeilenplatzhalter 6"/>
          <p:cNvSpPr txBox="1">
            <a:spLocks/>
          </p:cNvSpPr>
          <p:nvPr/>
        </p:nvSpPr>
        <p:spPr>
          <a:xfrm>
            <a:off x="416834" y="6405834"/>
            <a:ext cx="2905132"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smtClean="0">
                <a:ln>
                  <a:noFill/>
                </a:ln>
                <a:solidFill>
                  <a:schemeClr val="tx2"/>
                </a:solidFill>
                <a:effectLst/>
                <a:uLnTx/>
                <a:uFillTx/>
                <a:latin typeface="+mn-lt"/>
                <a:ea typeface="+mn-ea"/>
                <a:cs typeface="+mn-cs"/>
              </a:rPr>
              <a:t>Nobelpreis für Wirtschaftswissenschaften 2009</a:t>
            </a:r>
            <a:endParaRPr kumimoji="0" lang="de-DE" sz="11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dirty="0" smtClean="0"/>
              <a:t>Wege aus dem OA Dilemma (I)</a:t>
            </a:r>
            <a:endParaRPr lang="de-DE" dirty="0"/>
          </a:p>
        </p:txBody>
      </p:sp>
      <p:sp>
        <p:nvSpPr>
          <p:cNvPr id="13" name="Inhaltsplatzhalter 2"/>
          <p:cNvSpPr>
            <a:spLocks noGrp="1"/>
          </p:cNvSpPr>
          <p:nvPr>
            <p:ph idx="1"/>
          </p:nvPr>
        </p:nvSpPr>
        <p:spPr>
          <a:xfrm>
            <a:off x="457200" y="1214422"/>
            <a:ext cx="4686304" cy="3714776"/>
          </a:xfrm>
        </p:spPr>
        <p:txBody>
          <a:bodyPr>
            <a:normAutofit fontScale="85000" lnSpcReduction="20000"/>
          </a:bodyPr>
          <a:lstStyle/>
          <a:p>
            <a:pPr>
              <a:buNone/>
            </a:pPr>
            <a:r>
              <a:rPr lang="de-DE" dirty="0" smtClean="0"/>
              <a:t>Abänderung der Auszahlungsmatrix durch zusätzliche Autorenanreize hinsichtlich OA-Publikation. Z.B. Verringerung des Parameters β indem die relevanten Top-Zeitschriften des betrachteten Fachgebietes eine zusätzliche Green-OA Version des Artikel erlauben, Erhöhung des Parameter δ und Verringerung von α  durch erhöhten Bekanntheitsgrad des OA - Repositorien und kleinere Autorengebühren bei golden OA. </a:t>
            </a:r>
            <a:endParaRPr lang="de-DE" dirty="0"/>
          </a:p>
        </p:txBody>
      </p:sp>
      <p:graphicFrame>
        <p:nvGraphicFramePr>
          <p:cNvPr id="4" name="Tabelle 3"/>
          <p:cNvGraphicFramePr>
            <a:graphicFrameLocks noGrp="1"/>
          </p:cNvGraphicFramePr>
          <p:nvPr/>
        </p:nvGraphicFramePr>
        <p:xfrm>
          <a:off x="1000100" y="4786322"/>
          <a:ext cx="3643339" cy="1798320"/>
        </p:xfrm>
        <a:graphic>
          <a:graphicData uri="http://schemas.openxmlformats.org/drawingml/2006/table">
            <a:tbl>
              <a:tblPr firstRow="1" bandRow="1">
                <a:tableStyleId>{5C22544A-7EE6-4342-B048-85BDC9FD1C3A}</a:tableStyleId>
              </a:tblPr>
              <a:tblGrid>
                <a:gridCol w="587640"/>
                <a:gridCol w="1527863"/>
                <a:gridCol w="1527836"/>
              </a:tblGrid>
              <a:tr h="596979">
                <a:tc>
                  <a:txBody>
                    <a:bodyPr/>
                    <a:lstStyle/>
                    <a:p>
                      <a:endParaRPr lang="en-US"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600" dirty="0" smtClean="0">
                          <a:solidFill>
                            <a:schemeClr val="tx1"/>
                          </a:solidFill>
                        </a:rPr>
                        <a:t>     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solidFill>
                            <a:schemeClr val="tx1"/>
                          </a:solidFill>
                        </a:rPr>
                        <a:t>    Ø</a:t>
                      </a:r>
                    </a:p>
                  </a:txBody>
                  <a:tcPr/>
                </a:tc>
              </a:tr>
              <a:tr h="540124">
                <a:tc>
                  <a:txBody>
                    <a:bodyPr/>
                    <a:lstStyle/>
                    <a:p>
                      <a:r>
                        <a:rPr lang="en-US" sz="3200" dirty="0" smtClean="0"/>
                        <a:t>O</a:t>
                      </a:r>
                      <a:endParaRPr lang="en-US" sz="3200" dirty="0"/>
                    </a:p>
                  </a:txBody>
                  <a:tcPr>
                    <a:solidFill>
                      <a:srgbClr val="FF0000"/>
                    </a:solidFill>
                  </a:tcPr>
                </a:tc>
                <a:tc>
                  <a:txBody>
                    <a:bodyPr/>
                    <a:lstStyle/>
                    <a:p>
                      <a:r>
                        <a:rPr lang="en-US" sz="2400" dirty="0" smtClean="0"/>
                        <a:t> (</a:t>
                      </a:r>
                      <a:r>
                        <a:rPr lang="en-US" sz="2400" dirty="0" smtClean="0">
                          <a:solidFill>
                            <a:srgbClr val="FF0000"/>
                          </a:solidFill>
                        </a:rPr>
                        <a:t>r+</a:t>
                      </a:r>
                      <a:r>
                        <a:rPr lang="el-GR" sz="2400" dirty="0" smtClean="0">
                          <a:solidFill>
                            <a:srgbClr val="FF0000"/>
                          </a:solidFill>
                        </a:rPr>
                        <a:t>δ</a:t>
                      </a:r>
                      <a:r>
                        <a:rPr lang="en-US" sz="2400" dirty="0" smtClean="0"/>
                        <a:t>, </a:t>
                      </a:r>
                      <a:r>
                        <a:rPr kumimoji="0" lang="en-US" sz="2400" kern="1200" dirty="0" smtClean="0">
                          <a:solidFill>
                            <a:schemeClr val="accent1"/>
                          </a:solidFill>
                          <a:latin typeface="+mn-lt"/>
                          <a:ea typeface="+mn-ea"/>
                          <a:cs typeface="+mn-cs"/>
                        </a:rPr>
                        <a:t>r+</a:t>
                      </a:r>
                      <a:r>
                        <a:rPr kumimoji="0" lang="el-GR" sz="2400" kern="1200" dirty="0" smtClean="0">
                          <a:solidFill>
                            <a:schemeClr val="accent1"/>
                          </a:solidFill>
                          <a:latin typeface="+mn-lt"/>
                          <a:ea typeface="+mn-ea"/>
                          <a:cs typeface="+mn-cs"/>
                        </a:rPr>
                        <a:t>δ</a:t>
                      </a:r>
                      <a:r>
                        <a:rPr lang="en-US" sz="2400" dirty="0" smtClean="0"/>
                        <a:t>)</a:t>
                      </a:r>
                      <a:endParaRPr lang="en-US" sz="2400" dirty="0"/>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 (</a:t>
                      </a:r>
                      <a:r>
                        <a:rPr lang="en-US" sz="2400" dirty="0" smtClean="0">
                          <a:solidFill>
                            <a:srgbClr val="FF0000"/>
                          </a:solidFill>
                        </a:rPr>
                        <a:t>r-</a:t>
                      </a:r>
                      <a:r>
                        <a:rPr lang="el-GR" sz="2400" dirty="0" smtClean="0">
                          <a:solidFill>
                            <a:srgbClr val="FF0000"/>
                          </a:solidFill>
                        </a:rPr>
                        <a:t>α</a:t>
                      </a:r>
                      <a:r>
                        <a:rPr lang="en-US" sz="2400" dirty="0" smtClean="0"/>
                        <a:t>, </a:t>
                      </a:r>
                      <a:r>
                        <a:rPr lang="en-US" sz="2400" dirty="0" smtClean="0">
                          <a:solidFill>
                            <a:schemeClr val="accent1"/>
                          </a:solidFill>
                        </a:rPr>
                        <a:t>r+</a:t>
                      </a:r>
                      <a:r>
                        <a:rPr lang="el-GR" sz="2400" dirty="0" smtClean="0">
                          <a:solidFill>
                            <a:schemeClr val="accent1"/>
                          </a:solidFill>
                        </a:rPr>
                        <a:t>β</a:t>
                      </a:r>
                      <a:r>
                        <a:rPr lang="en-US" sz="2400" dirty="0" smtClean="0"/>
                        <a:t>)</a:t>
                      </a:r>
                    </a:p>
                  </a:txBody>
                  <a:tcPr>
                    <a:solidFill>
                      <a:schemeClr val="bg2"/>
                    </a:solidFill>
                  </a:tcPr>
                </a:tc>
              </a:tr>
              <a:tr h="551574">
                <a:tc>
                  <a:txBody>
                    <a:bodyPr/>
                    <a:lstStyle/>
                    <a:p>
                      <a:r>
                        <a:rPr lang="en-US" sz="3200" dirty="0" smtClean="0"/>
                        <a:t>Ø</a:t>
                      </a:r>
                      <a:endParaRPr lang="en-US" sz="3200" dirty="0"/>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 </a:t>
                      </a:r>
                      <a:r>
                        <a:rPr lang="en-US" sz="2400" dirty="0" smtClean="0"/>
                        <a:t>(</a:t>
                      </a:r>
                      <a:r>
                        <a:rPr lang="en-US" sz="2400" dirty="0" smtClean="0">
                          <a:solidFill>
                            <a:srgbClr val="FF0000"/>
                          </a:solidFill>
                        </a:rPr>
                        <a:t>r</a:t>
                      </a:r>
                      <a:r>
                        <a:rPr kumimoji="0" lang="en-US" sz="2400" kern="1200" dirty="0" smtClean="0">
                          <a:solidFill>
                            <a:srgbClr val="FF0000"/>
                          </a:solidFill>
                          <a:latin typeface="+mn-lt"/>
                          <a:ea typeface="+mn-ea"/>
                          <a:cs typeface="+mn-cs"/>
                        </a:rPr>
                        <a:t>+</a:t>
                      </a:r>
                      <a:r>
                        <a:rPr kumimoji="0" lang="el-GR" sz="2400" kern="1200" dirty="0" smtClean="0">
                          <a:solidFill>
                            <a:srgbClr val="FF0000"/>
                          </a:solidFill>
                          <a:latin typeface="+mn-lt"/>
                          <a:ea typeface="+mn-ea"/>
                          <a:cs typeface="+mn-cs"/>
                        </a:rPr>
                        <a:t>β</a:t>
                      </a:r>
                      <a:r>
                        <a:rPr lang="en-US" sz="2400" dirty="0" smtClean="0"/>
                        <a:t>, </a:t>
                      </a:r>
                      <a:r>
                        <a:rPr kumimoji="0" lang="en-US" sz="2400" kern="1200" dirty="0" smtClean="0">
                          <a:solidFill>
                            <a:schemeClr val="accent1"/>
                          </a:solidFill>
                          <a:latin typeface="+mn-lt"/>
                          <a:ea typeface="+mn-ea"/>
                          <a:cs typeface="+mn-cs"/>
                        </a:rPr>
                        <a:t>r-</a:t>
                      </a:r>
                      <a:r>
                        <a:rPr kumimoji="0" lang="el-GR" sz="2400" kern="1200" dirty="0" smtClean="0">
                          <a:solidFill>
                            <a:schemeClr val="accent1"/>
                          </a:solidFill>
                          <a:latin typeface="+mn-lt"/>
                          <a:ea typeface="+mn-ea"/>
                          <a:cs typeface="+mn-cs"/>
                        </a:rPr>
                        <a:t>α</a:t>
                      </a:r>
                      <a:r>
                        <a:rPr lang="en-US" sz="2400" dirty="0" smtClean="0"/>
                        <a:t>)</a:t>
                      </a:r>
                    </a:p>
                  </a:txBody>
                  <a:tcPr>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     (</a:t>
                      </a:r>
                      <a:r>
                        <a:rPr lang="en-US" sz="2400" dirty="0" smtClean="0">
                          <a:solidFill>
                            <a:srgbClr val="FF0000"/>
                          </a:solidFill>
                        </a:rPr>
                        <a:t>r </a:t>
                      </a:r>
                      <a:r>
                        <a:rPr lang="en-US" sz="2400" dirty="0" smtClean="0"/>
                        <a:t>,</a:t>
                      </a:r>
                      <a:r>
                        <a:rPr lang="en-US" sz="2400" dirty="0" smtClean="0">
                          <a:solidFill>
                            <a:schemeClr val="accent1"/>
                          </a:solidFill>
                        </a:rPr>
                        <a:t>r</a:t>
                      </a:r>
                      <a:r>
                        <a:rPr lang="en-US" sz="2400" dirty="0" smtClean="0"/>
                        <a:t>)</a:t>
                      </a:r>
                    </a:p>
                  </a:txBody>
                  <a:tcPr>
                    <a:solidFill>
                      <a:schemeClr val="bg2"/>
                    </a:solidFill>
                  </a:tcPr>
                </a:tc>
              </a:tr>
            </a:tbl>
          </a:graphicData>
        </a:graphic>
      </p:graphicFrame>
      <p:sp>
        <p:nvSpPr>
          <p:cNvPr id="7" name="Textfeld 6"/>
          <p:cNvSpPr txBox="1"/>
          <p:nvPr/>
        </p:nvSpPr>
        <p:spPr>
          <a:xfrm>
            <a:off x="5286380" y="3143248"/>
            <a:ext cx="3857620" cy="369332"/>
          </a:xfrm>
          <a:prstGeom prst="rect">
            <a:avLst/>
          </a:prstGeom>
          <a:noFill/>
        </p:spPr>
        <p:txBody>
          <a:bodyPr wrap="square" rtlCol="0">
            <a:spAutoFit/>
          </a:bodyPr>
          <a:lstStyle/>
          <a:p>
            <a:r>
              <a:rPr lang="de-DE" dirty="0" smtClean="0"/>
              <a:t>g(x), wobei r=1, α=1, δ=1 und β=[0,1] </a:t>
            </a:r>
            <a:endParaRPr lang="de-DE" dirty="0"/>
          </a:p>
        </p:txBody>
      </p:sp>
      <p:sp>
        <p:nvSpPr>
          <p:cNvPr id="8" name="Textfeld 7"/>
          <p:cNvSpPr txBox="1"/>
          <p:nvPr/>
        </p:nvSpPr>
        <p:spPr>
          <a:xfrm>
            <a:off x="5143504" y="5929330"/>
            <a:ext cx="3786214" cy="369332"/>
          </a:xfrm>
          <a:prstGeom prst="rect">
            <a:avLst/>
          </a:prstGeom>
          <a:noFill/>
        </p:spPr>
        <p:txBody>
          <a:bodyPr wrap="square" rtlCol="0">
            <a:spAutoFit/>
          </a:bodyPr>
          <a:lstStyle/>
          <a:p>
            <a:r>
              <a:rPr lang="de-DE" dirty="0" smtClean="0"/>
              <a:t>g(x), wobei r=1, α=1, β =1 und δ=[0,2] </a:t>
            </a:r>
            <a:endParaRPr lang="de-DE" dirty="0"/>
          </a:p>
        </p:txBody>
      </p:sp>
      <p:pic>
        <p:nvPicPr>
          <p:cNvPr id="9" name="Grafik 8" descr="anibeta.gif"/>
          <p:cNvPicPr>
            <a:picLocks noChangeAspect="1"/>
          </p:cNvPicPr>
          <p:nvPr/>
        </p:nvPicPr>
        <p:blipFill>
          <a:blip r:embed="rId3" cstate="print"/>
          <a:stretch>
            <a:fillRect/>
          </a:stretch>
        </p:blipFill>
        <p:spPr>
          <a:xfrm>
            <a:off x="5072066" y="1071546"/>
            <a:ext cx="3857652" cy="2071702"/>
          </a:xfrm>
          <a:prstGeom prst="rect">
            <a:avLst/>
          </a:prstGeom>
          <a:ln>
            <a:noFill/>
          </a:ln>
          <a:effectLst>
            <a:outerShdw blurRad="292100" dist="139700" dir="2700000" algn="tl" rotWithShape="0">
              <a:srgbClr val="333333">
                <a:alpha val="65000"/>
              </a:srgbClr>
            </a:outerShdw>
          </a:effectLst>
        </p:spPr>
      </p:pic>
      <p:pic>
        <p:nvPicPr>
          <p:cNvPr id="10" name="Grafik 9" descr="anidelta.gif"/>
          <p:cNvPicPr>
            <a:picLocks noChangeAspect="1"/>
          </p:cNvPicPr>
          <p:nvPr/>
        </p:nvPicPr>
        <p:blipFill>
          <a:blip r:embed="rId4" cstate="print"/>
          <a:stretch>
            <a:fillRect/>
          </a:stretch>
        </p:blipFill>
        <p:spPr>
          <a:xfrm>
            <a:off x="5072066" y="3786190"/>
            <a:ext cx="3819534" cy="20335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dirty="0" smtClean="0"/>
              <a:t>Wege aus dem OA Dilemma (II) </a:t>
            </a:r>
            <a:endParaRPr lang="de-DE" dirty="0"/>
          </a:p>
        </p:txBody>
      </p:sp>
      <p:sp>
        <p:nvSpPr>
          <p:cNvPr id="13" name="Inhaltsplatzhalter 2"/>
          <p:cNvSpPr>
            <a:spLocks noGrp="1"/>
          </p:cNvSpPr>
          <p:nvPr>
            <p:ph idx="1"/>
          </p:nvPr>
        </p:nvSpPr>
        <p:spPr>
          <a:xfrm>
            <a:off x="457200" y="1214422"/>
            <a:ext cx="8229600" cy="5110178"/>
          </a:xfrm>
        </p:spPr>
        <p:txBody>
          <a:bodyPr>
            <a:normAutofit fontScale="92500"/>
          </a:bodyPr>
          <a:lstStyle/>
          <a:p>
            <a:r>
              <a:rPr lang="de-DE" dirty="0" smtClean="0"/>
              <a:t>In einigen </a:t>
            </a:r>
            <a:r>
              <a:rPr lang="de-DE" dirty="0" err="1" smtClean="0"/>
              <a:t>Fachcommunities</a:t>
            </a:r>
            <a:r>
              <a:rPr lang="de-DE" dirty="0" smtClean="0"/>
              <a:t> ist es den Wissenschaftler gelungen einen großen Anteil der neuen Artikel auf Open Access Repositorien bereitzustellen (siehe z.B. Teilbereiche der Physik und Mathematik). </a:t>
            </a:r>
          </a:p>
          <a:p>
            <a:r>
              <a:rPr lang="de-DE" dirty="0" smtClean="0"/>
              <a:t>Die Annahme der klassischen Spieltheorie, die ausschließlich den eigenen Gewinn (die eigene Auszahlung) betrachtet, ist unter Umständen in einigen Fachgebieten falsch.</a:t>
            </a:r>
          </a:p>
          <a:p>
            <a:r>
              <a:rPr lang="de-DE" dirty="0" smtClean="0"/>
              <a:t>Durch eine gemeinschaftliches kooperatives Verhalten ist es Populationen möglich Spieldilemmata zu entkommen. Ein Ansatz solche kooperativen Verhalten in das mathematische Gerüst der Spieltheorie mit einzubeziehen stellt die </a:t>
            </a:r>
            <a:r>
              <a:rPr lang="de-DE" i="1" dirty="0" smtClean="0"/>
              <a:t>Quantenspieltheorie</a:t>
            </a:r>
            <a:r>
              <a:rPr lang="de-DE" dirty="0" smtClean="0"/>
              <a:t> dar.</a:t>
            </a:r>
            <a:endParaRPr lang="de-DE"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785818"/>
          </a:xfrm>
        </p:spPr>
        <p:txBody>
          <a:bodyPr>
            <a:normAutofit fontScale="90000"/>
          </a:bodyPr>
          <a:lstStyle/>
          <a:p>
            <a:r>
              <a:rPr lang="de-DE" dirty="0" smtClean="0"/>
              <a:t>Konzepte der Quantenspieltheorie</a:t>
            </a:r>
            <a:endParaRPr lang="de-DE" dirty="0"/>
          </a:p>
        </p:txBody>
      </p:sp>
      <p:sp>
        <p:nvSpPr>
          <p:cNvPr id="13" name="Inhaltsplatzhalter 2"/>
          <p:cNvSpPr>
            <a:spLocks noGrp="1"/>
          </p:cNvSpPr>
          <p:nvPr>
            <p:ph idx="1"/>
          </p:nvPr>
        </p:nvSpPr>
        <p:spPr>
          <a:xfrm>
            <a:off x="457200" y="1214422"/>
            <a:ext cx="8229600" cy="5110178"/>
          </a:xfrm>
        </p:spPr>
        <p:txBody>
          <a:bodyPr/>
          <a:lstStyle/>
          <a:p>
            <a:r>
              <a:rPr lang="de-DE" dirty="0" smtClean="0"/>
              <a:t>Die Entscheidung der Spieler wird durch eine 2-Spieler Zustandsfunktion beschrieben, die im imaginären Raum eine Korrelation zwischen den Spielern erlaubt, falls diese eine gemeinsame Verschränkung aufweisen.</a:t>
            </a:r>
            <a:endParaRPr lang="de-DE" dirty="0"/>
          </a:p>
        </p:txBody>
      </p:sp>
      <p:pic>
        <p:nvPicPr>
          <p:cNvPr id="4" name="Grafik 3" descr="gametreeq.jpg"/>
          <p:cNvPicPr>
            <a:picLocks noChangeAspect="1"/>
          </p:cNvPicPr>
          <p:nvPr/>
        </p:nvPicPr>
        <p:blipFill>
          <a:blip r:embed="rId3" cstate="print"/>
          <a:stretch>
            <a:fillRect/>
          </a:stretch>
        </p:blipFill>
        <p:spPr>
          <a:xfrm>
            <a:off x="1071538" y="2857496"/>
            <a:ext cx="7072362" cy="3848197"/>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14290"/>
            <a:ext cx="8229600" cy="1285884"/>
          </a:xfrm>
        </p:spPr>
        <p:txBody>
          <a:bodyPr>
            <a:normAutofit fontScale="90000"/>
          </a:bodyPr>
          <a:lstStyle/>
          <a:p>
            <a:pPr algn="ctr"/>
            <a:r>
              <a:rPr lang="de-DE" dirty="0" smtClean="0"/>
              <a:t>Neue ESS durch kooperative, verschränkte Strategien</a:t>
            </a:r>
            <a:endParaRPr lang="de-DE" dirty="0"/>
          </a:p>
        </p:txBody>
      </p:sp>
      <p:pic>
        <p:nvPicPr>
          <p:cNvPr id="4" name="Inhaltsplatzhalter 3" descr="Versuch2.jpg"/>
          <p:cNvPicPr>
            <a:picLocks noGrp="1" noChangeAspect="1"/>
          </p:cNvPicPr>
          <p:nvPr>
            <p:ph idx="1"/>
          </p:nvPr>
        </p:nvPicPr>
        <p:blipFill>
          <a:blip r:embed="rId4" cstate="print"/>
          <a:stretch>
            <a:fillRect/>
          </a:stretch>
        </p:blipFill>
        <p:spPr>
          <a:xfrm>
            <a:off x="4572000" y="2857496"/>
            <a:ext cx="4143404" cy="3441805"/>
          </a:xfrm>
          <a:prstGeom prst="rect">
            <a:avLst/>
          </a:prstGeom>
          <a:ln>
            <a:noFill/>
          </a:ln>
          <a:effectLst>
            <a:softEdge rad="112500"/>
          </a:effectLst>
        </p:spPr>
      </p:pic>
      <p:pic>
        <p:nvPicPr>
          <p:cNvPr id="5" name="Grafik 4" descr="Versuch2a.jpg"/>
          <p:cNvPicPr>
            <a:picLocks noChangeAspect="1"/>
          </p:cNvPicPr>
          <p:nvPr/>
        </p:nvPicPr>
        <p:blipFill>
          <a:blip r:embed="rId5" cstate="print"/>
          <a:stretch>
            <a:fillRect/>
          </a:stretch>
        </p:blipFill>
        <p:spPr>
          <a:xfrm>
            <a:off x="357158" y="3286124"/>
            <a:ext cx="3652926" cy="3034380"/>
          </a:xfrm>
          <a:prstGeom prst="rect">
            <a:avLst/>
          </a:prstGeom>
        </p:spPr>
      </p:pic>
      <p:sp>
        <p:nvSpPr>
          <p:cNvPr id="6" name="Textfeld 5"/>
          <p:cNvSpPr txBox="1"/>
          <p:nvPr/>
        </p:nvSpPr>
        <p:spPr>
          <a:xfrm>
            <a:off x="428596" y="1643050"/>
            <a:ext cx="8286808" cy="2031325"/>
          </a:xfrm>
          <a:prstGeom prst="rect">
            <a:avLst/>
          </a:prstGeom>
          <a:noFill/>
        </p:spPr>
        <p:txBody>
          <a:bodyPr wrap="square" rtlCol="0">
            <a:spAutoFit/>
          </a:bodyPr>
          <a:lstStyle/>
          <a:p>
            <a:r>
              <a:rPr lang="de-DE" dirty="0" smtClean="0"/>
              <a:t>Die die evolutionären Gleichungen bestimmende Funktion g(x) erstreckt sich bei Quantenspielen zusätzlich in den imaginären Raum denkbarer Korrelationen und wird deshalb als eine Fläche g(</a:t>
            </a:r>
            <a:r>
              <a:rPr lang="de-DE" dirty="0" err="1" smtClean="0"/>
              <a:t>θ,φ</a:t>
            </a:r>
            <a:r>
              <a:rPr lang="de-DE" dirty="0" smtClean="0"/>
              <a:t>) in einem dreidimensionalen Raum dargestellt. </a:t>
            </a:r>
          </a:p>
          <a:p>
            <a:r>
              <a:rPr lang="de-DE" dirty="0" smtClean="0"/>
              <a:t>Im Falle, dass die Strategien der Spieler nicht miteinander verschränkt sind, ergeben sich die Ergebnisse der klassischen evolutionären Spieltheorie (linke Abbildung). Bei positiver Verschränkung (rechte Abbildung) können jedoch zusätzliche evolutionär stabile Strategien entstehen.  </a:t>
            </a:r>
            <a:r>
              <a:rPr lang="de-DE" i="1" dirty="0" smtClean="0"/>
              <a:t>Beispiel: Gefangenendilemma</a:t>
            </a:r>
            <a:endParaRPr lang="de-DE" i="1" dirty="0"/>
          </a:p>
        </p:txBody>
      </p:sp>
      <p:sp>
        <p:nvSpPr>
          <p:cNvPr id="7" name="Textfeld 6"/>
          <p:cNvSpPr txBox="1"/>
          <p:nvPr/>
        </p:nvSpPr>
        <p:spPr>
          <a:xfrm>
            <a:off x="857224" y="6215082"/>
            <a:ext cx="2940228" cy="369332"/>
          </a:xfrm>
          <a:prstGeom prst="rect">
            <a:avLst/>
          </a:prstGeom>
          <a:noFill/>
        </p:spPr>
        <p:txBody>
          <a:bodyPr wrap="none" rtlCol="0">
            <a:spAutoFit/>
          </a:bodyPr>
          <a:lstStyle/>
          <a:p>
            <a:r>
              <a:rPr lang="de-DE" dirty="0" smtClean="0"/>
              <a:t>g(</a:t>
            </a:r>
            <a:r>
              <a:rPr lang="de-DE" dirty="0" err="1" smtClean="0"/>
              <a:t>θ,φ</a:t>
            </a:r>
            <a:r>
              <a:rPr lang="de-DE" dirty="0" smtClean="0"/>
              <a:t>) (Verschränkung γ=0)</a:t>
            </a:r>
            <a:endParaRPr lang="de-DE" dirty="0"/>
          </a:p>
        </p:txBody>
      </p:sp>
      <p:sp>
        <p:nvSpPr>
          <p:cNvPr id="8" name="Textfeld 7"/>
          <p:cNvSpPr txBox="1"/>
          <p:nvPr/>
        </p:nvSpPr>
        <p:spPr>
          <a:xfrm>
            <a:off x="4929190" y="6215082"/>
            <a:ext cx="3046027" cy="369332"/>
          </a:xfrm>
          <a:prstGeom prst="rect">
            <a:avLst/>
          </a:prstGeom>
          <a:noFill/>
        </p:spPr>
        <p:txBody>
          <a:bodyPr wrap="none" rtlCol="0">
            <a:spAutoFit/>
          </a:bodyPr>
          <a:lstStyle/>
          <a:p>
            <a:r>
              <a:rPr lang="de-DE" dirty="0" smtClean="0"/>
              <a:t>g(</a:t>
            </a:r>
            <a:r>
              <a:rPr lang="de-DE" dirty="0" err="1" smtClean="0"/>
              <a:t>θ,φ</a:t>
            </a:r>
            <a:r>
              <a:rPr lang="de-DE" dirty="0" smtClean="0"/>
              <a:t>) (Verschränkung γ=    )</a:t>
            </a:r>
            <a:endParaRPr lang="de-DE" dirty="0"/>
          </a:p>
        </p:txBody>
      </p:sp>
      <p:graphicFrame>
        <p:nvGraphicFramePr>
          <p:cNvPr id="9" name="Objekt 8"/>
          <p:cNvGraphicFramePr>
            <a:graphicFrameLocks noChangeAspect="1"/>
          </p:cNvGraphicFramePr>
          <p:nvPr/>
        </p:nvGraphicFramePr>
        <p:xfrm>
          <a:off x="7572396" y="6215082"/>
          <a:ext cx="165100" cy="393700"/>
        </p:xfrm>
        <a:graphic>
          <a:graphicData uri="http://schemas.openxmlformats.org/presentationml/2006/ole">
            <p:oleObj spid="_x0000_s904194" name="Formel" r:id="rId6" imgW="164880" imgH="393480" progId="Equation.3">
              <p:embed/>
            </p:oleObj>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4290"/>
            <a:ext cx="8229600" cy="714380"/>
          </a:xfrm>
        </p:spPr>
        <p:txBody>
          <a:bodyPr>
            <a:normAutofit fontScale="90000"/>
          </a:bodyPr>
          <a:lstStyle/>
          <a:p>
            <a:r>
              <a:rPr lang="de-DE" dirty="0" smtClean="0"/>
              <a:t>Der Open Access Quantensattel</a:t>
            </a:r>
            <a:endParaRPr lang="de-DE" dirty="0"/>
          </a:p>
        </p:txBody>
      </p:sp>
      <p:pic>
        <p:nvPicPr>
          <p:cNvPr id="4" name="Inhaltsplatzhalter 3" descr="Versuch2.jpg"/>
          <p:cNvPicPr>
            <a:picLocks noGrp="1" noChangeAspect="1"/>
          </p:cNvPicPr>
          <p:nvPr>
            <p:ph idx="1"/>
          </p:nvPr>
        </p:nvPicPr>
        <p:blipFill>
          <a:blip r:embed="rId3" cstate="print"/>
          <a:stretch>
            <a:fillRect/>
          </a:stretch>
        </p:blipFill>
        <p:spPr>
          <a:xfrm>
            <a:off x="285720" y="1142984"/>
            <a:ext cx="6143668" cy="5103366"/>
          </a:xfrm>
        </p:spPr>
      </p:pic>
      <p:pic>
        <p:nvPicPr>
          <p:cNvPr id="5" name="Grafik 4" descr="Pferdesattel.jpg"/>
          <p:cNvPicPr>
            <a:picLocks noChangeAspect="1"/>
          </p:cNvPicPr>
          <p:nvPr/>
        </p:nvPicPr>
        <p:blipFill>
          <a:blip r:embed="rId4" cstate="print"/>
          <a:stretch>
            <a:fillRect/>
          </a:stretch>
        </p:blipFill>
        <p:spPr>
          <a:xfrm>
            <a:off x="6000760" y="2571744"/>
            <a:ext cx="3000396" cy="3993384"/>
          </a:xfrm>
          <a:prstGeom prst="rect">
            <a:avLst/>
          </a:prstGeom>
        </p:spPr>
      </p:pic>
      <p:sp>
        <p:nvSpPr>
          <p:cNvPr id="6" name="Textfeld 5"/>
          <p:cNvSpPr txBox="1"/>
          <p:nvPr/>
        </p:nvSpPr>
        <p:spPr>
          <a:xfrm>
            <a:off x="642910" y="1571612"/>
            <a:ext cx="5357850" cy="400110"/>
          </a:xfrm>
          <a:prstGeom prst="rect">
            <a:avLst/>
          </a:prstGeom>
          <a:noFill/>
        </p:spPr>
        <p:txBody>
          <a:bodyPr wrap="square" rtlCol="0">
            <a:spAutoFit/>
          </a:bodyPr>
          <a:lstStyle/>
          <a:p>
            <a:r>
              <a:rPr lang="de-DE" sz="2000" dirty="0" smtClean="0"/>
              <a:t>Open Access (O)           Kein Open Access(Ø)</a:t>
            </a:r>
            <a:endParaRPr lang="de-DE" sz="2000" dirty="0"/>
          </a:p>
        </p:txBody>
      </p:sp>
      <p:sp>
        <p:nvSpPr>
          <p:cNvPr id="7" name="Pfeil nach links und rechts 6"/>
          <p:cNvSpPr/>
          <p:nvPr/>
        </p:nvSpPr>
        <p:spPr>
          <a:xfrm>
            <a:off x="2714612" y="1643050"/>
            <a:ext cx="500066" cy="27031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dirty="0" smtClean="0"/>
              <a:t>Veröffentlichungen und Onlinematerialien</a:t>
            </a:r>
            <a:endParaRPr lang="de-DE" dirty="0"/>
          </a:p>
        </p:txBody>
      </p:sp>
      <p:sp>
        <p:nvSpPr>
          <p:cNvPr id="3" name="Inhaltsplatzhalter 2"/>
          <p:cNvSpPr>
            <a:spLocks noGrp="1"/>
          </p:cNvSpPr>
          <p:nvPr>
            <p:ph idx="1"/>
          </p:nvPr>
        </p:nvSpPr>
        <p:spPr/>
        <p:txBody>
          <a:bodyPr>
            <a:normAutofit fontScale="70000" lnSpcReduction="20000"/>
          </a:bodyPr>
          <a:lstStyle/>
          <a:p>
            <a:r>
              <a:rPr lang="de-DE" i="1" dirty="0" err="1" smtClean="0"/>
              <a:t>Hanauske</a:t>
            </a:r>
            <a:r>
              <a:rPr lang="de-DE" i="1" dirty="0" smtClean="0"/>
              <a:t>, Matthias; </a:t>
            </a:r>
            <a:r>
              <a:rPr lang="de-DE" i="1" dirty="0" err="1" smtClean="0"/>
              <a:t>Bernius</a:t>
            </a:r>
            <a:r>
              <a:rPr lang="de-DE" i="1" dirty="0" smtClean="0"/>
              <a:t>, Steffen; König, Wolfgang; </a:t>
            </a:r>
            <a:r>
              <a:rPr lang="de-DE" i="1" dirty="0" err="1" smtClean="0"/>
              <a:t>Dugall</a:t>
            </a:r>
            <a:r>
              <a:rPr lang="de-DE" i="1" dirty="0" smtClean="0"/>
              <a:t>, Berndt</a:t>
            </a:r>
            <a:r>
              <a:rPr lang="de-DE" dirty="0" smtClean="0"/>
              <a:t/>
            </a:r>
            <a:br>
              <a:rPr lang="de-DE" dirty="0" smtClean="0"/>
            </a:br>
            <a:r>
              <a:rPr lang="de-DE" b="1" dirty="0" smtClean="0"/>
              <a:t>Experimental Validation </a:t>
            </a:r>
            <a:r>
              <a:rPr lang="de-DE" b="1" dirty="0" err="1" smtClean="0"/>
              <a:t>of</a:t>
            </a:r>
            <a:r>
              <a:rPr lang="de-DE" b="1" dirty="0" smtClean="0"/>
              <a:t> Quantum Game </a:t>
            </a:r>
            <a:r>
              <a:rPr lang="de-DE" b="1" dirty="0" err="1" smtClean="0"/>
              <a:t>Theory</a:t>
            </a:r>
            <a:r>
              <a:rPr lang="de-DE" b="1" dirty="0" smtClean="0"/>
              <a:t> </a:t>
            </a:r>
            <a:r>
              <a:rPr lang="de-DE" dirty="0" smtClean="0"/>
              <a:t>In: 8th Conference on </a:t>
            </a:r>
            <a:r>
              <a:rPr lang="de-DE" dirty="0" err="1" smtClean="0"/>
              <a:t>Logic</a:t>
            </a:r>
            <a:r>
              <a:rPr lang="de-DE" dirty="0" smtClean="0"/>
              <a:t> </a:t>
            </a:r>
            <a:r>
              <a:rPr lang="de-DE" dirty="0" err="1" smtClean="0"/>
              <a:t>and</a:t>
            </a:r>
            <a:r>
              <a:rPr lang="de-DE" dirty="0" smtClean="0"/>
              <a:t> </a:t>
            </a:r>
            <a:r>
              <a:rPr lang="de-DE" dirty="0" err="1" smtClean="0"/>
              <a:t>the</a:t>
            </a:r>
            <a:r>
              <a:rPr lang="de-DE" dirty="0" smtClean="0"/>
              <a:t> </a:t>
            </a:r>
            <a:r>
              <a:rPr lang="de-DE" dirty="0" err="1" smtClean="0"/>
              <a:t>Foundations</a:t>
            </a:r>
            <a:r>
              <a:rPr lang="de-DE" dirty="0" smtClean="0"/>
              <a:t> </a:t>
            </a:r>
            <a:r>
              <a:rPr lang="de-DE" dirty="0" err="1" smtClean="0"/>
              <a:t>of</a:t>
            </a:r>
            <a:r>
              <a:rPr lang="de-DE" dirty="0" smtClean="0"/>
              <a:t> Game </a:t>
            </a:r>
            <a:r>
              <a:rPr lang="de-DE" dirty="0" err="1" smtClean="0"/>
              <a:t>and</a:t>
            </a:r>
            <a:r>
              <a:rPr lang="de-DE" dirty="0" smtClean="0"/>
              <a:t> </a:t>
            </a:r>
            <a:r>
              <a:rPr lang="de-DE" dirty="0" err="1" smtClean="0"/>
              <a:t>Decision</a:t>
            </a:r>
            <a:r>
              <a:rPr lang="de-DE" dirty="0" smtClean="0"/>
              <a:t> </a:t>
            </a:r>
            <a:r>
              <a:rPr lang="de-DE" dirty="0" err="1" smtClean="0"/>
              <a:t>Theory</a:t>
            </a:r>
            <a:r>
              <a:rPr lang="de-DE" dirty="0" smtClean="0"/>
              <a:t> (LOFT); Amsterdam, </a:t>
            </a:r>
            <a:r>
              <a:rPr lang="de-DE" dirty="0" err="1" smtClean="0"/>
              <a:t>Netherlands</a:t>
            </a:r>
            <a:r>
              <a:rPr lang="de-DE" dirty="0" smtClean="0"/>
              <a:t> (arXiv:0707.3068)</a:t>
            </a:r>
          </a:p>
          <a:p>
            <a:r>
              <a:rPr lang="de-DE" i="1" dirty="0" err="1" smtClean="0"/>
              <a:t>Hanauske</a:t>
            </a:r>
            <a:r>
              <a:rPr lang="de-DE" i="1" dirty="0" smtClean="0"/>
              <a:t>, Matthias; </a:t>
            </a:r>
            <a:r>
              <a:rPr lang="de-DE" i="1" dirty="0" err="1" smtClean="0"/>
              <a:t>Bernius</a:t>
            </a:r>
            <a:r>
              <a:rPr lang="de-DE" i="1" dirty="0" smtClean="0"/>
              <a:t>, Steffen; </a:t>
            </a:r>
            <a:r>
              <a:rPr lang="de-DE" i="1" dirty="0" err="1" smtClean="0"/>
              <a:t>Dugall</a:t>
            </a:r>
            <a:r>
              <a:rPr lang="de-DE" i="1" dirty="0" smtClean="0"/>
              <a:t>, Berndt</a:t>
            </a:r>
            <a:r>
              <a:rPr lang="de-DE" dirty="0" smtClean="0"/>
              <a:t/>
            </a:r>
            <a:br>
              <a:rPr lang="de-DE" dirty="0" smtClean="0"/>
            </a:br>
            <a:r>
              <a:rPr lang="de-DE" b="1" dirty="0" smtClean="0"/>
              <a:t>Quantum Game </a:t>
            </a:r>
            <a:r>
              <a:rPr lang="de-DE" b="1" dirty="0" err="1" smtClean="0"/>
              <a:t>Theory</a:t>
            </a:r>
            <a:r>
              <a:rPr lang="de-DE" b="1" dirty="0" smtClean="0"/>
              <a:t> </a:t>
            </a:r>
            <a:r>
              <a:rPr lang="de-DE" b="1" dirty="0" err="1" smtClean="0"/>
              <a:t>and</a:t>
            </a:r>
            <a:r>
              <a:rPr lang="de-DE" b="1" dirty="0" smtClean="0"/>
              <a:t> Open Access Publishing </a:t>
            </a:r>
            <a:r>
              <a:rPr lang="de-DE" dirty="0" smtClean="0"/>
              <a:t> In: </a:t>
            </a:r>
            <a:r>
              <a:rPr lang="de-DE" dirty="0" err="1" smtClean="0"/>
              <a:t>Physica</a:t>
            </a:r>
            <a:r>
              <a:rPr lang="de-DE" dirty="0" smtClean="0"/>
              <a:t> A 382 (2007) 650-664 (</a:t>
            </a:r>
            <a:r>
              <a:rPr lang="de-DE" dirty="0" err="1" smtClean="0"/>
              <a:t>arXiv:physics</a:t>
            </a:r>
            <a:r>
              <a:rPr lang="de-DE" dirty="0" smtClean="0"/>
              <a:t>/0612234 </a:t>
            </a:r>
            <a:r>
              <a:rPr lang="de-DE" dirty="0" err="1" smtClean="0"/>
              <a:t>and</a:t>
            </a:r>
            <a:r>
              <a:rPr lang="de-DE" dirty="0" smtClean="0"/>
              <a:t> RePEc:pra:mprapa:15986)</a:t>
            </a:r>
          </a:p>
          <a:p>
            <a:r>
              <a:rPr lang="de-DE" i="1" dirty="0" err="1" smtClean="0"/>
              <a:t>Hanauske</a:t>
            </a:r>
            <a:r>
              <a:rPr lang="de-DE" i="1" dirty="0" smtClean="0"/>
              <a:t>, Matthias; Kunz, Jennifer; </a:t>
            </a:r>
            <a:r>
              <a:rPr lang="de-DE" i="1" dirty="0" err="1" smtClean="0"/>
              <a:t>Bernius</a:t>
            </a:r>
            <a:r>
              <a:rPr lang="de-DE" i="1" dirty="0" smtClean="0"/>
              <a:t>, Steffen;  König, Wolfgang</a:t>
            </a:r>
            <a:r>
              <a:rPr lang="de-DE" dirty="0" smtClean="0"/>
              <a:t/>
            </a:r>
            <a:br>
              <a:rPr lang="de-DE" dirty="0" smtClean="0"/>
            </a:br>
            <a:r>
              <a:rPr lang="de-DE" b="1" dirty="0" err="1" smtClean="0"/>
              <a:t>Doves</a:t>
            </a:r>
            <a:r>
              <a:rPr lang="de-DE" b="1" dirty="0" smtClean="0"/>
              <a:t> </a:t>
            </a:r>
            <a:r>
              <a:rPr lang="de-DE" b="1" dirty="0" err="1" smtClean="0"/>
              <a:t>and</a:t>
            </a:r>
            <a:r>
              <a:rPr lang="de-DE" b="1" dirty="0" smtClean="0"/>
              <a:t> </a:t>
            </a:r>
            <a:r>
              <a:rPr lang="de-DE" b="1" dirty="0" err="1" smtClean="0"/>
              <a:t>hawks</a:t>
            </a:r>
            <a:r>
              <a:rPr lang="de-DE" b="1" dirty="0" smtClean="0"/>
              <a:t> in </a:t>
            </a:r>
            <a:r>
              <a:rPr lang="de-DE" b="1" dirty="0" err="1" smtClean="0"/>
              <a:t>economics</a:t>
            </a:r>
            <a:r>
              <a:rPr lang="de-DE" b="1" dirty="0" smtClean="0"/>
              <a:t> </a:t>
            </a:r>
            <a:r>
              <a:rPr lang="de-DE" b="1" dirty="0" err="1" smtClean="0"/>
              <a:t>revisited</a:t>
            </a:r>
            <a:r>
              <a:rPr lang="de-DE" b="1" dirty="0" smtClean="0"/>
              <a:t>. An </a:t>
            </a:r>
            <a:r>
              <a:rPr lang="de-DE" b="1" dirty="0" err="1" smtClean="0"/>
              <a:t>evolutionary</a:t>
            </a:r>
            <a:r>
              <a:rPr lang="de-DE" b="1" dirty="0" smtClean="0"/>
              <a:t> </a:t>
            </a:r>
            <a:r>
              <a:rPr lang="de-DE" b="1" dirty="0" err="1" smtClean="0"/>
              <a:t>quantum</a:t>
            </a:r>
            <a:r>
              <a:rPr lang="de-DE" b="1" dirty="0" smtClean="0"/>
              <a:t> </a:t>
            </a:r>
            <a:r>
              <a:rPr lang="de-DE" b="1" dirty="0" err="1" smtClean="0"/>
              <a:t>game</a:t>
            </a:r>
            <a:r>
              <a:rPr lang="de-DE" b="1" dirty="0" smtClean="0"/>
              <a:t> </a:t>
            </a:r>
            <a:r>
              <a:rPr lang="de-DE" b="1" dirty="0" err="1" smtClean="0"/>
              <a:t>theory-based</a:t>
            </a:r>
            <a:r>
              <a:rPr lang="de-DE" b="1" dirty="0" smtClean="0"/>
              <a:t> </a:t>
            </a:r>
            <a:r>
              <a:rPr lang="de-DE" b="1" dirty="0" err="1" smtClean="0"/>
              <a:t>analysis</a:t>
            </a:r>
            <a:r>
              <a:rPr lang="de-DE" b="1" dirty="0" smtClean="0"/>
              <a:t> </a:t>
            </a:r>
            <a:r>
              <a:rPr lang="de-DE" b="1" dirty="0" err="1" smtClean="0"/>
              <a:t>of</a:t>
            </a:r>
            <a:r>
              <a:rPr lang="de-DE" b="1" dirty="0" smtClean="0"/>
              <a:t> </a:t>
            </a:r>
            <a:r>
              <a:rPr lang="de-DE" b="1" dirty="0" err="1" smtClean="0"/>
              <a:t>financial</a:t>
            </a:r>
            <a:r>
              <a:rPr lang="de-DE" b="1" dirty="0" smtClean="0"/>
              <a:t> </a:t>
            </a:r>
            <a:r>
              <a:rPr lang="de-DE" b="1" dirty="0" err="1" smtClean="0"/>
              <a:t>crises</a:t>
            </a:r>
            <a:r>
              <a:rPr lang="de-DE" b="1" dirty="0" smtClean="0"/>
              <a:t> </a:t>
            </a:r>
            <a:r>
              <a:rPr lang="de-DE" dirty="0" smtClean="0"/>
              <a:t>(arXiv:0904.2113 </a:t>
            </a:r>
            <a:r>
              <a:rPr lang="de-DE" dirty="0" err="1" smtClean="0"/>
              <a:t>and</a:t>
            </a:r>
            <a:r>
              <a:rPr lang="de-DE" dirty="0" smtClean="0"/>
              <a:t> RePEc:pra:mprapa:14680)</a:t>
            </a:r>
          </a:p>
          <a:p>
            <a:endParaRPr lang="de-DE" dirty="0" smtClean="0"/>
          </a:p>
          <a:p>
            <a:r>
              <a:rPr lang="de-DE" dirty="0" err="1" smtClean="0"/>
              <a:t>Bernius</a:t>
            </a:r>
            <a:r>
              <a:rPr lang="de-DE" dirty="0" smtClean="0"/>
              <a:t>, Steffen; </a:t>
            </a:r>
            <a:r>
              <a:rPr lang="de-DE" dirty="0" err="1" smtClean="0"/>
              <a:t>Hanauske</a:t>
            </a:r>
            <a:r>
              <a:rPr lang="de-DE" dirty="0" smtClean="0"/>
              <a:t>, Matthias; Wolfgang König; </a:t>
            </a:r>
            <a:r>
              <a:rPr lang="de-DE" dirty="0" err="1" smtClean="0"/>
              <a:t>Dugall</a:t>
            </a:r>
            <a:r>
              <a:rPr lang="de-DE" dirty="0" smtClean="0"/>
              <a:t>, Berndt (2008):</a:t>
            </a:r>
            <a:br>
              <a:rPr lang="de-DE" dirty="0" smtClean="0"/>
            </a:br>
            <a:r>
              <a:rPr lang="de-DE" b="1" dirty="0" smtClean="0"/>
              <a:t>Quantum Game </a:t>
            </a:r>
            <a:r>
              <a:rPr lang="de-DE" b="1" dirty="0" err="1" smtClean="0"/>
              <a:t>Theory</a:t>
            </a:r>
            <a:r>
              <a:rPr lang="de-DE" b="1" dirty="0" smtClean="0"/>
              <a:t> </a:t>
            </a:r>
            <a:r>
              <a:rPr lang="de-DE" b="1" dirty="0" err="1" smtClean="0"/>
              <a:t>and</a:t>
            </a:r>
            <a:r>
              <a:rPr lang="de-DE" b="1" dirty="0" smtClean="0"/>
              <a:t> </a:t>
            </a:r>
            <a:r>
              <a:rPr lang="de-DE" b="1" dirty="0" err="1" smtClean="0"/>
              <a:t>Cooperation</a:t>
            </a:r>
            <a:r>
              <a:rPr lang="de-DE" b="1" dirty="0" smtClean="0"/>
              <a:t>.</a:t>
            </a:r>
            <a:r>
              <a:rPr lang="de-DE" dirty="0" smtClean="0"/>
              <a:t/>
            </a:r>
            <a:br>
              <a:rPr lang="de-DE" dirty="0" smtClean="0"/>
            </a:br>
            <a:r>
              <a:rPr lang="de-DE" dirty="0" err="1" smtClean="0"/>
              <a:t>Presentation</a:t>
            </a:r>
            <a:r>
              <a:rPr lang="de-DE" dirty="0" smtClean="0"/>
              <a:t> </a:t>
            </a:r>
            <a:r>
              <a:rPr lang="de-DE" dirty="0" err="1" smtClean="0"/>
              <a:t>at</a:t>
            </a:r>
            <a:r>
              <a:rPr lang="de-DE" dirty="0" smtClean="0"/>
              <a:t> </a:t>
            </a:r>
            <a:r>
              <a:rPr lang="de-DE" dirty="0" err="1" smtClean="0"/>
              <a:t>the</a:t>
            </a:r>
            <a:r>
              <a:rPr lang="de-DE" dirty="0" smtClean="0"/>
              <a:t> Third World </a:t>
            </a:r>
            <a:r>
              <a:rPr lang="de-DE" dirty="0" err="1" smtClean="0"/>
              <a:t>Congress</a:t>
            </a:r>
            <a:r>
              <a:rPr lang="de-DE" dirty="0" smtClean="0"/>
              <a:t> </a:t>
            </a:r>
            <a:r>
              <a:rPr lang="de-DE" dirty="0" err="1" smtClean="0"/>
              <a:t>of</a:t>
            </a:r>
            <a:r>
              <a:rPr lang="de-DE" dirty="0" smtClean="0"/>
              <a:t> </a:t>
            </a:r>
            <a:r>
              <a:rPr lang="de-DE" dirty="0" err="1" smtClean="0"/>
              <a:t>the</a:t>
            </a:r>
            <a:r>
              <a:rPr lang="de-DE" dirty="0" smtClean="0"/>
              <a:t> Game </a:t>
            </a:r>
            <a:r>
              <a:rPr lang="de-DE" dirty="0" err="1" smtClean="0"/>
              <a:t>Theory</a:t>
            </a:r>
            <a:r>
              <a:rPr lang="de-DE" dirty="0" smtClean="0"/>
              <a:t> Society; 13.-17. Juli 2008; </a:t>
            </a:r>
            <a:r>
              <a:rPr lang="de-DE" dirty="0" err="1" smtClean="0"/>
              <a:t>Evanston</a:t>
            </a:r>
            <a:r>
              <a:rPr lang="de-DE" dirty="0" smtClean="0"/>
              <a:t>, Illinois, USA  </a:t>
            </a:r>
          </a:p>
          <a:p>
            <a:pPr>
              <a:buNone/>
            </a:pPr>
            <a:r>
              <a:rPr lang="de-DE" dirty="0" smtClean="0"/>
              <a:t>     ( http://wiap.wiwi.uni-frankfurt.de/Publications/games2008.pdf )</a:t>
            </a:r>
          </a:p>
          <a:p>
            <a:endParaRPr lang="de-DE" dirty="0" smtClean="0"/>
          </a:p>
          <a:p>
            <a:endParaRPr lang="de-DE" dirty="0" smtClean="0"/>
          </a:p>
          <a:p>
            <a:endParaRPr lang="de-DE" dirty="0" smtClean="0"/>
          </a:p>
          <a:p>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Inhaltsübersicht des Vortrages</a:t>
            </a:r>
            <a:endParaRPr lang="de-DE" dirty="0"/>
          </a:p>
        </p:txBody>
      </p:sp>
      <p:sp>
        <p:nvSpPr>
          <p:cNvPr id="3" name="Inhaltsplatzhalter 2"/>
          <p:cNvSpPr>
            <a:spLocks noGrp="1"/>
          </p:cNvSpPr>
          <p:nvPr>
            <p:ph idx="1"/>
          </p:nvPr>
        </p:nvSpPr>
        <p:spPr/>
        <p:txBody>
          <a:bodyPr>
            <a:normAutofit/>
          </a:bodyPr>
          <a:lstStyle/>
          <a:p>
            <a:pPr marL="514350" indent="-514350">
              <a:buFont typeface="+mj-lt"/>
              <a:buAutoNum type="arabicPeriod"/>
            </a:pPr>
            <a:r>
              <a:rPr lang="de-DE" dirty="0" smtClean="0">
                <a:solidFill>
                  <a:schemeClr val="bg2">
                    <a:lumMod val="75000"/>
                  </a:schemeClr>
                </a:solidFill>
              </a:rPr>
              <a:t>Einleitung</a:t>
            </a:r>
          </a:p>
          <a:p>
            <a:pPr marL="514350" indent="-514350">
              <a:buFont typeface="+mj-lt"/>
              <a:buAutoNum type="arabicPeriod"/>
            </a:pPr>
            <a:r>
              <a:rPr lang="de-DE" dirty="0" smtClean="0">
                <a:solidFill>
                  <a:schemeClr val="bg2">
                    <a:lumMod val="75000"/>
                  </a:schemeClr>
                </a:solidFill>
              </a:rPr>
              <a:t>Simulation des Marktes für wissenschaftliche Fachinformation (DFG-Projekt WIAP)</a:t>
            </a:r>
          </a:p>
          <a:p>
            <a:pPr marL="514350" indent="-514350">
              <a:buFont typeface="+mj-lt"/>
              <a:buAutoNum type="arabicPeriod"/>
            </a:pPr>
            <a:r>
              <a:rPr lang="de-DE" dirty="0" smtClean="0">
                <a:solidFill>
                  <a:schemeClr val="bg2">
                    <a:lumMod val="75000"/>
                  </a:schemeClr>
                </a:solidFill>
              </a:rPr>
              <a:t>Evolutionäre Spieltheorie</a:t>
            </a:r>
          </a:p>
          <a:p>
            <a:pPr marL="514350" indent="-514350">
              <a:buFont typeface="+mj-lt"/>
              <a:buAutoNum type="arabicPeriod"/>
            </a:pPr>
            <a:r>
              <a:rPr lang="de-DE" dirty="0" smtClean="0">
                <a:solidFill>
                  <a:schemeClr val="bg2">
                    <a:lumMod val="75000"/>
                  </a:schemeClr>
                </a:solidFill>
              </a:rPr>
              <a:t>Open Access und Evolutionär Stabile Strategien</a:t>
            </a:r>
          </a:p>
          <a:p>
            <a:pPr marL="514350" indent="-514350">
              <a:buFont typeface="+mj-lt"/>
              <a:buAutoNum type="arabicPeriod"/>
            </a:pPr>
            <a:r>
              <a:rPr lang="de-DE" dirty="0" smtClean="0"/>
              <a:t>Kosten und Nutzen von Open Access in Deutschland (laufendes DFG-Projekt EINMISSRG)</a:t>
            </a:r>
          </a:p>
          <a:p>
            <a:pPr marL="514350" indent="-514350">
              <a:buFont typeface="+mj-lt"/>
              <a:buAutoNum type="arabicPeriod"/>
            </a:pPr>
            <a:r>
              <a:rPr lang="de-DE" dirty="0" smtClean="0">
                <a:solidFill>
                  <a:schemeClr val="bg2">
                    <a:lumMod val="75000"/>
                  </a:schemeClr>
                </a:solidFill>
              </a:rPr>
              <a:t>Zusammenfassung und Ausblick</a:t>
            </a:r>
            <a:endParaRPr lang="de-DE"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04088"/>
            <a:ext cx="8229600" cy="1724780"/>
          </a:xfrm>
        </p:spPr>
        <p:txBody>
          <a:bodyPr>
            <a:noAutofit/>
          </a:bodyPr>
          <a:lstStyle/>
          <a:p>
            <a:r>
              <a:rPr lang="de-DE" sz="3200" dirty="0" smtClean="0"/>
              <a:t>Laufendes DFG Projekt: </a:t>
            </a:r>
            <a:r>
              <a:rPr lang="de-DE" sz="3200" dirty="0" err="1" smtClean="0"/>
              <a:t>Economic</a:t>
            </a:r>
            <a:r>
              <a:rPr lang="de-DE" sz="3200" dirty="0" smtClean="0"/>
              <a:t> </a:t>
            </a:r>
            <a:r>
              <a:rPr lang="de-DE" sz="3200" dirty="0" err="1" smtClean="0"/>
              <a:t>Implications</a:t>
            </a:r>
            <a:r>
              <a:rPr lang="de-DE" sz="3200" dirty="0" smtClean="0"/>
              <a:t> </a:t>
            </a:r>
            <a:r>
              <a:rPr lang="de-DE" sz="3200" dirty="0" err="1" smtClean="0"/>
              <a:t>of</a:t>
            </a:r>
            <a:r>
              <a:rPr lang="de-DE" sz="3200" dirty="0" smtClean="0"/>
              <a:t> New Models </a:t>
            </a:r>
            <a:r>
              <a:rPr lang="de-DE" sz="3200" dirty="0" err="1" smtClean="0"/>
              <a:t>for</a:t>
            </a:r>
            <a:r>
              <a:rPr lang="de-DE" sz="3200" dirty="0" smtClean="0"/>
              <a:t> Information </a:t>
            </a:r>
            <a:r>
              <a:rPr lang="de-DE" sz="3200" dirty="0" err="1" smtClean="0"/>
              <a:t>Supply</a:t>
            </a:r>
            <a:r>
              <a:rPr lang="de-DE" sz="3200" dirty="0" smtClean="0"/>
              <a:t> </a:t>
            </a:r>
            <a:r>
              <a:rPr lang="de-DE" sz="3200" dirty="0" err="1" smtClean="0"/>
              <a:t>for</a:t>
            </a:r>
            <a:r>
              <a:rPr lang="de-DE" sz="3200" dirty="0" smtClean="0"/>
              <a:t> Science </a:t>
            </a:r>
            <a:r>
              <a:rPr lang="de-DE" sz="3200" dirty="0" err="1" smtClean="0"/>
              <a:t>and</a:t>
            </a:r>
            <a:r>
              <a:rPr lang="de-DE" sz="3200" dirty="0" smtClean="0"/>
              <a:t> Research in Germany (EINMISSRG)</a:t>
            </a:r>
            <a:endParaRPr lang="de-DE" sz="2800" dirty="0"/>
          </a:p>
        </p:txBody>
      </p:sp>
      <p:sp>
        <p:nvSpPr>
          <p:cNvPr id="3" name="Inhaltsplatzhalter 2"/>
          <p:cNvSpPr>
            <a:spLocks noGrp="1"/>
          </p:cNvSpPr>
          <p:nvPr>
            <p:ph idx="1"/>
          </p:nvPr>
        </p:nvSpPr>
        <p:spPr>
          <a:xfrm>
            <a:off x="457200" y="2786058"/>
            <a:ext cx="8229600" cy="3538542"/>
          </a:xfrm>
        </p:spPr>
        <p:txBody>
          <a:bodyPr>
            <a:normAutofit/>
          </a:bodyPr>
          <a:lstStyle/>
          <a:p>
            <a:r>
              <a:rPr lang="de-DE" dirty="0" smtClean="0"/>
              <a:t>Projektzeitraum: Juni 2009 – Dezember 2010</a:t>
            </a:r>
          </a:p>
          <a:p>
            <a:r>
              <a:rPr lang="de-DE" dirty="0" smtClean="0"/>
              <a:t>Projektleiter: Dipl.-Chem. Berndt </a:t>
            </a:r>
            <a:r>
              <a:rPr lang="de-DE" dirty="0" err="1" smtClean="0"/>
              <a:t>Dugall</a:t>
            </a:r>
            <a:r>
              <a:rPr lang="de-DE" dirty="0" smtClean="0"/>
              <a:t> (Bibliotheksdirektor der UB Frankfurt am Main)</a:t>
            </a:r>
          </a:p>
          <a:p>
            <a:r>
              <a:rPr lang="de-DE" dirty="0" smtClean="0"/>
              <a:t>Beteiligte Wissenschaftler: Prof. </a:t>
            </a:r>
            <a:r>
              <a:rPr lang="de-DE" sz="2800" dirty="0" smtClean="0"/>
              <a:t>W. König,  Dr. M. </a:t>
            </a:r>
            <a:r>
              <a:rPr lang="de-DE" sz="2800" dirty="0" err="1" smtClean="0"/>
              <a:t>Hanauske</a:t>
            </a:r>
            <a:r>
              <a:rPr lang="de-DE" sz="2800" dirty="0" smtClean="0"/>
              <a:t>, Dipl.-Kffr. J. Krönung (Goethe Universität Frankfurt) und </a:t>
            </a:r>
            <a:r>
              <a:rPr lang="de-DE" sz="2800" dirty="0" smtClean="0">
                <a:solidFill>
                  <a:schemeClr val="dk1"/>
                </a:solidFill>
              </a:rPr>
              <a:t>Prof. J. Houghton (Victoria University, Melbourne, </a:t>
            </a:r>
            <a:r>
              <a:rPr lang="de-DE" sz="2800" dirty="0" err="1" smtClean="0">
                <a:solidFill>
                  <a:schemeClr val="dk1"/>
                </a:solidFill>
              </a:rPr>
              <a:t>Australia</a:t>
            </a:r>
            <a:r>
              <a:rPr lang="de-DE" sz="2800" dirty="0" smtClean="0">
                <a:solidFill>
                  <a:schemeClr val="dk1"/>
                </a:solidFill>
              </a:rPr>
              <a:t>)</a:t>
            </a:r>
            <a:endParaRPr lang="de-DE"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85728"/>
            <a:ext cx="8229600" cy="857256"/>
          </a:xfrm>
        </p:spPr>
        <p:txBody>
          <a:bodyPr/>
          <a:lstStyle/>
          <a:p>
            <a:r>
              <a:rPr lang="de-DE" dirty="0" smtClean="0"/>
              <a:t>Ziel des Projektes</a:t>
            </a:r>
            <a:endParaRPr lang="de-DE"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3500430" y="1214422"/>
            <a:ext cx="5429288" cy="5562810"/>
          </a:xfrm>
          <a:prstGeom prst="rect">
            <a:avLst/>
          </a:prstGeom>
          <a:noFill/>
          <a:ln w="9525">
            <a:noFill/>
            <a:miter lim="800000"/>
            <a:headEnd/>
            <a:tailEnd/>
          </a:ln>
        </p:spPr>
      </p:pic>
      <p:sp>
        <p:nvSpPr>
          <p:cNvPr id="5" name="Textfeld 4"/>
          <p:cNvSpPr txBox="1"/>
          <p:nvPr/>
        </p:nvSpPr>
        <p:spPr>
          <a:xfrm>
            <a:off x="357158" y="1357298"/>
            <a:ext cx="2143140" cy="1754326"/>
          </a:xfrm>
          <a:prstGeom prst="rect">
            <a:avLst/>
          </a:prstGeom>
          <a:noFill/>
        </p:spPr>
        <p:txBody>
          <a:bodyPr wrap="square" rtlCol="0">
            <a:spAutoFit/>
          </a:bodyPr>
          <a:lstStyle/>
          <a:p>
            <a:r>
              <a:rPr lang="de-DE" dirty="0" smtClean="0"/>
              <a:t>Ermittlung der Kosten entlang der klassischen Prozesskette der Generierung von wiss. Inhalten</a:t>
            </a:r>
            <a:endParaRPr lang="de-DE" dirty="0"/>
          </a:p>
        </p:txBody>
      </p:sp>
      <p:sp>
        <p:nvSpPr>
          <p:cNvPr id="6" name="Textfeld 5"/>
          <p:cNvSpPr txBox="1"/>
          <p:nvPr/>
        </p:nvSpPr>
        <p:spPr>
          <a:xfrm>
            <a:off x="357158" y="4429132"/>
            <a:ext cx="2071702" cy="2031325"/>
          </a:xfrm>
          <a:prstGeom prst="rect">
            <a:avLst/>
          </a:prstGeom>
          <a:noFill/>
        </p:spPr>
        <p:txBody>
          <a:bodyPr wrap="square" rtlCol="0">
            <a:spAutoFit/>
          </a:bodyPr>
          <a:lstStyle/>
          <a:p>
            <a:r>
              <a:rPr lang="de-DE" dirty="0" smtClean="0"/>
              <a:t>Neue Publikations-</a:t>
            </a:r>
            <a:r>
              <a:rPr lang="de-DE" dirty="0" err="1" smtClean="0"/>
              <a:t>modelle</a:t>
            </a:r>
            <a:r>
              <a:rPr lang="de-DE" dirty="0" smtClean="0"/>
              <a:t> verändern diese Prozessstruktur und somit auch die Kosten</a:t>
            </a:r>
            <a:endParaRPr lang="de-DE" dirty="0"/>
          </a:p>
        </p:txBody>
      </p:sp>
      <p:sp>
        <p:nvSpPr>
          <p:cNvPr id="7" name="Pfeil nach rechts 6"/>
          <p:cNvSpPr/>
          <p:nvPr/>
        </p:nvSpPr>
        <p:spPr>
          <a:xfrm>
            <a:off x="2571736" y="1571612"/>
            <a:ext cx="714380"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p:cNvSpPr/>
          <p:nvPr/>
        </p:nvSpPr>
        <p:spPr>
          <a:xfrm rot="10800000">
            <a:off x="2571736" y="4786322"/>
            <a:ext cx="714380"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142844" y="3286124"/>
            <a:ext cx="3286148" cy="923330"/>
          </a:xfrm>
          <a:prstGeom prst="rect">
            <a:avLst/>
          </a:prstGeom>
          <a:noFill/>
          <a:ln w="28575">
            <a:solidFill>
              <a:schemeClr val="tx2"/>
            </a:solidFill>
          </a:ln>
        </p:spPr>
        <p:txBody>
          <a:bodyPr wrap="square" rtlCol="0">
            <a:spAutoFit/>
          </a:bodyPr>
          <a:lstStyle/>
          <a:p>
            <a:r>
              <a:rPr lang="de-DE" dirty="0" smtClean="0"/>
              <a:t>Ermittlung der Kosten und Nutzen des deutschen Nationallizenzen Projektes</a:t>
            </a:r>
            <a:endParaRPr lang="de-DE"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7166"/>
            <a:ext cx="8229600" cy="1000132"/>
          </a:xfrm>
        </p:spPr>
        <p:txBody>
          <a:bodyPr/>
          <a:lstStyle/>
          <a:p>
            <a:r>
              <a:rPr lang="de-DE" dirty="0" smtClean="0"/>
              <a:t>Geplantes Arbeitsprogramm</a:t>
            </a:r>
            <a:endParaRPr lang="de-DE" dirty="0"/>
          </a:p>
        </p:txBody>
      </p:sp>
      <p:sp>
        <p:nvSpPr>
          <p:cNvPr id="3" name="Inhaltsplatzhalter 2"/>
          <p:cNvSpPr>
            <a:spLocks noGrp="1"/>
          </p:cNvSpPr>
          <p:nvPr>
            <p:ph idx="1"/>
          </p:nvPr>
        </p:nvSpPr>
        <p:spPr/>
        <p:txBody>
          <a:bodyPr>
            <a:normAutofit fontScale="85000" lnSpcReduction="20000"/>
          </a:bodyPr>
          <a:lstStyle/>
          <a:p>
            <a:pPr marL="514350" indent="-514350">
              <a:buFont typeface="Arial" pitchFamily="34" charset="0"/>
              <a:buChar char="•"/>
            </a:pPr>
            <a:r>
              <a:rPr lang="de-DE" b="1" dirty="0" smtClean="0"/>
              <a:t>Arbeitspaket 1:</a:t>
            </a:r>
            <a:r>
              <a:rPr lang="de-DE" dirty="0" smtClean="0"/>
              <a:t> </a:t>
            </a:r>
          </a:p>
          <a:p>
            <a:pPr marL="514350" indent="-514350">
              <a:buNone/>
            </a:pPr>
            <a:r>
              <a:rPr lang="de-DE" dirty="0" smtClean="0"/>
              <a:t>       Allgemeine Kostenberechnung des gesamten wissenschaftlichen Kommunikationsprozesses in Deutschland, Berechnung der möglichen Auswirkungen durch Open Access.</a:t>
            </a:r>
          </a:p>
          <a:p>
            <a:pPr marL="514350" indent="-514350">
              <a:buFont typeface="Arial" pitchFamily="34" charset="0"/>
              <a:buChar char="•"/>
            </a:pPr>
            <a:r>
              <a:rPr lang="de-DE" b="1" dirty="0" smtClean="0"/>
              <a:t>Arbeitspaket 2:</a:t>
            </a:r>
          </a:p>
          <a:p>
            <a:pPr marL="514350" indent="-514350">
              <a:buNone/>
            </a:pPr>
            <a:r>
              <a:rPr lang="de-DE" dirty="0" smtClean="0"/>
              <a:t>       Erhöhte Verfügbarkeit und effektive Nutzung der Produkte des Nationallizenzen Projektes (NLP).</a:t>
            </a:r>
          </a:p>
          <a:p>
            <a:pPr marL="514350" indent="-514350">
              <a:buFont typeface="Arial" pitchFamily="34" charset="0"/>
              <a:buChar char="•"/>
            </a:pPr>
            <a:r>
              <a:rPr lang="de-DE" b="1" dirty="0" smtClean="0"/>
              <a:t>Arbeitspaket 3:</a:t>
            </a:r>
          </a:p>
          <a:p>
            <a:pPr marL="514350" indent="-514350">
              <a:buNone/>
            </a:pPr>
            <a:r>
              <a:rPr lang="de-DE" dirty="0" smtClean="0"/>
              <a:t>       Kosten und Nutzen des NLP.</a:t>
            </a:r>
          </a:p>
          <a:p>
            <a:pPr marL="514350" indent="-514350">
              <a:buFont typeface="Arial" pitchFamily="34" charset="0"/>
              <a:buChar char="•"/>
            </a:pPr>
            <a:r>
              <a:rPr lang="de-DE" b="1" dirty="0" smtClean="0"/>
              <a:t>Arbeitspaket 4:</a:t>
            </a:r>
          </a:p>
          <a:p>
            <a:pPr marL="514350" indent="-514350">
              <a:buNone/>
            </a:pPr>
            <a:r>
              <a:rPr lang="de-DE" dirty="0" smtClean="0"/>
              <a:t>       Analyse der mögliche Auswirkungen des NLP auf die Bereitschaft zu Open Access.</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sz="half" idx="4294967295"/>
          </p:nvPr>
        </p:nvSpPr>
        <p:spPr>
          <a:xfrm>
            <a:off x="500034" y="1928802"/>
            <a:ext cx="7929618" cy="4214842"/>
          </a:xfrm>
        </p:spPr>
        <p:txBody>
          <a:bodyPr>
            <a:noAutofit/>
          </a:bodyPr>
          <a:lstStyle>
            <a:extLst/>
          </a:lstStyle>
          <a:p>
            <a:pPr algn="ctr">
              <a:buNone/>
            </a:pPr>
            <a:r>
              <a:rPr lang="de-DE" sz="2400" i="1" dirty="0" smtClean="0"/>
              <a:t>Governing the Commons: </a:t>
            </a:r>
          </a:p>
          <a:p>
            <a:pPr algn="ctr">
              <a:buNone/>
            </a:pPr>
            <a:r>
              <a:rPr lang="de-DE" sz="2400" i="1" dirty="0" smtClean="0"/>
              <a:t>The Evolution of Institutions for Collective Action</a:t>
            </a:r>
            <a:r>
              <a:rPr lang="de-DE" sz="2400" dirty="0" smtClean="0"/>
              <a:t> (1990)</a:t>
            </a:r>
          </a:p>
          <a:p>
            <a:pPr>
              <a:buNone/>
            </a:pPr>
            <a:endParaRPr lang="de-DE" sz="1600" dirty="0" smtClean="0"/>
          </a:p>
          <a:p>
            <a:pPr>
              <a:buNone/>
            </a:pPr>
            <a:endParaRPr lang="de-DE" sz="1600" dirty="0" smtClean="0"/>
          </a:p>
          <a:p>
            <a:r>
              <a:rPr lang="de-DE" sz="2000" dirty="0" smtClean="0"/>
              <a:t>Probleme des kollektiven Handelns bei knappen natürlichen Ressourcen, die gemeinschaftlich genutzt werden (Allmenden)</a:t>
            </a:r>
          </a:p>
          <a:p>
            <a:r>
              <a:rPr lang="de-DE" sz="2000" dirty="0" smtClean="0"/>
              <a:t>Institutionalisierte lokale Kooperation der Betroffenen ist in vielen Fällen für eine angemessene und nachhaltige Bewirtschaftung von lokalen Allmenderessourcen einer sowohl staatlicher Kontrolle als auch Privatisierungen überlegen</a:t>
            </a:r>
          </a:p>
          <a:p>
            <a:endParaRPr lang="de-DE" sz="1600" dirty="0" smtClean="0"/>
          </a:p>
        </p:txBody>
      </p:sp>
      <p:sp>
        <p:nvSpPr>
          <p:cNvPr id="2" name="Rectangle 1"/>
          <p:cNvSpPr>
            <a:spLocks noGrp="1"/>
          </p:cNvSpPr>
          <p:nvPr>
            <p:ph type="title" idx="4294967295"/>
          </p:nvPr>
        </p:nvSpPr>
        <p:spPr>
          <a:xfrm>
            <a:off x="642910" y="500042"/>
            <a:ext cx="7772400" cy="1071570"/>
          </a:xfrm>
        </p:spPr>
        <p:txBody>
          <a:bodyPr>
            <a:noAutofit/>
          </a:bodyPr>
          <a:lstStyle>
            <a:extLst/>
          </a:lstStyle>
          <a:p>
            <a:r>
              <a:rPr lang="de-DE" sz="3600" dirty="0" smtClean="0"/>
              <a:t>Tragik der Allmende aus institutionenökonomischen Sicht (I)</a:t>
            </a:r>
            <a:endParaRPr lang="de-DE" sz="3600" dirty="0"/>
          </a:p>
        </p:txBody>
      </p:sp>
      <p:sp>
        <p:nvSpPr>
          <p:cNvPr id="4" name="Foliennummernplatzhalter 3"/>
          <p:cNvSpPr>
            <a:spLocks noGrp="1"/>
          </p:cNvSpPr>
          <p:nvPr>
            <p:ph type="sldNum" sz="quarter" idx="12"/>
          </p:nvPr>
        </p:nvSpPr>
        <p:spPr/>
        <p:txBody>
          <a:bodyPr/>
          <a:lstStyle/>
          <a:p>
            <a:fld id="{1AD93096-5B34-4342-9326-69289CEAE4C2}" type="slidenum">
              <a:rPr lang="de-DE" smtClean="0"/>
              <a:pPr/>
              <a:t>8</a:t>
            </a:fld>
            <a:endParaRPr kumimoji="0" lang="de-DE"/>
          </a:p>
        </p:txBody>
      </p:sp>
      <p:sp>
        <p:nvSpPr>
          <p:cNvPr id="6" name="Fußzeilenplatzhalter 6"/>
          <p:cNvSpPr txBox="1">
            <a:spLocks/>
          </p:cNvSpPr>
          <p:nvPr/>
        </p:nvSpPr>
        <p:spPr>
          <a:xfrm>
            <a:off x="416834" y="6405834"/>
            <a:ext cx="2905132"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smtClean="0">
                <a:ln>
                  <a:noFill/>
                </a:ln>
                <a:solidFill>
                  <a:schemeClr val="tx2"/>
                </a:solidFill>
                <a:effectLst/>
                <a:uLnTx/>
                <a:uFillTx/>
                <a:latin typeface="+mn-lt"/>
                <a:ea typeface="+mn-ea"/>
                <a:cs typeface="+mn-cs"/>
              </a:rPr>
              <a:t>Nobelpreis für Wirtschaftswissenschaften 2009</a:t>
            </a:r>
            <a:endParaRPr kumimoji="0" lang="de-DE" sz="11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Inhaltsübersicht des Vortrages</a:t>
            </a:r>
            <a:endParaRPr lang="de-DE" dirty="0"/>
          </a:p>
        </p:txBody>
      </p:sp>
      <p:sp>
        <p:nvSpPr>
          <p:cNvPr id="3" name="Inhaltsplatzhalter 2"/>
          <p:cNvSpPr>
            <a:spLocks noGrp="1"/>
          </p:cNvSpPr>
          <p:nvPr>
            <p:ph idx="1"/>
          </p:nvPr>
        </p:nvSpPr>
        <p:spPr/>
        <p:txBody>
          <a:bodyPr>
            <a:normAutofit/>
          </a:bodyPr>
          <a:lstStyle/>
          <a:p>
            <a:pPr marL="514350" indent="-514350">
              <a:buFont typeface="+mj-lt"/>
              <a:buAutoNum type="arabicPeriod"/>
            </a:pPr>
            <a:r>
              <a:rPr lang="de-DE" dirty="0" smtClean="0">
                <a:solidFill>
                  <a:schemeClr val="bg2">
                    <a:lumMod val="75000"/>
                  </a:schemeClr>
                </a:solidFill>
              </a:rPr>
              <a:t>Einleitung</a:t>
            </a:r>
          </a:p>
          <a:p>
            <a:pPr marL="514350" indent="-514350">
              <a:buFont typeface="+mj-lt"/>
              <a:buAutoNum type="arabicPeriod"/>
            </a:pPr>
            <a:r>
              <a:rPr lang="de-DE" dirty="0" smtClean="0">
                <a:solidFill>
                  <a:schemeClr val="bg2">
                    <a:lumMod val="75000"/>
                  </a:schemeClr>
                </a:solidFill>
              </a:rPr>
              <a:t>Simulation des Marktes für wissenschaftliche Fachinformation (DFG-Projekt WIAP)</a:t>
            </a:r>
          </a:p>
          <a:p>
            <a:pPr marL="514350" indent="-514350">
              <a:buFont typeface="+mj-lt"/>
              <a:buAutoNum type="arabicPeriod"/>
            </a:pPr>
            <a:r>
              <a:rPr lang="de-DE" dirty="0" smtClean="0">
                <a:solidFill>
                  <a:schemeClr val="bg2">
                    <a:lumMod val="75000"/>
                  </a:schemeClr>
                </a:solidFill>
              </a:rPr>
              <a:t>Evolutionäre Spieltheorie</a:t>
            </a:r>
          </a:p>
          <a:p>
            <a:pPr marL="514350" indent="-514350">
              <a:buFont typeface="+mj-lt"/>
              <a:buAutoNum type="arabicPeriod"/>
            </a:pPr>
            <a:r>
              <a:rPr lang="de-DE" dirty="0" smtClean="0">
                <a:solidFill>
                  <a:schemeClr val="bg2">
                    <a:lumMod val="75000"/>
                  </a:schemeClr>
                </a:solidFill>
              </a:rPr>
              <a:t>Open Access und Evolutionär Stabile Strategien</a:t>
            </a:r>
          </a:p>
          <a:p>
            <a:pPr marL="514350" indent="-514350">
              <a:buFont typeface="+mj-lt"/>
              <a:buAutoNum type="arabicPeriod"/>
            </a:pPr>
            <a:r>
              <a:rPr lang="de-DE" dirty="0" smtClean="0">
                <a:solidFill>
                  <a:schemeClr val="bg2">
                    <a:lumMod val="75000"/>
                  </a:schemeClr>
                </a:solidFill>
              </a:rPr>
              <a:t>Kosten und Nutzen von Open Access in Deutschland (laufendes DFG-Projekt EINMISSRG)</a:t>
            </a:r>
          </a:p>
          <a:p>
            <a:pPr marL="514350" indent="-514350">
              <a:buFont typeface="+mj-lt"/>
              <a:buAutoNum type="arabicPeriod"/>
            </a:pPr>
            <a:r>
              <a:rPr lang="de-DE" dirty="0" smtClean="0"/>
              <a:t>Zusammenfassung und Ausblick</a:t>
            </a:r>
            <a:endParaRPr lang="de-DE"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6215074" y="4003400"/>
            <a:ext cx="2786082" cy="2854600"/>
          </a:xfrm>
          <a:prstGeom prst="rect">
            <a:avLst/>
          </a:prstGeom>
          <a:noFill/>
          <a:ln w="9525">
            <a:noFill/>
            <a:miter lim="800000"/>
            <a:headEnd/>
            <a:tailEnd/>
          </a:ln>
        </p:spPr>
      </p:pic>
      <p:sp>
        <p:nvSpPr>
          <p:cNvPr id="2" name="Titel 1"/>
          <p:cNvSpPr>
            <a:spLocks noGrp="1"/>
          </p:cNvSpPr>
          <p:nvPr>
            <p:ph type="title"/>
          </p:nvPr>
        </p:nvSpPr>
        <p:spPr>
          <a:xfrm>
            <a:off x="457200" y="357166"/>
            <a:ext cx="8229600" cy="642942"/>
          </a:xfrm>
        </p:spPr>
        <p:txBody>
          <a:bodyPr>
            <a:normAutofit fontScale="90000"/>
          </a:bodyPr>
          <a:lstStyle/>
          <a:p>
            <a:r>
              <a:rPr lang="de-DE" dirty="0" smtClean="0"/>
              <a:t>Zusammenfassung</a:t>
            </a:r>
            <a:endParaRPr lang="de-DE" dirty="0"/>
          </a:p>
        </p:txBody>
      </p:sp>
      <p:sp>
        <p:nvSpPr>
          <p:cNvPr id="3" name="Inhaltsplatzhalter 2"/>
          <p:cNvSpPr>
            <a:spLocks noGrp="1"/>
          </p:cNvSpPr>
          <p:nvPr>
            <p:ph idx="1"/>
          </p:nvPr>
        </p:nvSpPr>
        <p:spPr>
          <a:xfrm>
            <a:off x="457200" y="1935480"/>
            <a:ext cx="5472122" cy="4389120"/>
          </a:xfrm>
        </p:spPr>
        <p:txBody>
          <a:bodyPr>
            <a:normAutofit fontScale="92500" lnSpcReduction="20000"/>
          </a:bodyPr>
          <a:lstStyle/>
          <a:p>
            <a:pPr>
              <a:buFont typeface="Wingdings" pitchFamily="2" charset="2"/>
              <a:buChar char="v"/>
            </a:pPr>
            <a:r>
              <a:rPr lang="de-DE" sz="2400" b="1" dirty="0" smtClean="0"/>
              <a:t>Computersimulation des Marktes für wissenschaftliche Fachinformation </a:t>
            </a:r>
            <a:r>
              <a:rPr lang="de-DE" sz="2400" dirty="0" smtClean="0"/>
              <a:t>(DFG finanziertes Projekt: Wissenschaftliche Informationsversorgung und alternative Preisbildungsmechanismen (WIAP))</a:t>
            </a:r>
          </a:p>
          <a:p>
            <a:pPr>
              <a:buNone/>
            </a:pPr>
            <a:endParaRPr lang="de-DE" sz="2400" dirty="0" smtClean="0"/>
          </a:p>
          <a:p>
            <a:pPr>
              <a:buFont typeface="Wingdings" pitchFamily="2" charset="2"/>
              <a:buChar char="v"/>
            </a:pPr>
            <a:r>
              <a:rPr lang="de-DE" sz="2400" b="1" dirty="0" smtClean="0"/>
              <a:t>Evolutionäre Spieltheorie</a:t>
            </a:r>
          </a:p>
          <a:p>
            <a:pPr>
              <a:buNone/>
            </a:pPr>
            <a:endParaRPr lang="de-DE" sz="2400" b="1" dirty="0" smtClean="0"/>
          </a:p>
          <a:p>
            <a:pPr>
              <a:buFont typeface="Wingdings" pitchFamily="2" charset="2"/>
              <a:buChar char="v"/>
            </a:pPr>
            <a:r>
              <a:rPr lang="de-DE" sz="2400" b="1" dirty="0" smtClean="0"/>
              <a:t>Kosten- und Nutzenberechnung von Open Access </a:t>
            </a:r>
            <a:r>
              <a:rPr lang="de-DE" sz="2400" dirty="0" smtClean="0"/>
              <a:t>(laufendes DFG finanziertes Projekt: </a:t>
            </a:r>
            <a:r>
              <a:rPr lang="en-US" sz="2400" dirty="0" smtClean="0"/>
              <a:t>Economic Implications of New Models for Information Supply for Science and Research in Germany (EINMISSRG)</a:t>
            </a:r>
            <a:r>
              <a:rPr lang="de-DE" sz="2400" dirty="0" smtClean="0"/>
              <a:t>)</a:t>
            </a:r>
            <a:endParaRPr lang="en-US" sz="2400" dirty="0" smtClean="0"/>
          </a:p>
          <a:p>
            <a:endParaRPr lang="de-DE" dirty="0"/>
          </a:p>
        </p:txBody>
      </p:sp>
      <p:sp>
        <p:nvSpPr>
          <p:cNvPr id="4" name="Textfeld 3"/>
          <p:cNvSpPr txBox="1"/>
          <p:nvPr/>
        </p:nvSpPr>
        <p:spPr>
          <a:xfrm>
            <a:off x="285720" y="1142984"/>
            <a:ext cx="8572560" cy="984885"/>
          </a:xfrm>
          <a:prstGeom prst="rect">
            <a:avLst/>
          </a:prstGeom>
          <a:noFill/>
        </p:spPr>
        <p:txBody>
          <a:bodyPr wrap="square" rtlCol="0">
            <a:spAutoFit/>
          </a:bodyPr>
          <a:lstStyle/>
          <a:p>
            <a:r>
              <a:rPr lang="de-DE" sz="2000" dirty="0" smtClean="0"/>
              <a:t>Forschungsfrage:</a:t>
            </a:r>
          </a:p>
          <a:p>
            <a:r>
              <a:rPr lang="de-DE" sz="2000" dirty="0" smtClean="0"/>
              <a:t>Wie wird sich der Markt für wissenschaftliche Fachinformation entwickeln?</a:t>
            </a:r>
          </a:p>
          <a:p>
            <a:endParaRPr lang="de-DE" dirty="0"/>
          </a:p>
        </p:txBody>
      </p:sp>
      <p:pic>
        <p:nvPicPr>
          <p:cNvPr id="5" name="Inhaltsplatzhalter 3" descr="Versuch2.jpg"/>
          <p:cNvPicPr>
            <a:picLocks noChangeAspect="1"/>
          </p:cNvPicPr>
          <p:nvPr/>
        </p:nvPicPr>
        <p:blipFill>
          <a:blip r:embed="rId4" cstate="print"/>
          <a:stretch>
            <a:fillRect/>
          </a:stretch>
        </p:blipFill>
        <p:spPr>
          <a:xfrm>
            <a:off x="7286644" y="3429000"/>
            <a:ext cx="2000264" cy="1661561"/>
          </a:xfrm>
          <a:prstGeom prst="rect">
            <a:avLst/>
          </a:prstGeom>
          <a:ln>
            <a:noFill/>
          </a:ln>
          <a:effectLst>
            <a:softEdge rad="112500"/>
          </a:effectLst>
        </p:spPr>
      </p:pic>
      <p:pic>
        <p:nvPicPr>
          <p:cNvPr id="6" name="Picture 6">
            <a:hlinkClick r:id="rId5" action="ppaction://hlinkfile"/>
          </p:cNvPr>
          <p:cNvPicPr>
            <a:picLocks noChangeAspect="1" noChangeArrowheads="1"/>
          </p:cNvPicPr>
          <p:nvPr/>
        </p:nvPicPr>
        <p:blipFill>
          <a:blip r:embed="rId6" cstate="print"/>
          <a:srcRect/>
          <a:stretch>
            <a:fillRect/>
          </a:stretch>
        </p:blipFill>
        <p:spPr bwMode="auto">
          <a:xfrm>
            <a:off x="6000760" y="1857364"/>
            <a:ext cx="2857552" cy="2001640"/>
          </a:xfrm>
          <a:prstGeom prst="rect">
            <a:avLst/>
          </a:prstGeom>
          <a:noFill/>
          <a:ln w="9525">
            <a:noFill/>
            <a:miter lim="800000"/>
            <a:headEnd/>
            <a:tailEnd/>
          </a:ln>
        </p:spPr>
      </p:pic>
      <p:pic>
        <p:nvPicPr>
          <p:cNvPr id="9" name="Grafik 8" descr="1b.gif"/>
          <p:cNvPicPr>
            <a:picLocks noChangeAspect="1"/>
          </p:cNvPicPr>
          <p:nvPr/>
        </p:nvPicPr>
        <p:blipFill>
          <a:blip r:embed="rId7" cstate="print"/>
          <a:stretch>
            <a:fillRect/>
          </a:stretch>
        </p:blipFill>
        <p:spPr>
          <a:xfrm>
            <a:off x="5715008" y="3786190"/>
            <a:ext cx="1857373" cy="109060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Versuch2.jpg"/>
          <p:cNvPicPr>
            <a:picLocks noChangeAspect="1"/>
          </p:cNvPicPr>
          <p:nvPr/>
        </p:nvPicPr>
        <p:blipFill>
          <a:blip r:embed="rId3" cstate="print"/>
          <a:stretch>
            <a:fillRect/>
          </a:stretch>
        </p:blipFill>
        <p:spPr>
          <a:xfrm>
            <a:off x="5643570" y="785794"/>
            <a:ext cx="3500430" cy="2564856"/>
          </a:xfrm>
          <a:prstGeom prst="rect">
            <a:avLst/>
          </a:prstGeom>
        </p:spPr>
      </p:pic>
      <p:sp>
        <p:nvSpPr>
          <p:cNvPr id="2" name="Titel 1"/>
          <p:cNvSpPr>
            <a:spLocks noGrp="1"/>
          </p:cNvSpPr>
          <p:nvPr>
            <p:ph type="title"/>
          </p:nvPr>
        </p:nvSpPr>
        <p:spPr>
          <a:xfrm>
            <a:off x="357158" y="142852"/>
            <a:ext cx="3757610" cy="857256"/>
          </a:xfrm>
        </p:spPr>
        <p:txBody>
          <a:bodyPr/>
          <a:lstStyle/>
          <a:p>
            <a:r>
              <a:rPr lang="de-DE" dirty="0" smtClean="0"/>
              <a:t>Ausblick</a:t>
            </a:r>
            <a:endParaRPr lang="de-DE" dirty="0"/>
          </a:p>
        </p:txBody>
      </p:sp>
      <p:pic>
        <p:nvPicPr>
          <p:cNvPr id="11" name="Inhaltsplatzhalter 10" descr="DSC03153.JPG"/>
          <p:cNvPicPr>
            <a:picLocks noGrp="1" noChangeAspect="1"/>
          </p:cNvPicPr>
          <p:nvPr>
            <p:ph idx="1"/>
          </p:nvPr>
        </p:nvPicPr>
        <p:blipFill>
          <a:blip r:embed="rId4" cstate="print"/>
          <a:stretch>
            <a:fillRect/>
          </a:stretch>
        </p:blipFill>
        <p:spPr>
          <a:xfrm>
            <a:off x="0" y="3375399"/>
            <a:ext cx="4643470" cy="3482601"/>
          </a:xfrm>
          <a:prstGeom prst="rect">
            <a:avLst/>
          </a:prstGeom>
          <a:ln>
            <a:noFill/>
          </a:ln>
          <a:effectLst>
            <a:softEdge rad="112500"/>
          </a:effectLst>
        </p:spPr>
      </p:pic>
      <p:pic>
        <p:nvPicPr>
          <p:cNvPr id="12" name="Grafik 11" descr="DSC03156.JPG"/>
          <p:cNvPicPr>
            <a:picLocks noChangeAspect="1"/>
          </p:cNvPicPr>
          <p:nvPr/>
        </p:nvPicPr>
        <p:blipFill>
          <a:blip r:embed="rId5" cstate="print"/>
          <a:stretch>
            <a:fillRect/>
          </a:stretch>
        </p:blipFill>
        <p:spPr>
          <a:xfrm>
            <a:off x="4429092" y="3321819"/>
            <a:ext cx="4714908" cy="3536181"/>
          </a:xfrm>
          <a:prstGeom prst="rect">
            <a:avLst/>
          </a:prstGeom>
          <a:ln>
            <a:noFill/>
          </a:ln>
          <a:effectLst>
            <a:softEdge rad="112500"/>
          </a:effectLst>
        </p:spPr>
      </p:pic>
      <p:sp>
        <p:nvSpPr>
          <p:cNvPr id="15" name="Textfeld 14"/>
          <p:cNvSpPr txBox="1"/>
          <p:nvPr/>
        </p:nvSpPr>
        <p:spPr>
          <a:xfrm>
            <a:off x="0" y="1142984"/>
            <a:ext cx="5929322" cy="2585323"/>
          </a:xfrm>
          <a:prstGeom prst="rect">
            <a:avLst/>
          </a:prstGeom>
          <a:noFill/>
        </p:spPr>
        <p:txBody>
          <a:bodyPr wrap="square" rtlCol="0">
            <a:spAutoFit/>
          </a:bodyPr>
          <a:lstStyle/>
          <a:p>
            <a:r>
              <a:rPr lang="de-DE" dirty="0" smtClean="0"/>
              <a:t>Zu hoffen ist, dass die beteiligten Akteure sich nicht falsch herum auf den Sattel der Open Access Entscheidung setzen und die gemeinsamen Vorteile einer Open Access Strategie erkennen. </a:t>
            </a:r>
          </a:p>
          <a:p>
            <a:endParaRPr lang="de-DE" dirty="0" smtClean="0"/>
          </a:p>
          <a:p>
            <a:r>
              <a:rPr lang="de-DE" i="1" dirty="0" smtClean="0"/>
              <a:t>Und vielleicht findet sich die Herde der wissenschaftlichen Gemeinschaft in einigen Jahren grasend auf einer freien, grünen Artikel-Wiese wider.</a:t>
            </a:r>
          </a:p>
          <a:p>
            <a:r>
              <a:rPr lang="de-DE" dirty="0" smtClean="0"/>
              <a:t> </a:t>
            </a:r>
            <a:endParaRPr lang="de-DE" dirty="0"/>
          </a:p>
        </p:txBody>
      </p:sp>
      <p:sp>
        <p:nvSpPr>
          <p:cNvPr id="16" name="Textfeld 15"/>
          <p:cNvSpPr txBox="1"/>
          <p:nvPr/>
        </p:nvSpPr>
        <p:spPr>
          <a:xfrm>
            <a:off x="2714612" y="6072206"/>
            <a:ext cx="4032066" cy="646331"/>
          </a:xfrm>
          <a:prstGeom prst="rect">
            <a:avLst/>
          </a:prstGeom>
          <a:noFill/>
          <a:ln>
            <a:noFill/>
          </a:ln>
        </p:spPr>
        <p:txBody>
          <a:bodyPr wrap="none" rtlCol="0">
            <a:spAutoFit/>
          </a:bodyPr>
          <a:lstStyle/>
          <a:p>
            <a:r>
              <a:rPr lang="en-US" sz="3600" dirty="0" smtClean="0">
                <a:solidFill>
                  <a:srgbClr val="9ADC06"/>
                </a:solidFill>
              </a:rPr>
              <a:t>Green Open Access</a:t>
            </a:r>
          </a:p>
        </p:txBody>
      </p:sp>
      <p:sp>
        <p:nvSpPr>
          <p:cNvPr id="8" name="Titel 1"/>
          <p:cNvSpPr txBox="1">
            <a:spLocks/>
          </p:cNvSpPr>
          <p:nvPr/>
        </p:nvSpPr>
        <p:spPr>
          <a:xfrm>
            <a:off x="142844" y="6072206"/>
            <a:ext cx="2143140" cy="642934"/>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000" i="1" u="none" strike="noStrike" kern="1200" cap="none" spc="0" normalizeH="0" baseline="0" dirty="0" smtClean="0">
                <a:ln>
                  <a:noFill/>
                </a:ln>
                <a:solidFill>
                  <a:schemeClr val="bg1"/>
                </a:solidFill>
                <a:effectLst/>
                <a:uLnTx/>
                <a:uFillTx/>
                <a:latin typeface="+mj-lt"/>
                <a:ea typeface="+mj-ea"/>
                <a:cs typeface="+mj-cs"/>
              </a:rPr>
              <a:t>Vielen Dank für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000" i="1" u="none" strike="noStrike" kern="1200" cap="none" spc="0" normalizeH="0" baseline="0" dirty="0" smtClean="0">
                <a:ln>
                  <a:noFill/>
                </a:ln>
                <a:solidFill>
                  <a:schemeClr val="bg1"/>
                </a:solidFill>
                <a:effectLst/>
                <a:uLnTx/>
                <a:uFillTx/>
                <a:latin typeface="+mj-lt"/>
                <a:ea typeface="+mj-ea"/>
                <a:cs typeface="+mj-cs"/>
              </a:rPr>
              <a:t>Ihre Aufmerksamkeit</a:t>
            </a:r>
            <a:endParaRPr kumimoji="0" lang="de-DE" sz="2000" i="1" u="none" strike="noStrike" kern="1200" cap="none" spc="0" normalizeH="0" baseline="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Backup Folien</a:t>
            </a:r>
            <a:endParaRPr lang="de-DE" dirty="0"/>
          </a:p>
        </p:txBody>
      </p:sp>
      <p:sp>
        <p:nvSpPr>
          <p:cNvPr id="3" name="Inhaltsplatzhalter 2"/>
          <p:cNvSpPr>
            <a:spLocks noGrp="1"/>
          </p:cNvSpPr>
          <p:nvPr>
            <p:ph idx="1"/>
          </p:nvPr>
        </p:nvSpPr>
        <p:spPr/>
        <p:txBody>
          <a:bodyPr/>
          <a:lstStyle/>
          <a:p>
            <a:r>
              <a:rPr lang="de-DE" dirty="0" smtClean="0"/>
              <a:t>Simulationsphasen</a:t>
            </a:r>
          </a:p>
          <a:p>
            <a:r>
              <a:rPr lang="de-DE" dirty="0" smtClean="0"/>
              <a:t>Arbeitspakete des Projektes EINMISSRG</a:t>
            </a:r>
          </a:p>
          <a:p>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Rectangle 5"/>
          <p:cNvSpPr>
            <a:spLocks noGrp="1" noChangeArrowheads="1"/>
          </p:cNvSpPr>
          <p:nvPr>
            <p:ph type="title"/>
          </p:nvPr>
        </p:nvSpPr>
        <p:spPr>
          <a:xfrm>
            <a:off x="381000" y="152400"/>
            <a:ext cx="6705600" cy="1133460"/>
          </a:xfrm>
          <a:noFill/>
          <a:ln/>
        </p:spPr>
        <p:txBody>
          <a:bodyPr>
            <a:normAutofit/>
          </a:bodyPr>
          <a:lstStyle/>
          <a:p>
            <a:pPr algn="l"/>
            <a:r>
              <a:rPr lang="de-DE" sz="3600" dirty="0" smtClean="0"/>
              <a:t>Simulationsphasen(I)</a:t>
            </a:r>
            <a:endParaRPr lang="de-DE" dirty="0"/>
          </a:p>
        </p:txBody>
      </p:sp>
      <p:pic>
        <p:nvPicPr>
          <p:cNvPr id="109581" name="Picture 13"/>
          <p:cNvPicPr>
            <a:picLocks noChangeAspect="1" noChangeArrowheads="1"/>
          </p:cNvPicPr>
          <p:nvPr/>
        </p:nvPicPr>
        <p:blipFill>
          <a:blip r:embed="rId3" cstate="print"/>
          <a:srcRect/>
          <a:stretch>
            <a:fillRect/>
          </a:stretch>
        </p:blipFill>
        <p:spPr bwMode="auto">
          <a:xfrm>
            <a:off x="4953000" y="0"/>
            <a:ext cx="4191000" cy="2301875"/>
          </a:xfrm>
          <a:prstGeom prst="rect">
            <a:avLst/>
          </a:prstGeom>
          <a:noFill/>
          <a:ln w="9525">
            <a:noFill/>
            <a:miter lim="800000"/>
            <a:headEnd/>
            <a:tailEnd/>
          </a:ln>
          <a:effectLst/>
        </p:spPr>
      </p:pic>
      <p:sp>
        <p:nvSpPr>
          <p:cNvPr id="109582" name="Rectangle 14"/>
          <p:cNvSpPr>
            <a:spLocks noChangeArrowheads="1"/>
          </p:cNvSpPr>
          <p:nvPr/>
        </p:nvSpPr>
        <p:spPr bwMode="auto">
          <a:xfrm>
            <a:off x="5486400" y="838200"/>
            <a:ext cx="685800" cy="1066800"/>
          </a:xfrm>
          <a:prstGeom prst="rect">
            <a:avLst/>
          </a:prstGeom>
          <a:noFill/>
          <a:ln w="28575">
            <a:solidFill>
              <a:schemeClr val="accent1"/>
            </a:solidFill>
            <a:miter lim="800000"/>
            <a:headEnd/>
            <a:tailEnd/>
          </a:ln>
          <a:effectLst/>
        </p:spPr>
        <p:txBody>
          <a:bodyPr wrap="none" anchor="ctr"/>
          <a:lstStyle/>
          <a:p>
            <a:endParaRPr lang="de-DE"/>
          </a:p>
        </p:txBody>
      </p:sp>
      <p:sp>
        <p:nvSpPr>
          <p:cNvPr id="109583" name="Text Box 15"/>
          <p:cNvSpPr txBox="1">
            <a:spLocks noChangeArrowheads="1"/>
          </p:cNvSpPr>
          <p:nvPr/>
        </p:nvSpPr>
        <p:spPr bwMode="auto">
          <a:xfrm>
            <a:off x="533400" y="2590800"/>
            <a:ext cx="8382000" cy="3632200"/>
          </a:xfrm>
          <a:prstGeom prst="rect">
            <a:avLst/>
          </a:prstGeom>
          <a:noFill/>
          <a:ln w="9525">
            <a:noFill/>
            <a:miter lim="800000"/>
            <a:headEnd/>
            <a:tailEnd/>
          </a:ln>
          <a:effectLst/>
        </p:spPr>
        <p:txBody>
          <a:bodyPr>
            <a:spAutoFit/>
          </a:bodyPr>
          <a:lstStyle/>
          <a:p>
            <a:pPr>
              <a:spcBef>
                <a:spcPct val="50000"/>
              </a:spcBef>
            </a:pPr>
            <a:r>
              <a:rPr lang="de-DE" b="1" dirty="0"/>
              <a:t>1) Journal </a:t>
            </a:r>
            <a:r>
              <a:rPr lang="de-DE" b="1" dirty="0" err="1"/>
              <a:t>Pricing</a:t>
            </a:r>
            <a:r>
              <a:rPr lang="de-DE" b="1" dirty="0"/>
              <a:t> (Festlegung der Preisstrategien der Journals) </a:t>
            </a:r>
          </a:p>
          <a:p>
            <a:endParaRPr lang="de-DE" sz="800" b="1" dirty="0"/>
          </a:p>
          <a:p>
            <a:r>
              <a:rPr lang="de-DE" dirty="0"/>
              <a:t>Zu Beginn einer Periode setzen die Verlage den Preis ihrer Zeitschriften fest, wobei unterschiedliche Strategien vorgegeben werden können (konstante Preiserhöhung, Preissenkung bei Rückgang der Subskriptionen, Preissteigerung bei Rückgang der Subskriptionen, Autorenfinanzierte Strategien, etc.). </a:t>
            </a:r>
          </a:p>
          <a:p>
            <a:endParaRPr lang="de-DE" dirty="0"/>
          </a:p>
          <a:p>
            <a:endParaRPr lang="de-DE" dirty="0"/>
          </a:p>
          <a:p>
            <a:r>
              <a:rPr lang="de-DE" b="1" dirty="0"/>
              <a:t>2) </a:t>
            </a:r>
            <a:r>
              <a:rPr lang="de-DE" b="1" dirty="0" err="1"/>
              <a:t>Subscription</a:t>
            </a:r>
            <a:r>
              <a:rPr lang="de-DE" b="1" dirty="0"/>
              <a:t> (Subskriptionsphase der Bibliotheken)</a:t>
            </a:r>
          </a:p>
          <a:p>
            <a:endParaRPr lang="de-DE" sz="800" b="1" dirty="0"/>
          </a:p>
          <a:p>
            <a:r>
              <a:rPr lang="de-DE" dirty="0"/>
              <a:t>Den Bibliotheken ist wiederum jeweils ein Budget zugeteilt, welches ihnen pro Periode zur Subskription von Zeitschriften zur Verfügung steht. </a:t>
            </a:r>
          </a:p>
          <a:p>
            <a:r>
              <a:rPr lang="de-DE" dirty="0"/>
              <a:t>Hierbei kann ebenfalls festgelegt werden, ob das Budget im Simulationsverlauf konstant bleibt, sinkt oder steigt.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28596" y="428604"/>
            <a:ext cx="4548190" cy="457200"/>
          </a:xfrm>
          <a:noFill/>
          <a:ln/>
        </p:spPr>
        <p:txBody>
          <a:bodyPr>
            <a:noAutofit/>
          </a:bodyPr>
          <a:lstStyle/>
          <a:p>
            <a:pPr algn="l"/>
            <a:r>
              <a:rPr lang="de-DE" sz="3600" dirty="0"/>
              <a:t>Simulationsphasen (II)</a:t>
            </a:r>
          </a:p>
        </p:txBody>
      </p:sp>
      <p:pic>
        <p:nvPicPr>
          <p:cNvPr id="118787" name="Picture 3"/>
          <p:cNvPicPr>
            <a:picLocks noChangeAspect="1" noChangeArrowheads="1"/>
          </p:cNvPicPr>
          <p:nvPr/>
        </p:nvPicPr>
        <p:blipFill>
          <a:blip r:embed="rId3" cstate="print"/>
          <a:srcRect/>
          <a:stretch>
            <a:fillRect/>
          </a:stretch>
        </p:blipFill>
        <p:spPr bwMode="auto">
          <a:xfrm>
            <a:off x="4953000" y="0"/>
            <a:ext cx="4191000" cy="2301875"/>
          </a:xfrm>
          <a:prstGeom prst="rect">
            <a:avLst/>
          </a:prstGeom>
          <a:noFill/>
          <a:ln w="9525">
            <a:noFill/>
            <a:miter lim="800000"/>
            <a:headEnd/>
            <a:tailEnd/>
          </a:ln>
          <a:effectLst/>
        </p:spPr>
      </p:pic>
      <p:sp>
        <p:nvSpPr>
          <p:cNvPr id="118788" name="Rectangle 4"/>
          <p:cNvSpPr>
            <a:spLocks noChangeArrowheads="1"/>
          </p:cNvSpPr>
          <p:nvPr/>
        </p:nvSpPr>
        <p:spPr bwMode="auto">
          <a:xfrm>
            <a:off x="5486400" y="304800"/>
            <a:ext cx="685800" cy="533400"/>
          </a:xfrm>
          <a:prstGeom prst="rect">
            <a:avLst/>
          </a:prstGeom>
          <a:noFill/>
          <a:ln w="28575">
            <a:solidFill>
              <a:schemeClr val="accent1"/>
            </a:solidFill>
            <a:miter lim="800000"/>
            <a:headEnd/>
            <a:tailEnd/>
          </a:ln>
          <a:effectLst/>
        </p:spPr>
        <p:txBody>
          <a:bodyPr wrap="none" anchor="ctr"/>
          <a:lstStyle/>
          <a:p>
            <a:endParaRPr lang="de-DE"/>
          </a:p>
        </p:txBody>
      </p:sp>
      <p:sp>
        <p:nvSpPr>
          <p:cNvPr id="118789" name="Text Box 5"/>
          <p:cNvSpPr txBox="1">
            <a:spLocks noChangeArrowheads="1"/>
          </p:cNvSpPr>
          <p:nvPr/>
        </p:nvSpPr>
        <p:spPr bwMode="auto">
          <a:xfrm>
            <a:off x="533400" y="914400"/>
            <a:ext cx="4267200" cy="1978025"/>
          </a:xfrm>
          <a:prstGeom prst="rect">
            <a:avLst/>
          </a:prstGeom>
          <a:noFill/>
          <a:ln w="9525">
            <a:noFill/>
            <a:miter lim="800000"/>
            <a:headEnd/>
            <a:tailEnd/>
          </a:ln>
          <a:effectLst/>
        </p:spPr>
        <p:txBody>
          <a:bodyPr>
            <a:spAutoFit/>
          </a:bodyPr>
          <a:lstStyle/>
          <a:p>
            <a:pPr>
              <a:spcBef>
                <a:spcPct val="50000"/>
              </a:spcBef>
            </a:pPr>
            <a:r>
              <a:rPr lang="de-DE" b="1" dirty="0"/>
              <a:t>3) Read Papers (Lesephase Autoren)</a:t>
            </a:r>
          </a:p>
          <a:p>
            <a:endParaRPr lang="de-DE" sz="800" b="1" dirty="0"/>
          </a:p>
          <a:p>
            <a:r>
              <a:rPr lang="de-DE" sz="1400" dirty="0"/>
              <a:t>Auf Autorenebene beginnt der Produktionsprozess eines neuen Artikels mit dem Lesen einer bestimmten Anzahl von Papers, welche jedoch in Zeitschriften publiziert sein müssen, die von der dem Autor zugeordneten Bibliothek abonniert sind. </a:t>
            </a:r>
          </a:p>
          <a:p>
            <a:endParaRPr lang="de-DE" sz="1400" dirty="0"/>
          </a:p>
          <a:p>
            <a:endParaRPr lang="de-DE" sz="1400" dirty="0"/>
          </a:p>
        </p:txBody>
      </p:sp>
      <p:sp>
        <p:nvSpPr>
          <p:cNvPr id="118790" name="Text Box 6"/>
          <p:cNvSpPr txBox="1">
            <a:spLocks noChangeArrowheads="1"/>
          </p:cNvSpPr>
          <p:nvPr/>
        </p:nvSpPr>
        <p:spPr bwMode="auto">
          <a:xfrm>
            <a:off x="533400" y="2514600"/>
            <a:ext cx="8458200" cy="3708400"/>
          </a:xfrm>
          <a:prstGeom prst="rect">
            <a:avLst/>
          </a:prstGeom>
          <a:noFill/>
          <a:ln w="9525">
            <a:noFill/>
            <a:miter lim="800000"/>
            <a:headEnd/>
            <a:tailEnd/>
          </a:ln>
          <a:effectLst/>
        </p:spPr>
        <p:txBody>
          <a:bodyPr>
            <a:spAutoFit/>
          </a:bodyPr>
          <a:lstStyle/>
          <a:p>
            <a:r>
              <a:rPr lang="de-DE" sz="1400" dirty="0"/>
              <a:t>Die Anzahl der Artikel, die ein Autor in jeder Periode liest (</a:t>
            </a:r>
            <a:r>
              <a:rPr lang="de-DE" sz="1400" dirty="0" err="1"/>
              <a:t>np</a:t>
            </a:r>
            <a:r>
              <a:rPr lang="de-DE" sz="1400" baseline="-25000" dirty="0" err="1"/>
              <a:t>i</a:t>
            </a:r>
            <a:r>
              <a:rPr lang="de-DE" sz="1400" dirty="0"/>
              <a:t>) ist beschränkt. Im Programm wurde das Leseverhalten der Wissenschaftler zunächst einfach gehalten und dahingehend formuliert, als dass sie sich bei der Auswahl der Artikel an der Reputation der Zeitschriften (</a:t>
            </a:r>
            <a:r>
              <a:rPr lang="de-DE" sz="1400" dirty="0" err="1"/>
              <a:t>r</a:t>
            </a:r>
            <a:r>
              <a:rPr lang="de-DE" sz="1400" baseline="-25000" dirty="0" err="1"/>
              <a:t>j</a:t>
            </a:r>
            <a:r>
              <a:rPr lang="de-DE" sz="1400" dirty="0"/>
              <a:t>) orientieren. </a:t>
            </a:r>
          </a:p>
          <a:p>
            <a:endParaRPr lang="de-DE" sz="1400" dirty="0"/>
          </a:p>
          <a:p>
            <a:r>
              <a:rPr lang="de-DE" sz="1400" dirty="0"/>
              <a:t>Vor dem eigentlichen Lesen eines Artikels entscheiden sich die Wissenschaftler zunächst, welches Journal sie zu lesen beabsichtigen. Hierbei wird angenommen, dass Journals mit höherer Reputation mit höherer Wahrscheinlichkeit ausgewählt werden. Die Wahrscheinlichkeit, dass ein Autor einen Artikel aus dem Journal j zum Lesen auswählt, berechnet sich demnach wie folgt:</a:t>
            </a:r>
          </a:p>
          <a:p>
            <a:endParaRPr lang="de-DE" sz="1400" dirty="0"/>
          </a:p>
          <a:p>
            <a:endParaRPr lang="de-DE" sz="1400" dirty="0"/>
          </a:p>
          <a:p>
            <a:endParaRPr lang="de-DE" sz="1400" dirty="0"/>
          </a:p>
          <a:p>
            <a:endParaRPr lang="de-DE" sz="1400" dirty="0"/>
          </a:p>
          <a:p>
            <a:endParaRPr lang="de-DE" sz="1400" dirty="0"/>
          </a:p>
          <a:p>
            <a:r>
              <a:rPr lang="de-DE" sz="1400" dirty="0"/>
              <a:t>Beispiel: 100 Autoren und 3 Journals (r</a:t>
            </a:r>
            <a:r>
              <a:rPr lang="de-DE" sz="1400" baseline="-25000" dirty="0"/>
              <a:t>1</a:t>
            </a:r>
            <a:r>
              <a:rPr lang="de-DE" sz="1400" dirty="0"/>
              <a:t> = 1, r</a:t>
            </a:r>
            <a:r>
              <a:rPr lang="de-DE" sz="1400" baseline="-25000" dirty="0"/>
              <a:t>2</a:t>
            </a:r>
            <a:r>
              <a:rPr lang="de-DE" sz="1400" dirty="0"/>
              <a:t> = 3 und r</a:t>
            </a:r>
            <a:r>
              <a:rPr lang="de-DE" sz="1400" baseline="-25000" dirty="0"/>
              <a:t>3</a:t>
            </a:r>
            <a:r>
              <a:rPr lang="de-DE" sz="1400" dirty="0"/>
              <a:t> = 6) &gt; im Mittel lesen 10 Autoren das Journal 1, 30 Autoren das Journal 2 und 60 Autoren das Journal 3. Nachdem das jeweilige Journal spezifiziert ist, liest der Autor einen zufällig ausgewählten Artikel und wählt danach wiederum ein Journal zum Lesen eines weiteren Artikels. Der Prozess endet wenn die Lesekapazität </a:t>
            </a:r>
            <a:r>
              <a:rPr lang="de-DE" sz="1400" dirty="0" err="1"/>
              <a:t>np</a:t>
            </a:r>
            <a:r>
              <a:rPr lang="de-DE" sz="1400" baseline="-25000" dirty="0" err="1"/>
              <a:t>i</a:t>
            </a:r>
            <a:r>
              <a:rPr lang="de-DE" sz="1400" dirty="0"/>
              <a:t> ausgeschöpft ist.</a:t>
            </a:r>
          </a:p>
        </p:txBody>
      </p:sp>
      <p:pic>
        <p:nvPicPr>
          <p:cNvPr id="118791" name="Picture 7"/>
          <p:cNvPicPr>
            <a:picLocks noChangeAspect="1" noChangeArrowheads="1"/>
          </p:cNvPicPr>
          <p:nvPr/>
        </p:nvPicPr>
        <p:blipFill>
          <a:blip r:embed="rId4" cstate="print"/>
          <a:srcRect/>
          <a:stretch>
            <a:fillRect/>
          </a:stretch>
        </p:blipFill>
        <p:spPr bwMode="auto">
          <a:xfrm>
            <a:off x="609600" y="4343400"/>
            <a:ext cx="1304925" cy="800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57158" y="571480"/>
            <a:ext cx="4619628" cy="457200"/>
          </a:xfrm>
          <a:noFill/>
          <a:ln/>
        </p:spPr>
        <p:txBody>
          <a:bodyPr>
            <a:noAutofit/>
          </a:bodyPr>
          <a:lstStyle/>
          <a:p>
            <a:pPr algn="l"/>
            <a:r>
              <a:rPr lang="de-DE" sz="3600" dirty="0"/>
              <a:t>Simulationsphasen (III)</a:t>
            </a:r>
          </a:p>
        </p:txBody>
      </p:sp>
      <p:pic>
        <p:nvPicPr>
          <p:cNvPr id="139267" name="Picture 3"/>
          <p:cNvPicPr>
            <a:picLocks noChangeAspect="1" noChangeArrowheads="1"/>
          </p:cNvPicPr>
          <p:nvPr/>
        </p:nvPicPr>
        <p:blipFill>
          <a:blip r:embed="rId3" cstate="print"/>
          <a:srcRect/>
          <a:stretch>
            <a:fillRect/>
          </a:stretch>
        </p:blipFill>
        <p:spPr bwMode="auto">
          <a:xfrm>
            <a:off x="4953000" y="571480"/>
            <a:ext cx="4191000" cy="2301875"/>
          </a:xfrm>
          <a:prstGeom prst="rect">
            <a:avLst/>
          </a:prstGeom>
          <a:noFill/>
          <a:ln w="9525">
            <a:noFill/>
            <a:miter lim="800000"/>
            <a:headEnd/>
            <a:tailEnd/>
          </a:ln>
          <a:effectLst/>
        </p:spPr>
      </p:pic>
      <p:sp>
        <p:nvSpPr>
          <p:cNvPr id="139268" name="Rectangle 4"/>
          <p:cNvSpPr>
            <a:spLocks noChangeArrowheads="1"/>
          </p:cNvSpPr>
          <p:nvPr/>
        </p:nvSpPr>
        <p:spPr bwMode="auto">
          <a:xfrm>
            <a:off x="6143636" y="928670"/>
            <a:ext cx="685800" cy="533400"/>
          </a:xfrm>
          <a:prstGeom prst="rect">
            <a:avLst/>
          </a:prstGeom>
          <a:noFill/>
          <a:ln w="28575">
            <a:solidFill>
              <a:schemeClr val="accent1"/>
            </a:solidFill>
            <a:miter lim="800000"/>
            <a:headEnd/>
            <a:tailEnd/>
          </a:ln>
          <a:effectLst/>
        </p:spPr>
        <p:txBody>
          <a:bodyPr wrap="none" anchor="ctr"/>
          <a:lstStyle/>
          <a:p>
            <a:endParaRPr lang="de-DE"/>
          </a:p>
        </p:txBody>
      </p:sp>
      <p:sp>
        <p:nvSpPr>
          <p:cNvPr id="139269" name="Text Box 5"/>
          <p:cNvSpPr txBox="1">
            <a:spLocks noChangeArrowheads="1"/>
          </p:cNvSpPr>
          <p:nvPr/>
        </p:nvSpPr>
        <p:spPr bwMode="auto">
          <a:xfrm>
            <a:off x="571472" y="1214422"/>
            <a:ext cx="4267200" cy="1552575"/>
          </a:xfrm>
          <a:prstGeom prst="rect">
            <a:avLst/>
          </a:prstGeom>
          <a:noFill/>
          <a:ln w="9525">
            <a:noFill/>
            <a:miter lim="800000"/>
            <a:headEnd/>
            <a:tailEnd/>
          </a:ln>
          <a:effectLst/>
        </p:spPr>
        <p:txBody>
          <a:bodyPr>
            <a:spAutoFit/>
          </a:bodyPr>
          <a:lstStyle/>
          <a:p>
            <a:pPr>
              <a:spcBef>
                <a:spcPct val="50000"/>
              </a:spcBef>
            </a:pPr>
            <a:r>
              <a:rPr lang="de-DE" b="1" dirty="0"/>
              <a:t>4) Write Paper</a:t>
            </a:r>
          </a:p>
          <a:p>
            <a:endParaRPr lang="de-DE" sz="800" b="1" dirty="0"/>
          </a:p>
          <a:p>
            <a:r>
              <a:rPr lang="de-DE" sz="1400" dirty="0"/>
              <a:t>per Annahme schreiben die Autoren jeweils einen Artikel pro Periode, so dass die Gesamtzahl der Artikelknoten des Netzwerks in jeder Periode um I zunimmt. </a:t>
            </a:r>
          </a:p>
          <a:p>
            <a:endParaRPr lang="de-DE" sz="1400" dirty="0"/>
          </a:p>
        </p:txBody>
      </p:sp>
      <p:sp>
        <p:nvSpPr>
          <p:cNvPr id="139270" name="Text Box 6"/>
          <p:cNvSpPr txBox="1">
            <a:spLocks noChangeArrowheads="1"/>
          </p:cNvSpPr>
          <p:nvPr/>
        </p:nvSpPr>
        <p:spPr bwMode="auto">
          <a:xfrm>
            <a:off x="571472" y="2928934"/>
            <a:ext cx="8458200" cy="3495675"/>
          </a:xfrm>
          <a:prstGeom prst="rect">
            <a:avLst/>
          </a:prstGeom>
          <a:noFill/>
          <a:ln w="9525">
            <a:noFill/>
            <a:miter lim="800000"/>
            <a:headEnd/>
            <a:tailEnd/>
          </a:ln>
          <a:effectLst/>
        </p:spPr>
        <p:txBody>
          <a:bodyPr>
            <a:spAutoFit/>
          </a:bodyPr>
          <a:lstStyle/>
          <a:p>
            <a:r>
              <a:rPr lang="de-DE" sz="1400" dirty="0"/>
              <a:t>Die Qualität </a:t>
            </a:r>
            <a:r>
              <a:rPr lang="de-DE" sz="1400" dirty="0" err="1"/>
              <a:t>q</a:t>
            </a:r>
            <a:r>
              <a:rPr lang="de-DE" sz="1400" baseline="-25000" dirty="0" err="1"/>
              <a:t>i</a:t>
            </a:r>
            <a:r>
              <a:rPr lang="de-DE" sz="1400" dirty="0"/>
              <a:t>  eines in der Periode t geschriebenen Artikels a wird mittels einer geometrischen </a:t>
            </a:r>
            <a:r>
              <a:rPr lang="de-DE" sz="1400" dirty="0" err="1"/>
              <a:t>Brownschen</a:t>
            </a:r>
            <a:r>
              <a:rPr lang="de-DE" sz="1400" dirty="0"/>
              <a:t> beschrieben:</a:t>
            </a:r>
          </a:p>
          <a:p>
            <a:endParaRPr lang="de-DE" sz="1400" dirty="0"/>
          </a:p>
          <a:p>
            <a:endParaRPr lang="de-DE" sz="1400" dirty="0"/>
          </a:p>
          <a:p>
            <a:endParaRPr lang="de-DE" sz="1400" dirty="0"/>
          </a:p>
          <a:p>
            <a:endParaRPr lang="de-DE" sz="1400" dirty="0"/>
          </a:p>
          <a:p>
            <a:r>
              <a:rPr lang="de-DE" sz="1400" dirty="0"/>
              <a:t>Der „Drift“ </a:t>
            </a:r>
            <a:r>
              <a:rPr lang="de-DE" sz="1400" dirty="0" err="1"/>
              <a:t>μi</a:t>
            </a:r>
            <a:r>
              <a:rPr lang="de-DE" sz="1400" dirty="0"/>
              <a:t> stellt hierbei die durchschnittliche Steigung der Artikelqualität eines Autors i pro Zeiteinheit </a:t>
            </a:r>
            <a:r>
              <a:rPr lang="de-DE" sz="1400" dirty="0" err="1"/>
              <a:t>dt</a:t>
            </a:r>
            <a:r>
              <a:rPr lang="de-DE" sz="1400" dirty="0"/>
              <a:t> dar (deterministischer Teil). Die Volatilität des Autors i (</a:t>
            </a:r>
            <a:r>
              <a:rPr lang="de-DE" sz="1400" dirty="0" err="1"/>
              <a:t>σ</a:t>
            </a:r>
            <a:r>
              <a:rPr lang="de-DE" sz="1400" baseline="-25000" dirty="0" err="1"/>
              <a:t>i</a:t>
            </a:r>
            <a:r>
              <a:rPr lang="de-DE" sz="1400" dirty="0"/>
              <a:t>) spezifiziert die Stärke der durch den Wiener Prozess (</a:t>
            </a:r>
            <a:r>
              <a:rPr lang="de-DE" sz="1400" dirty="0" err="1"/>
              <a:t>dW</a:t>
            </a:r>
            <a:r>
              <a:rPr lang="de-DE" sz="1400" baseline="-25000" dirty="0" err="1"/>
              <a:t>t</a:t>
            </a:r>
            <a:r>
              <a:rPr lang="de-DE" sz="1400" dirty="0"/>
              <a:t>) modellierten Qualitätsschwankungen der produzierten Artikel (stochastischer Teil). </a:t>
            </a:r>
          </a:p>
          <a:p>
            <a:endParaRPr lang="de-DE" sz="1400" dirty="0"/>
          </a:p>
          <a:p>
            <a:r>
              <a:rPr lang="de-DE" sz="1400" dirty="0"/>
              <a:t>Im Gegensatz zu anderen Systemen, welche stochastischen Schwankungen unterliegen, ist es in unserem Fall nicht möglich die freien Parameter der Gleichung (</a:t>
            </a:r>
            <a:r>
              <a:rPr lang="de-DE" sz="1400" dirty="0" err="1"/>
              <a:t>μ</a:t>
            </a:r>
            <a:r>
              <a:rPr lang="de-DE" sz="1400" baseline="-25000" dirty="0" err="1"/>
              <a:t>i</a:t>
            </a:r>
            <a:r>
              <a:rPr lang="de-DE" sz="1400" dirty="0"/>
              <a:t>, </a:t>
            </a:r>
            <a:r>
              <a:rPr lang="de-DE" sz="1400" dirty="0" err="1"/>
              <a:t>σ</a:t>
            </a:r>
            <a:r>
              <a:rPr lang="de-DE" sz="1400" baseline="-25000" dirty="0" err="1"/>
              <a:t>i</a:t>
            </a:r>
            <a:r>
              <a:rPr lang="de-DE" sz="1400" dirty="0"/>
              <a:t>) anhand von historischen Mittelwerten festzulegen, da die Qualität eines Artikels keine empirisch ermittelbare Größe darstellt. Die Modellierung des stochastischen Verlaufs der Artikelqualität mittels obiger Gleichung dient vor allem dem Zweck, eine sich zeitlich verändernde „Unterschiedlichkeit“ der Artikelqualitäten der Autoren adäquat im Simulationsprogramm zu implementieren. </a:t>
            </a:r>
          </a:p>
        </p:txBody>
      </p:sp>
      <p:pic>
        <p:nvPicPr>
          <p:cNvPr id="139271" name="Picture 7"/>
          <p:cNvPicPr>
            <a:picLocks noChangeAspect="1" noChangeArrowheads="1"/>
          </p:cNvPicPr>
          <p:nvPr/>
        </p:nvPicPr>
        <p:blipFill>
          <a:blip r:embed="rId4" cstate="print"/>
          <a:srcRect/>
          <a:stretch>
            <a:fillRect/>
          </a:stretch>
        </p:blipFill>
        <p:spPr bwMode="auto">
          <a:xfrm>
            <a:off x="642910" y="3500438"/>
            <a:ext cx="3670300" cy="620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28596" y="571480"/>
            <a:ext cx="4691066" cy="457200"/>
          </a:xfrm>
          <a:noFill/>
          <a:ln/>
        </p:spPr>
        <p:txBody>
          <a:bodyPr>
            <a:noAutofit/>
          </a:bodyPr>
          <a:lstStyle/>
          <a:p>
            <a:pPr algn="l"/>
            <a:r>
              <a:rPr lang="de-DE" sz="3600" dirty="0"/>
              <a:t>Simulationsphasen (IV)</a:t>
            </a:r>
          </a:p>
        </p:txBody>
      </p:sp>
      <p:pic>
        <p:nvPicPr>
          <p:cNvPr id="141315" name="Picture 3"/>
          <p:cNvPicPr>
            <a:picLocks noChangeAspect="1" noChangeArrowheads="1"/>
          </p:cNvPicPr>
          <p:nvPr/>
        </p:nvPicPr>
        <p:blipFill>
          <a:blip r:embed="rId3" cstate="print"/>
          <a:srcRect/>
          <a:stretch>
            <a:fillRect/>
          </a:stretch>
        </p:blipFill>
        <p:spPr bwMode="auto">
          <a:xfrm>
            <a:off x="4953000" y="785794"/>
            <a:ext cx="4191000" cy="2301875"/>
          </a:xfrm>
          <a:prstGeom prst="rect">
            <a:avLst/>
          </a:prstGeom>
          <a:noFill/>
          <a:ln w="9525">
            <a:noFill/>
            <a:miter lim="800000"/>
            <a:headEnd/>
            <a:tailEnd/>
          </a:ln>
          <a:effectLst/>
        </p:spPr>
      </p:pic>
      <p:sp>
        <p:nvSpPr>
          <p:cNvPr id="141316" name="Rectangle 4"/>
          <p:cNvSpPr>
            <a:spLocks noChangeArrowheads="1"/>
          </p:cNvSpPr>
          <p:nvPr/>
        </p:nvSpPr>
        <p:spPr bwMode="auto">
          <a:xfrm>
            <a:off x="6786578" y="1071546"/>
            <a:ext cx="714380" cy="604838"/>
          </a:xfrm>
          <a:prstGeom prst="rect">
            <a:avLst/>
          </a:prstGeom>
          <a:noFill/>
          <a:ln w="28575">
            <a:solidFill>
              <a:schemeClr val="accent1"/>
            </a:solidFill>
            <a:miter lim="800000"/>
            <a:headEnd/>
            <a:tailEnd/>
          </a:ln>
          <a:effectLst/>
        </p:spPr>
        <p:txBody>
          <a:bodyPr wrap="none" anchor="ctr"/>
          <a:lstStyle/>
          <a:p>
            <a:endParaRPr lang="de-DE"/>
          </a:p>
        </p:txBody>
      </p:sp>
      <p:sp>
        <p:nvSpPr>
          <p:cNvPr id="141317" name="Text Box 5"/>
          <p:cNvSpPr txBox="1">
            <a:spLocks noChangeArrowheads="1"/>
          </p:cNvSpPr>
          <p:nvPr/>
        </p:nvSpPr>
        <p:spPr bwMode="auto">
          <a:xfrm>
            <a:off x="428596" y="1214422"/>
            <a:ext cx="4114800" cy="2616200"/>
          </a:xfrm>
          <a:prstGeom prst="rect">
            <a:avLst/>
          </a:prstGeom>
          <a:noFill/>
          <a:ln w="9525">
            <a:noFill/>
            <a:miter lim="800000"/>
            <a:headEnd/>
            <a:tailEnd/>
          </a:ln>
          <a:effectLst/>
        </p:spPr>
        <p:txBody>
          <a:bodyPr>
            <a:spAutoFit/>
          </a:bodyPr>
          <a:lstStyle/>
          <a:p>
            <a:pPr>
              <a:spcBef>
                <a:spcPct val="50000"/>
              </a:spcBef>
            </a:pPr>
            <a:r>
              <a:rPr lang="de-DE" b="1" dirty="0"/>
              <a:t>5) </a:t>
            </a:r>
            <a:r>
              <a:rPr lang="de-DE" b="1" dirty="0" err="1"/>
              <a:t>Cite</a:t>
            </a:r>
            <a:r>
              <a:rPr lang="de-DE" b="1" dirty="0"/>
              <a:t> Papers (Zitationsphase)</a:t>
            </a:r>
          </a:p>
          <a:p>
            <a:endParaRPr lang="de-DE" sz="800" b="1" dirty="0"/>
          </a:p>
          <a:p>
            <a:pPr algn="just"/>
            <a:r>
              <a:rPr lang="de-DE" sz="1400" dirty="0"/>
              <a:t>In der Zitationsphase referenziert der Autor eine bestimmte Anzahl bereits gelesener Papers aus der aktuellen sowie aus vergangenen Perioden. Die Zitationswahrscheinlichkeit eines Artikels sinkt hierbei mit dessen Alter und steigt hingegen mit der Anzahl der Zitate, die das Paper bereits aufweist (</a:t>
            </a:r>
            <a:r>
              <a:rPr lang="de-DE" sz="1400" dirty="0" err="1"/>
              <a:t>Preferential</a:t>
            </a:r>
            <a:r>
              <a:rPr lang="de-DE" sz="1400" dirty="0"/>
              <a:t> </a:t>
            </a:r>
            <a:r>
              <a:rPr lang="de-DE" sz="1400" dirty="0" err="1"/>
              <a:t>Attachment</a:t>
            </a:r>
            <a:r>
              <a:rPr lang="de-DE" sz="1400" dirty="0"/>
              <a:t>). </a:t>
            </a:r>
          </a:p>
          <a:p>
            <a:pPr algn="just"/>
            <a:endParaRPr lang="de-DE" sz="1400" dirty="0"/>
          </a:p>
          <a:p>
            <a:pPr algn="just"/>
            <a:endParaRPr lang="de-DE" sz="1400" dirty="0"/>
          </a:p>
          <a:p>
            <a:endParaRPr lang="de-DE" sz="1400" dirty="0"/>
          </a:p>
        </p:txBody>
      </p:sp>
      <p:sp>
        <p:nvSpPr>
          <p:cNvPr id="141318" name="Text Box 6"/>
          <p:cNvSpPr txBox="1">
            <a:spLocks noChangeArrowheads="1"/>
          </p:cNvSpPr>
          <p:nvPr/>
        </p:nvSpPr>
        <p:spPr bwMode="auto">
          <a:xfrm>
            <a:off x="500034" y="2928934"/>
            <a:ext cx="8458200" cy="3708400"/>
          </a:xfrm>
          <a:prstGeom prst="rect">
            <a:avLst/>
          </a:prstGeom>
          <a:noFill/>
          <a:ln w="9525">
            <a:noFill/>
            <a:miter lim="800000"/>
            <a:headEnd/>
            <a:tailEnd/>
          </a:ln>
          <a:effectLst/>
        </p:spPr>
        <p:txBody>
          <a:bodyPr>
            <a:spAutoFit/>
          </a:bodyPr>
          <a:lstStyle/>
          <a:p>
            <a:endParaRPr lang="de-DE" sz="1400" dirty="0"/>
          </a:p>
          <a:p>
            <a:endParaRPr lang="de-DE" sz="1400" dirty="0"/>
          </a:p>
          <a:p>
            <a:r>
              <a:rPr lang="de-DE" sz="1400" dirty="0"/>
              <a:t>Es wird angenommen, dass nur bereits gelesene Artikel zitiert werden können. Aus der Menge der aktuell gelesenen Artikel werden </a:t>
            </a:r>
            <a:r>
              <a:rPr lang="de-DE" sz="1400" dirty="0" err="1"/>
              <a:t>nz</a:t>
            </a:r>
            <a:r>
              <a:rPr lang="de-DE" sz="1400" baseline="-25000" dirty="0" err="1"/>
              <a:t>N</a:t>
            </a:r>
            <a:r>
              <a:rPr lang="de-DE" sz="1400" dirty="0"/>
              <a:t> Artikel zitiert (</a:t>
            </a:r>
            <a:r>
              <a:rPr lang="de-DE" sz="1400" dirty="0" err="1"/>
              <a:t>nz</a:t>
            </a:r>
            <a:r>
              <a:rPr lang="de-DE" sz="1400" baseline="-25000" dirty="0" err="1"/>
              <a:t>N</a:t>
            </a:r>
            <a:r>
              <a:rPr lang="de-DE" sz="1400" dirty="0"/>
              <a:t> ≤ </a:t>
            </a:r>
            <a:r>
              <a:rPr lang="de-DE" sz="1400" dirty="0" err="1"/>
              <a:t>np</a:t>
            </a:r>
            <a:r>
              <a:rPr lang="de-DE" sz="1400" baseline="-25000" dirty="0" err="1"/>
              <a:t>i</a:t>
            </a:r>
            <a:r>
              <a:rPr lang="de-DE" sz="1400" dirty="0"/>
              <a:t>), wobei diejenigen ausgewählt werden, die die höchsten Qualitätswerte aufweisen. Aus der Menge der in allen vergangenen Zeitperioden gelesenen Artikel zitiert ein Autor diejenigen, welche die höchste Zitationswahrscheinlichkeit Π besitzen. Die Anzahl der in dieser </a:t>
            </a:r>
            <a:r>
              <a:rPr lang="de-DE" sz="1400" dirty="0" err="1"/>
              <a:t>Subphase</a:t>
            </a:r>
            <a:r>
              <a:rPr lang="de-DE" sz="1400" dirty="0"/>
              <a:t> zitierten Artikel sei </a:t>
            </a:r>
            <a:r>
              <a:rPr lang="de-DE" sz="1400" dirty="0" err="1"/>
              <a:t>nz</a:t>
            </a:r>
            <a:r>
              <a:rPr lang="de-DE" sz="1400" baseline="-25000" dirty="0" err="1"/>
              <a:t>A</a:t>
            </a:r>
            <a:r>
              <a:rPr lang="de-DE" sz="1400" dirty="0"/>
              <a:t>, sodass ein Autor pro Periode genau </a:t>
            </a:r>
            <a:r>
              <a:rPr lang="de-DE" sz="1400" dirty="0" err="1"/>
              <a:t>nz</a:t>
            </a:r>
            <a:r>
              <a:rPr lang="de-DE" sz="1400" dirty="0"/>
              <a:t> = </a:t>
            </a:r>
            <a:r>
              <a:rPr lang="de-DE" sz="1400" dirty="0" err="1"/>
              <a:t>nz</a:t>
            </a:r>
            <a:r>
              <a:rPr lang="de-DE" sz="1400" baseline="-25000" dirty="0" err="1"/>
              <a:t>N</a:t>
            </a:r>
            <a:r>
              <a:rPr lang="de-DE" sz="1400" dirty="0"/>
              <a:t> + </a:t>
            </a:r>
            <a:r>
              <a:rPr lang="de-DE" sz="1400" dirty="0" err="1"/>
              <a:t>nz</a:t>
            </a:r>
            <a:r>
              <a:rPr lang="de-DE" sz="1400" baseline="-25000" dirty="0" err="1"/>
              <a:t>A</a:t>
            </a:r>
            <a:r>
              <a:rPr lang="de-DE" sz="1400" dirty="0"/>
              <a:t> Zitationen tätigt. Bei der Modellierung der Zitationswahrscheinlichkeit Π wurde hierbei auf empirische Resultate zurückgegriffen, welche bei der Analyse von unterschiedlichen Zitationsdatenbanken gefunden wurden. </a:t>
            </a:r>
          </a:p>
          <a:p>
            <a:endParaRPr lang="de-DE" sz="1400" dirty="0"/>
          </a:p>
          <a:p>
            <a:endParaRPr lang="de-DE" sz="1400" dirty="0"/>
          </a:p>
          <a:p>
            <a:endParaRPr lang="de-DE" sz="1400" dirty="0"/>
          </a:p>
          <a:p>
            <a:endParaRPr lang="de-DE" sz="1400" dirty="0"/>
          </a:p>
          <a:p>
            <a:endParaRPr lang="de-DE" sz="1400" dirty="0"/>
          </a:p>
          <a:p>
            <a:r>
              <a:rPr lang="de-DE" sz="1400" dirty="0" err="1"/>
              <a:t>k</a:t>
            </a:r>
            <a:r>
              <a:rPr lang="de-DE" sz="1400" baseline="-25000" dirty="0" err="1"/>
              <a:t>a</a:t>
            </a:r>
            <a:r>
              <a:rPr lang="de-DE" sz="1400" dirty="0"/>
              <a:t> bezeichnet die Anzahl der bereits erhaltenen Zitationen des Artikels a, </a:t>
            </a:r>
            <a:r>
              <a:rPr lang="de-DE" sz="1400" dirty="0" err="1"/>
              <a:t>τ</a:t>
            </a:r>
            <a:r>
              <a:rPr lang="de-DE" sz="1400" baseline="-25000" dirty="0" err="1"/>
              <a:t>a</a:t>
            </a:r>
            <a:r>
              <a:rPr lang="de-DE" sz="1400" dirty="0"/>
              <a:t> ist das Alter des Artikels und F(</a:t>
            </a:r>
            <a:r>
              <a:rPr lang="de-DE" sz="1400" dirty="0" err="1"/>
              <a:t>τ</a:t>
            </a:r>
            <a:r>
              <a:rPr lang="de-DE" sz="1400" baseline="-25000" dirty="0" err="1"/>
              <a:t>a</a:t>
            </a:r>
            <a:r>
              <a:rPr lang="de-DE" sz="1400" dirty="0"/>
              <a:t>) stellt eine stückweise definierte zeitliche Abklingfunktion dar. </a:t>
            </a:r>
          </a:p>
        </p:txBody>
      </p:sp>
      <p:pic>
        <p:nvPicPr>
          <p:cNvPr id="141319" name="Picture 7"/>
          <p:cNvPicPr>
            <a:picLocks noChangeAspect="1" noChangeArrowheads="1"/>
          </p:cNvPicPr>
          <p:nvPr/>
        </p:nvPicPr>
        <p:blipFill>
          <a:blip r:embed="rId4" cstate="print"/>
          <a:srcRect/>
          <a:stretch>
            <a:fillRect/>
          </a:stretch>
        </p:blipFill>
        <p:spPr bwMode="auto">
          <a:xfrm>
            <a:off x="571472" y="5072074"/>
            <a:ext cx="5389563" cy="8493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57158" y="642918"/>
            <a:ext cx="4548190" cy="457200"/>
          </a:xfrm>
          <a:noFill/>
          <a:ln/>
        </p:spPr>
        <p:txBody>
          <a:bodyPr>
            <a:noAutofit/>
          </a:bodyPr>
          <a:lstStyle/>
          <a:p>
            <a:pPr algn="l"/>
            <a:r>
              <a:rPr lang="de-DE" sz="3600" dirty="0"/>
              <a:t>Simulationsphasen (V)</a:t>
            </a:r>
          </a:p>
        </p:txBody>
      </p:sp>
      <p:pic>
        <p:nvPicPr>
          <p:cNvPr id="143363" name="Picture 3"/>
          <p:cNvPicPr>
            <a:picLocks noChangeAspect="1" noChangeArrowheads="1"/>
          </p:cNvPicPr>
          <p:nvPr/>
        </p:nvPicPr>
        <p:blipFill>
          <a:blip r:embed="rId3" cstate="print"/>
          <a:srcRect/>
          <a:stretch>
            <a:fillRect/>
          </a:stretch>
        </p:blipFill>
        <p:spPr bwMode="auto">
          <a:xfrm>
            <a:off x="4953000" y="1214422"/>
            <a:ext cx="4191000" cy="2301875"/>
          </a:xfrm>
          <a:prstGeom prst="rect">
            <a:avLst/>
          </a:prstGeom>
          <a:noFill/>
          <a:ln w="9525">
            <a:noFill/>
            <a:miter lim="800000"/>
            <a:headEnd/>
            <a:tailEnd/>
          </a:ln>
          <a:effectLst/>
        </p:spPr>
      </p:pic>
      <p:sp>
        <p:nvSpPr>
          <p:cNvPr id="143364" name="Rectangle 4"/>
          <p:cNvSpPr>
            <a:spLocks noChangeArrowheads="1"/>
          </p:cNvSpPr>
          <p:nvPr/>
        </p:nvSpPr>
        <p:spPr bwMode="auto">
          <a:xfrm>
            <a:off x="7500958" y="1571612"/>
            <a:ext cx="685800" cy="533400"/>
          </a:xfrm>
          <a:prstGeom prst="rect">
            <a:avLst/>
          </a:prstGeom>
          <a:noFill/>
          <a:ln w="28575">
            <a:solidFill>
              <a:schemeClr val="accent1"/>
            </a:solidFill>
            <a:miter lim="800000"/>
            <a:headEnd/>
            <a:tailEnd/>
          </a:ln>
          <a:effectLst/>
        </p:spPr>
        <p:txBody>
          <a:bodyPr wrap="none" anchor="ctr"/>
          <a:lstStyle/>
          <a:p>
            <a:endParaRPr lang="de-DE"/>
          </a:p>
        </p:txBody>
      </p:sp>
      <p:sp>
        <p:nvSpPr>
          <p:cNvPr id="143365" name="Text Box 5"/>
          <p:cNvSpPr txBox="1">
            <a:spLocks noChangeArrowheads="1"/>
          </p:cNvSpPr>
          <p:nvPr/>
        </p:nvSpPr>
        <p:spPr bwMode="auto">
          <a:xfrm>
            <a:off x="285720" y="1142984"/>
            <a:ext cx="4419600" cy="1111250"/>
          </a:xfrm>
          <a:prstGeom prst="rect">
            <a:avLst/>
          </a:prstGeom>
          <a:noFill/>
          <a:ln w="9525">
            <a:noFill/>
            <a:miter lim="800000"/>
            <a:headEnd/>
            <a:tailEnd/>
          </a:ln>
          <a:effectLst/>
        </p:spPr>
        <p:txBody>
          <a:bodyPr>
            <a:spAutoFit/>
          </a:bodyPr>
          <a:lstStyle/>
          <a:p>
            <a:pPr>
              <a:spcBef>
                <a:spcPct val="50000"/>
              </a:spcBef>
            </a:pPr>
            <a:r>
              <a:rPr lang="de-DE" b="1" dirty="0"/>
              <a:t>6) Einreichungsphase </a:t>
            </a:r>
          </a:p>
          <a:p>
            <a:pPr>
              <a:spcBef>
                <a:spcPct val="50000"/>
              </a:spcBef>
            </a:pPr>
            <a:r>
              <a:rPr lang="de-DE" sz="1400" dirty="0"/>
              <a:t>Die letzte Phase auf Autorenebene ist die Einreichung des neu erstellten Artikels in ein </a:t>
            </a:r>
            <a:r>
              <a:rPr lang="de-DE" sz="1400" dirty="0" err="1"/>
              <a:t>geignetes</a:t>
            </a:r>
            <a:r>
              <a:rPr lang="de-DE" sz="1400" dirty="0"/>
              <a:t> Journal.</a:t>
            </a:r>
          </a:p>
        </p:txBody>
      </p:sp>
      <p:pic>
        <p:nvPicPr>
          <p:cNvPr id="143366" name="Picture 6"/>
          <p:cNvPicPr>
            <a:picLocks noChangeAspect="1" noChangeArrowheads="1"/>
          </p:cNvPicPr>
          <p:nvPr/>
        </p:nvPicPr>
        <p:blipFill>
          <a:blip r:embed="rId4" cstate="print"/>
          <a:srcRect/>
          <a:stretch>
            <a:fillRect/>
          </a:stretch>
        </p:blipFill>
        <p:spPr bwMode="auto">
          <a:xfrm>
            <a:off x="1857356" y="3714752"/>
            <a:ext cx="5181600" cy="2714625"/>
          </a:xfrm>
          <a:prstGeom prst="rect">
            <a:avLst/>
          </a:prstGeom>
          <a:noFill/>
          <a:ln w="9525">
            <a:noFill/>
            <a:miter lim="800000"/>
            <a:headEnd/>
            <a:tailEnd/>
          </a:ln>
          <a:effectLst/>
        </p:spPr>
      </p:pic>
      <p:sp>
        <p:nvSpPr>
          <p:cNvPr id="143367" name="Rectangle 7"/>
          <p:cNvSpPr>
            <a:spLocks noChangeArrowheads="1"/>
          </p:cNvSpPr>
          <p:nvPr/>
        </p:nvSpPr>
        <p:spPr bwMode="auto">
          <a:xfrm>
            <a:off x="285720" y="2214554"/>
            <a:ext cx="4191000" cy="2200602"/>
          </a:xfrm>
          <a:prstGeom prst="rect">
            <a:avLst/>
          </a:prstGeom>
          <a:noFill/>
          <a:ln w="9525">
            <a:noFill/>
            <a:miter lim="800000"/>
            <a:headEnd/>
            <a:tailEnd/>
          </a:ln>
          <a:effectLst/>
        </p:spPr>
        <p:txBody>
          <a:bodyPr wrap="square">
            <a:spAutoFit/>
          </a:bodyPr>
          <a:lstStyle/>
          <a:p>
            <a:r>
              <a:rPr lang="de-DE" sz="1400" dirty="0"/>
              <a:t>Die Entscheidung, wo ein Autor einreicht, hängt dabei zum einen vom Verhältnis zwischen der Qualität seines eigenen Artikels und der durchschnittlichen Qualität der in einem Journal veröffentlichten Artikel und zum anderen von dem erwarteten Reputationszugewinn bei Annahme des Artikels ab. </a:t>
            </a:r>
            <a:endParaRPr lang="de-DE" dirty="0"/>
          </a:p>
          <a:p>
            <a:endParaRPr lang="de-DE" dirty="0"/>
          </a:p>
          <a:p>
            <a:pPr>
              <a:spcBef>
                <a:spcPct val="50000"/>
              </a:spcBef>
            </a:pPr>
            <a:endParaRPr lang="de-DE" sz="14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28596" y="857232"/>
            <a:ext cx="4476752" cy="457200"/>
          </a:xfrm>
          <a:noFill/>
          <a:ln/>
        </p:spPr>
        <p:txBody>
          <a:bodyPr>
            <a:noAutofit/>
          </a:bodyPr>
          <a:lstStyle/>
          <a:p>
            <a:pPr algn="l"/>
            <a:r>
              <a:rPr lang="de-DE" sz="3600" dirty="0"/>
              <a:t>Simulationsphasen (VI)</a:t>
            </a:r>
          </a:p>
        </p:txBody>
      </p:sp>
      <p:pic>
        <p:nvPicPr>
          <p:cNvPr id="145411" name="Picture 3"/>
          <p:cNvPicPr>
            <a:picLocks noChangeAspect="1" noChangeArrowheads="1"/>
          </p:cNvPicPr>
          <p:nvPr/>
        </p:nvPicPr>
        <p:blipFill>
          <a:blip r:embed="rId3" cstate="print"/>
          <a:srcRect/>
          <a:stretch>
            <a:fillRect/>
          </a:stretch>
        </p:blipFill>
        <p:spPr bwMode="auto">
          <a:xfrm>
            <a:off x="4953000" y="928670"/>
            <a:ext cx="4191000" cy="2301875"/>
          </a:xfrm>
          <a:prstGeom prst="rect">
            <a:avLst/>
          </a:prstGeom>
          <a:noFill/>
          <a:ln w="9525">
            <a:noFill/>
            <a:miter lim="800000"/>
            <a:headEnd/>
            <a:tailEnd/>
          </a:ln>
          <a:effectLst/>
        </p:spPr>
      </p:pic>
      <p:sp>
        <p:nvSpPr>
          <p:cNvPr id="145412" name="Rectangle 4"/>
          <p:cNvSpPr>
            <a:spLocks noChangeArrowheads="1"/>
          </p:cNvSpPr>
          <p:nvPr/>
        </p:nvSpPr>
        <p:spPr bwMode="auto">
          <a:xfrm>
            <a:off x="7500958" y="2214554"/>
            <a:ext cx="1447800" cy="1066800"/>
          </a:xfrm>
          <a:prstGeom prst="rect">
            <a:avLst/>
          </a:prstGeom>
          <a:noFill/>
          <a:ln w="28575">
            <a:solidFill>
              <a:schemeClr val="accent1"/>
            </a:solidFill>
            <a:miter lim="800000"/>
            <a:headEnd/>
            <a:tailEnd/>
          </a:ln>
          <a:effectLst/>
        </p:spPr>
        <p:txBody>
          <a:bodyPr wrap="none" anchor="ctr"/>
          <a:lstStyle/>
          <a:p>
            <a:endParaRPr lang="de-DE"/>
          </a:p>
        </p:txBody>
      </p:sp>
      <p:sp>
        <p:nvSpPr>
          <p:cNvPr id="145413" name="Text Box 5"/>
          <p:cNvSpPr txBox="1">
            <a:spLocks noChangeArrowheads="1"/>
          </p:cNvSpPr>
          <p:nvPr/>
        </p:nvSpPr>
        <p:spPr bwMode="auto">
          <a:xfrm>
            <a:off x="642910" y="1643050"/>
            <a:ext cx="4191000" cy="1536700"/>
          </a:xfrm>
          <a:prstGeom prst="rect">
            <a:avLst/>
          </a:prstGeom>
          <a:noFill/>
          <a:ln w="9525">
            <a:noFill/>
            <a:miter lim="800000"/>
            <a:headEnd/>
            <a:tailEnd/>
          </a:ln>
          <a:effectLst/>
        </p:spPr>
        <p:txBody>
          <a:bodyPr>
            <a:spAutoFit/>
          </a:bodyPr>
          <a:lstStyle/>
          <a:p>
            <a:pPr>
              <a:spcBef>
                <a:spcPct val="50000"/>
              </a:spcBef>
            </a:pPr>
            <a:r>
              <a:rPr lang="de-DE" b="1" dirty="0"/>
              <a:t>7) Begutachtungsphase</a:t>
            </a:r>
          </a:p>
          <a:p>
            <a:pPr>
              <a:spcBef>
                <a:spcPct val="50000"/>
              </a:spcBef>
            </a:pPr>
            <a:r>
              <a:rPr lang="de-DE" sz="1400" dirty="0"/>
              <a:t>Anschließend wird die Begutachtungsphase durchlaufen, in der die Journals eine vorgegebene Anzahl von Beiträgen annehmen, welche sie dann publizieren. </a:t>
            </a:r>
          </a:p>
          <a:p>
            <a:endParaRPr lang="de-DE" sz="1400" dirty="0"/>
          </a:p>
        </p:txBody>
      </p:sp>
      <p:sp>
        <p:nvSpPr>
          <p:cNvPr id="145414" name="Rectangle 6"/>
          <p:cNvSpPr>
            <a:spLocks noChangeArrowheads="1"/>
          </p:cNvSpPr>
          <p:nvPr/>
        </p:nvSpPr>
        <p:spPr bwMode="auto">
          <a:xfrm>
            <a:off x="642910" y="3214686"/>
            <a:ext cx="7162800" cy="3057525"/>
          </a:xfrm>
          <a:prstGeom prst="rect">
            <a:avLst/>
          </a:prstGeom>
          <a:noFill/>
          <a:ln w="9525">
            <a:noFill/>
            <a:miter lim="800000"/>
            <a:headEnd/>
            <a:tailEnd/>
          </a:ln>
          <a:effectLst/>
        </p:spPr>
        <p:txBody>
          <a:bodyPr>
            <a:spAutoFit/>
          </a:bodyPr>
          <a:lstStyle/>
          <a:p>
            <a:pPr algn="just"/>
            <a:r>
              <a:rPr lang="de-DE" sz="1400" dirty="0"/>
              <a:t>Jedes Journal besitzt eine bestimmte Kapazität an Artikeln, die es pro Periode publizieren kann (</a:t>
            </a:r>
            <a:r>
              <a:rPr lang="de-DE" sz="1400" dirty="0" err="1"/>
              <a:t>na</a:t>
            </a:r>
            <a:r>
              <a:rPr lang="de-DE" sz="1400" baseline="-25000" dirty="0" err="1"/>
              <a:t>j</a:t>
            </a:r>
            <a:r>
              <a:rPr lang="de-DE" sz="1400" dirty="0"/>
              <a:t>). Wenn die Anzahl der eingereichten Artikel geringer ist als diese Annahmekapazität, dann akzeptiert das Journal alle Artikel. Ist die Anzahl der eingereichten Artikel zu hoch, um alle zu publizieren, wählt das Journal Artikel anhand ihrer Qualität aus, bis die jeweilige Ausgabe gefüllt ist. Hierbei werden die Annahmen getroffen, dass die Qualität der eingereichten Artikel exakt bestimmt werden kann und der Begutachtungsprozess innerhalb einer Periode abgeschlossen ist. </a:t>
            </a:r>
          </a:p>
          <a:p>
            <a:endParaRPr lang="de-DE" sz="1400" dirty="0"/>
          </a:p>
          <a:p>
            <a:pPr>
              <a:spcBef>
                <a:spcPct val="50000"/>
              </a:spcBef>
            </a:pPr>
            <a:r>
              <a:rPr lang="de-DE" b="1" dirty="0"/>
              <a:t>8) Publikationsphase </a:t>
            </a:r>
            <a:endParaRPr lang="de-DE" sz="1400" dirty="0"/>
          </a:p>
          <a:p>
            <a:r>
              <a:rPr lang="de-DE" sz="1400" dirty="0"/>
              <a:t>Am Ende einer Periode werden die Artikel in einer neuen Ausgabe der Zeitschrift publiziert und dann die neuen Werte (bspw. für Zitate pro Autor oder Journal, Reputation der Autoren und Journals und Nutzung der Zeitschriften) berechnet und in die nächste Periode übergeben.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sz="half" idx="4294967295"/>
          </p:nvPr>
        </p:nvSpPr>
        <p:spPr>
          <a:xfrm>
            <a:off x="500034" y="1857364"/>
            <a:ext cx="7929618" cy="4525963"/>
          </a:xfrm>
        </p:spPr>
        <p:txBody>
          <a:bodyPr>
            <a:normAutofit/>
          </a:bodyPr>
          <a:lstStyle>
            <a:extLst/>
          </a:lstStyle>
          <a:p>
            <a:pPr>
              <a:buNone/>
            </a:pPr>
            <a:r>
              <a:rPr lang="de-DE" sz="1800" dirty="0" smtClean="0"/>
              <a:t>Prinzipien für erfolgreiche Lösungen von lokalen Allmendeproblemen:</a:t>
            </a:r>
          </a:p>
          <a:p>
            <a:pPr>
              <a:buNone/>
            </a:pPr>
            <a:endParaRPr lang="de-DE" sz="1800" dirty="0" smtClean="0"/>
          </a:p>
          <a:p>
            <a:r>
              <a:rPr lang="de-DE" sz="1800" dirty="0" smtClean="0"/>
              <a:t>Klar definierte Grenzen und einen wirksamen Ausschluss von externen Nichtberechtigten</a:t>
            </a:r>
          </a:p>
          <a:p>
            <a:r>
              <a:rPr lang="de-DE" sz="1800" dirty="0" smtClean="0"/>
              <a:t>Regeln bezüglich der Aneignung und der Bereitstellung der Allmenderessourcen müssen den lokalen Bedingungen angepasst sein</a:t>
            </a:r>
          </a:p>
          <a:p>
            <a:r>
              <a:rPr lang="de-DE" sz="1800" dirty="0" smtClean="0"/>
              <a:t>Die Nutzer können an Vereinbarungen zur Änderung der Regeln teilnehmen, so dass eine bessere Anpassung an sich ändernde Bedingungen ermöglicht wird</a:t>
            </a:r>
          </a:p>
          <a:p>
            <a:r>
              <a:rPr lang="de-DE" sz="1800" dirty="0" smtClean="0"/>
              <a:t>Überwachung der Einhaltung der Regeln</a:t>
            </a:r>
          </a:p>
          <a:p>
            <a:r>
              <a:rPr lang="de-DE" sz="1800" dirty="0" smtClean="0"/>
              <a:t>Abgestufte Sanktionsmöglichkeiten bei Regelverstößen</a:t>
            </a:r>
          </a:p>
          <a:p>
            <a:r>
              <a:rPr lang="de-DE" sz="1800" dirty="0" smtClean="0"/>
              <a:t>Mechanismen zur Konfliktlösung</a:t>
            </a:r>
          </a:p>
          <a:p>
            <a:r>
              <a:rPr lang="de-DE" sz="1800" dirty="0" smtClean="0"/>
              <a:t>Die Selbstbestimmung der Gemeinde wird durch übergeordnete Regierungsstellen anerkannt</a:t>
            </a:r>
          </a:p>
        </p:txBody>
      </p:sp>
      <p:sp>
        <p:nvSpPr>
          <p:cNvPr id="2" name="Rectangle 1"/>
          <p:cNvSpPr>
            <a:spLocks noGrp="1"/>
          </p:cNvSpPr>
          <p:nvPr>
            <p:ph type="title" idx="4294967295"/>
          </p:nvPr>
        </p:nvSpPr>
        <p:spPr>
          <a:xfrm>
            <a:off x="642910" y="500042"/>
            <a:ext cx="7772400" cy="1143008"/>
          </a:xfrm>
        </p:spPr>
        <p:txBody>
          <a:bodyPr>
            <a:normAutofit fontScale="90000"/>
          </a:bodyPr>
          <a:lstStyle>
            <a:extLst/>
          </a:lstStyle>
          <a:p>
            <a:r>
              <a:rPr lang="de-DE" sz="4000" dirty="0" smtClean="0"/>
              <a:t>Tragik der Allmende aus institutionenökonomischen Sicht (II)</a:t>
            </a:r>
            <a:r>
              <a:rPr lang="de-DE" sz="3600" dirty="0" smtClean="0"/>
              <a:t/>
            </a:r>
            <a:br>
              <a:rPr lang="de-DE" sz="3600" dirty="0" smtClean="0"/>
            </a:br>
            <a:endParaRPr lang="de-DE" sz="3600" dirty="0">
              <a:solidFill>
                <a:schemeClr val="accent1"/>
              </a:solidFill>
            </a:endParaRPr>
          </a:p>
        </p:txBody>
      </p:sp>
      <p:sp>
        <p:nvSpPr>
          <p:cNvPr id="4" name="Foliennummernplatzhalter 3"/>
          <p:cNvSpPr>
            <a:spLocks noGrp="1"/>
          </p:cNvSpPr>
          <p:nvPr>
            <p:ph type="sldNum" sz="quarter" idx="12"/>
          </p:nvPr>
        </p:nvSpPr>
        <p:spPr/>
        <p:txBody>
          <a:bodyPr/>
          <a:lstStyle/>
          <a:p>
            <a:fld id="{1AD93096-5B34-4342-9326-69289CEAE4C2}" type="slidenum">
              <a:rPr lang="de-DE" smtClean="0"/>
              <a:pPr/>
              <a:t>9</a:t>
            </a:fld>
            <a:endParaRPr kumimoji="0" lang="de-DE"/>
          </a:p>
        </p:txBody>
      </p:sp>
      <p:sp>
        <p:nvSpPr>
          <p:cNvPr id="6" name="Fußzeilenplatzhalter 6"/>
          <p:cNvSpPr txBox="1">
            <a:spLocks/>
          </p:cNvSpPr>
          <p:nvPr/>
        </p:nvSpPr>
        <p:spPr>
          <a:xfrm>
            <a:off x="416834" y="6405834"/>
            <a:ext cx="2905132"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smtClean="0">
                <a:ln>
                  <a:noFill/>
                </a:ln>
                <a:solidFill>
                  <a:schemeClr val="tx2"/>
                </a:solidFill>
                <a:effectLst/>
                <a:uLnTx/>
                <a:uFillTx/>
                <a:latin typeface="+mn-lt"/>
                <a:ea typeface="+mn-ea"/>
                <a:cs typeface="+mn-cs"/>
              </a:rPr>
              <a:t>Nobelpreis für Wirtschaftswissenschaften 2009</a:t>
            </a:r>
            <a:endParaRPr kumimoji="0" lang="de-DE" sz="11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85728"/>
            <a:ext cx="8501122" cy="1143000"/>
          </a:xfrm>
        </p:spPr>
        <p:txBody>
          <a:bodyPr>
            <a:noAutofit/>
          </a:bodyPr>
          <a:lstStyle/>
          <a:p>
            <a:r>
              <a:rPr lang="en-US" sz="2400" dirty="0" smtClean="0"/>
              <a:t>Objective 1:</a:t>
            </a:r>
            <a:br>
              <a:rPr lang="en-US" sz="2400" dirty="0" smtClean="0"/>
            </a:br>
            <a:r>
              <a:rPr lang="en-US" sz="2400" dirty="0" smtClean="0"/>
              <a:t>General Cost Analysis for Scholarly Communication in Germany </a:t>
            </a:r>
            <a:br>
              <a:rPr lang="en-US" sz="2400" dirty="0" smtClean="0"/>
            </a:br>
            <a:endParaRPr lang="de-DE" sz="2400" dirty="0"/>
          </a:p>
        </p:txBody>
      </p:sp>
      <p:sp>
        <p:nvSpPr>
          <p:cNvPr id="9" name="Textfeld 8"/>
          <p:cNvSpPr txBox="1"/>
          <p:nvPr/>
        </p:nvSpPr>
        <p:spPr>
          <a:xfrm>
            <a:off x="1285852" y="1571612"/>
            <a:ext cx="6715172" cy="1631216"/>
          </a:xfrm>
          <a:prstGeom prst="rect">
            <a:avLst/>
          </a:prstGeom>
          <a:noFill/>
        </p:spPr>
        <p:txBody>
          <a:bodyPr wrap="square" rtlCol="0">
            <a:spAutoFit/>
          </a:bodyPr>
          <a:lstStyle/>
          <a:p>
            <a:r>
              <a:rPr lang="en-US" sz="2000" dirty="0" smtClean="0"/>
              <a:t>Objective 1 is to identify the costs of the whole scholarly communication process under different scenarios for the situation in Germany. Here the “classical commercial model” and true Open Access conditions should be compared by rating them on the basis of costs and benefits. </a:t>
            </a:r>
            <a:endParaRPr lang="de-DE" sz="2000" dirty="0"/>
          </a:p>
        </p:txBody>
      </p:sp>
      <p:sp>
        <p:nvSpPr>
          <p:cNvPr id="13" name="Textfeld 12"/>
          <p:cNvSpPr txBox="1"/>
          <p:nvPr/>
        </p:nvSpPr>
        <p:spPr>
          <a:xfrm>
            <a:off x="928662" y="3714752"/>
            <a:ext cx="2928958" cy="1754326"/>
          </a:xfrm>
          <a:prstGeom prst="rect">
            <a:avLst/>
          </a:prstGeom>
          <a:noFill/>
        </p:spPr>
        <p:txBody>
          <a:bodyPr wrap="square" rtlCol="0">
            <a:spAutoFit/>
          </a:bodyPr>
          <a:lstStyle/>
          <a:p>
            <a:r>
              <a:rPr lang="en-US" dirty="0" smtClean="0"/>
              <a:t>In most cases it will be possible to take over the results from similar studies reflecting the situation in Australia or Great Britain (JISC EI-ASPM Project ). </a:t>
            </a:r>
            <a:endParaRPr lang="de-DE" dirty="0"/>
          </a:p>
        </p:txBody>
      </p:sp>
      <p:sp>
        <p:nvSpPr>
          <p:cNvPr id="11" name="Rechteck 10"/>
          <p:cNvSpPr/>
          <p:nvPr/>
        </p:nvSpPr>
        <p:spPr>
          <a:xfrm>
            <a:off x="4643438" y="3714752"/>
            <a:ext cx="3429024" cy="1477328"/>
          </a:xfrm>
          <a:prstGeom prst="rect">
            <a:avLst/>
          </a:prstGeom>
        </p:spPr>
        <p:txBody>
          <a:bodyPr wrap="square">
            <a:spAutoFit/>
          </a:bodyPr>
          <a:lstStyle/>
          <a:p>
            <a:r>
              <a:rPr lang="en-US" dirty="0" smtClean="0"/>
              <a:t>Acceptance of OA models :</a:t>
            </a:r>
          </a:p>
          <a:p>
            <a:r>
              <a:rPr lang="en-US" dirty="0" smtClean="0"/>
              <a:t> Via questionnaires the motivation of different kinds of researchers to change their behavior should also part of this working package. </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85728"/>
            <a:ext cx="8501122" cy="1143000"/>
          </a:xfrm>
        </p:spPr>
        <p:txBody>
          <a:bodyPr>
            <a:noAutofit/>
          </a:bodyPr>
          <a:lstStyle/>
          <a:p>
            <a:r>
              <a:rPr lang="en-US" sz="2400" dirty="0" smtClean="0"/>
              <a:t>Objective 2:</a:t>
            </a:r>
            <a:br>
              <a:rPr lang="en-US" sz="2400" dirty="0" smtClean="0"/>
            </a:br>
            <a:r>
              <a:rPr lang="en-US" sz="2400" dirty="0" smtClean="0"/>
              <a:t>The German National License Program (NLP): Availability and usage </a:t>
            </a:r>
            <a:br>
              <a:rPr lang="en-US" sz="2400" dirty="0" smtClean="0"/>
            </a:br>
            <a:endParaRPr lang="de-DE" sz="2400" dirty="0"/>
          </a:p>
        </p:txBody>
      </p:sp>
      <p:sp>
        <p:nvSpPr>
          <p:cNvPr id="9" name="Textfeld 8"/>
          <p:cNvSpPr txBox="1"/>
          <p:nvPr/>
        </p:nvSpPr>
        <p:spPr>
          <a:xfrm>
            <a:off x="1285852" y="1571612"/>
            <a:ext cx="6715172" cy="1938992"/>
          </a:xfrm>
          <a:prstGeom prst="rect">
            <a:avLst/>
          </a:prstGeom>
          <a:noFill/>
        </p:spPr>
        <p:txBody>
          <a:bodyPr wrap="square" rtlCol="0">
            <a:spAutoFit/>
          </a:bodyPr>
          <a:lstStyle/>
          <a:p>
            <a:r>
              <a:rPr lang="en-US" sz="2000" dirty="0" smtClean="0"/>
              <a:t>Objective 2 is focused on user or usage behavior. How will the NLP influence access to different collections through a variety of institutions? In what part will the NLP close a gap of real demand and where will it only have the role of delivering some possibilities we may summarize under “additional nice to have” offers?  </a:t>
            </a:r>
            <a:endParaRPr lang="de-DE" sz="2000" dirty="0"/>
          </a:p>
        </p:txBody>
      </p:sp>
      <p:sp>
        <p:nvSpPr>
          <p:cNvPr id="13" name="Textfeld 12"/>
          <p:cNvSpPr txBox="1"/>
          <p:nvPr/>
        </p:nvSpPr>
        <p:spPr>
          <a:xfrm>
            <a:off x="928662" y="3714752"/>
            <a:ext cx="3143272" cy="2585323"/>
          </a:xfrm>
          <a:prstGeom prst="rect">
            <a:avLst/>
          </a:prstGeom>
          <a:noFill/>
        </p:spPr>
        <p:txBody>
          <a:bodyPr wrap="square" rtlCol="0">
            <a:spAutoFit/>
          </a:bodyPr>
          <a:lstStyle/>
          <a:p>
            <a:r>
              <a:rPr lang="en-US" dirty="0" smtClean="0"/>
              <a:t>A comparison should be elaborated concerning the availability of NLP based collections with the same collections available in other countries on the basis of different license or purchase policies (e.g. Great Britain, Australia, Netherlands) </a:t>
            </a:r>
            <a:endParaRPr lang="de-DE" dirty="0"/>
          </a:p>
        </p:txBody>
      </p:sp>
      <p:sp>
        <p:nvSpPr>
          <p:cNvPr id="11" name="Rechteck 10"/>
          <p:cNvSpPr/>
          <p:nvPr/>
        </p:nvSpPr>
        <p:spPr>
          <a:xfrm>
            <a:off x="4643438" y="3714752"/>
            <a:ext cx="3429024" cy="2308324"/>
          </a:xfrm>
          <a:prstGeom prst="rect">
            <a:avLst/>
          </a:prstGeom>
        </p:spPr>
        <p:txBody>
          <a:bodyPr wrap="square">
            <a:spAutoFit/>
          </a:bodyPr>
          <a:lstStyle/>
          <a:p>
            <a:r>
              <a:rPr lang="en-US" dirty="0" smtClean="0"/>
              <a:t>Additionally, for the German institutions interviews should be conducted to find out in what amount the NLP collections fulfill a demand, which without the program would have been satisfied in different ways (institutional, </a:t>
            </a:r>
            <a:r>
              <a:rPr lang="en-US" dirty="0" err="1" smtClean="0"/>
              <a:t>consortial</a:t>
            </a:r>
            <a:r>
              <a:rPr lang="en-US" dirty="0" smtClean="0"/>
              <a:t> licenses?) </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85728"/>
            <a:ext cx="8501122" cy="1143000"/>
          </a:xfrm>
        </p:spPr>
        <p:txBody>
          <a:bodyPr>
            <a:noAutofit/>
          </a:bodyPr>
          <a:lstStyle/>
          <a:p>
            <a:r>
              <a:rPr lang="en-US" sz="2400" dirty="0" smtClean="0"/>
              <a:t>Objective 3:</a:t>
            </a:r>
            <a:br>
              <a:rPr lang="en-US" sz="2400" dirty="0" smtClean="0"/>
            </a:br>
            <a:r>
              <a:rPr lang="en-US" sz="2400" dirty="0" smtClean="0"/>
              <a:t>The German National License Program (NLP): Costs and benefits  </a:t>
            </a:r>
            <a:br>
              <a:rPr lang="en-US" sz="2400" dirty="0" smtClean="0"/>
            </a:br>
            <a:endParaRPr lang="de-DE" sz="2400" dirty="0"/>
          </a:p>
        </p:txBody>
      </p:sp>
      <p:sp>
        <p:nvSpPr>
          <p:cNvPr id="9" name="Textfeld 8"/>
          <p:cNvSpPr txBox="1"/>
          <p:nvPr/>
        </p:nvSpPr>
        <p:spPr>
          <a:xfrm>
            <a:off x="1285852" y="1571612"/>
            <a:ext cx="6715172" cy="1015663"/>
          </a:xfrm>
          <a:prstGeom prst="rect">
            <a:avLst/>
          </a:prstGeom>
          <a:noFill/>
        </p:spPr>
        <p:txBody>
          <a:bodyPr wrap="square" rtlCol="0">
            <a:spAutoFit/>
          </a:bodyPr>
          <a:lstStyle/>
          <a:p>
            <a:r>
              <a:rPr lang="en-US" sz="2000" dirty="0" smtClean="0"/>
              <a:t>Objective 3 is a comparison between the costs and benefits of the NLP compared with different possible solutions like a pure „big deal scenario” versus an approach to open access models. </a:t>
            </a:r>
            <a:endParaRPr lang="de-DE" sz="2000" dirty="0"/>
          </a:p>
        </p:txBody>
      </p:sp>
      <p:sp>
        <p:nvSpPr>
          <p:cNvPr id="11" name="Rechteck 10"/>
          <p:cNvSpPr/>
          <p:nvPr/>
        </p:nvSpPr>
        <p:spPr>
          <a:xfrm>
            <a:off x="2714612" y="3071810"/>
            <a:ext cx="2928958" cy="2862322"/>
          </a:xfrm>
          <a:prstGeom prst="rect">
            <a:avLst/>
          </a:prstGeom>
        </p:spPr>
        <p:txBody>
          <a:bodyPr wrap="square">
            <a:spAutoFit/>
          </a:bodyPr>
          <a:lstStyle/>
          <a:p>
            <a:r>
              <a:rPr lang="en-US" i="1" dirty="0" smtClean="0"/>
              <a:t>Long term archiving costs:</a:t>
            </a:r>
          </a:p>
          <a:p>
            <a:endParaRPr lang="en-US" i="1" dirty="0" smtClean="0"/>
          </a:p>
          <a:p>
            <a:r>
              <a:rPr lang="en-US" dirty="0" smtClean="0"/>
              <a:t>The costs for maintenance in terms of hardware, software and staff costs also have to be regarded. This can be done by using the results of the Australian study where similar scenarios are covered. </a:t>
            </a:r>
            <a:endParaRPr lang="en-US" i="1" dirty="0" smtClean="0"/>
          </a:p>
          <a:p>
            <a:endParaRPr lang="en-US" dirty="0"/>
          </a:p>
        </p:txBody>
      </p:sp>
      <p:sp>
        <p:nvSpPr>
          <p:cNvPr id="10" name="Rechteck 9"/>
          <p:cNvSpPr/>
          <p:nvPr/>
        </p:nvSpPr>
        <p:spPr>
          <a:xfrm>
            <a:off x="285720" y="3071810"/>
            <a:ext cx="2500330" cy="2585323"/>
          </a:xfrm>
          <a:prstGeom prst="rect">
            <a:avLst/>
          </a:prstGeom>
        </p:spPr>
        <p:txBody>
          <a:bodyPr wrap="square">
            <a:spAutoFit/>
          </a:bodyPr>
          <a:lstStyle/>
          <a:p>
            <a:r>
              <a:rPr lang="en-US" dirty="0" smtClean="0"/>
              <a:t>Acquisition (purchase, license) costs :</a:t>
            </a:r>
          </a:p>
          <a:p>
            <a:endParaRPr lang="en-US" dirty="0" smtClean="0"/>
          </a:p>
          <a:p>
            <a:r>
              <a:rPr lang="en-US" dirty="0" smtClean="0"/>
              <a:t>Acquisition costs should be compared with different models (institutional, </a:t>
            </a:r>
            <a:r>
              <a:rPr lang="en-US" dirty="0" err="1" smtClean="0"/>
              <a:t>consortial</a:t>
            </a:r>
            <a:r>
              <a:rPr lang="en-US" dirty="0" smtClean="0"/>
              <a:t> contracts, pay per use models, ILL-structures). </a:t>
            </a:r>
            <a:endParaRPr lang="en-US" dirty="0"/>
          </a:p>
        </p:txBody>
      </p:sp>
      <p:sp>
        <p:nvSpPr>
          <p:cNvPr id="12" name="Rechteck 11"/>
          <p:cNvSpPr/>
          <p:nvPr/>
        </p:nvSpPr>
        <p:spPr>
          <a:xfrm>
            <a:off x="5715008" y="3071810"/>
            <a:ext cx="3071834" cy="2585323"/>
          </a:xfrm>
          <a:prstGeom prst="rect">
            <a:avLst/>
          </a:prstGeom>
        </p:spPr>
        <p:txBody>
          <a:bodyPr wrap="square">
            <a:spAutoFit/>
          </a:bodyPr>
          <a:lstStyle/>
          <a:p>
            <a:r>
              <a:rPr lang="en-US" i="1" dirty="0" smtClean="0"/>
              <a:t>Cost benefit analysis:</a:t>
            </a:r>
          </a:p>
          <a:p>
            <a:endParaRPr lang="en-US" i="1" dirty="0" smtClean="0"/>
          </a:p>
          <a:p>
            <a:r>
              <a:rPr lang="en-US" dirty="0" smtClean="0"/>
              <a:t>On the basis of the results of WP1 and the calculated costs, it will be possible to compare the NLP results with other approaches. The data of WP3a can be linked with the results of WP2.</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285728"/>
            <a:ext cx="8501122" cy="1143000"/>
          </a:xfrm>
        </p:spPr>
        <p:txBody>
          <a:bodyPr>
            <a:noAutofit/>
          </a:bodyPr>
          <a:lstStyle/>
          <a:p>
            <a:r>
              <a:rPr lang="en-US" sz="2400" dirty="0" smtClean="0"/>
              <a:t>Objective 4:</a:t>
            </a:r>
            <a:br>
              <a:rPr lang="en-US" sz="2400" dirty="0" smtClean="0"/>
            </a:br>
            <a:r>
              <a:rPr lang="en-US" sz="2400" dirty="0" smtClean="0"/>
              <a:t>Influence of the National License Program on Open Access   </a:t>
            </a:r>
            <a:br>
              <a:rPr lang="en-US" sz="2400" dirty="0" smtClean="0"/>
            </a:br>
            <a:endParaRPr lang="de-DE" sz="2400" dirty="0"/>
          </a:p>
        </p:txBody>
      </p:sp>
      <p:sp>
        <p:nvSpPr>
          <p:cNvPr id="9" name="Textfeld 8"/>
          <p:cNvSpPr txBox="1"/>
          <p:nvPr/>
        </p:nvSpPr>
        <p:spPr>
          <a:xfrm>
            <a:off x="1285852" y="1571612"/>
            <a:ext cx="6715172" cy="707886"/>
          </a:xfrm>
          <a:prstGeom prst="rect">
            <a:avLst/>
          </a:prstGeom>
          <a:noFill/>
        </p:spPr>
        <p:txBody>
          <a:bodyPr wrap="square" rtlCol="0">
            <a:spAutoFit/>
          </a:bodyPr>
          <a:lstStyle/>
          <a:p>
            <a:r>
              <a:rPr lang="en-US" sz="2000" dirty="0" smtClean="0"/>
              <a:t>Objective 4 is to find out, whether the NLP program has some influence on the penetration of open access applications.</a:t>
            </a:r>
            <a:endParaRPr lang="de-DE" sz="2000" dirty="0"/>
          </a:p>
        </p:txBody>
      </p:sp>
      <p:sp>
        <p:nvSpPr>
          <p:cNvPr id="10" name="Rechteck 9"/>
          <p:cNvSpPr/>
          <p:nvPr/>
        </p:nvSpPr>
        <p:spPr>
          <a:xfrm>
            <a:off x="1785918" y="2786058"/>
            <a:ext cx="5715040" cy="2031325"/>
          </a:xfrm>
          <a:prstGeom prst="rect">
            <a:avLst/>
          </a:prstGeom>
        </p:spPr>
        <p:txBody>
          <a:bodyPr wrap="square">
            <a:spAutoFit/>
          </a:bodyPr>
          <a:lstStyle/>
          <a:p>
            <a:r>
              <a:rPr lang="en-US" dirty="0" smtClean="0"/>
              <a:t>It should be analyzed how the NLP program will influence the change in publication </a:t>
            </a:r>
            <a:r>
              <a:rPr lang="en-US" dirty="0" err="1" smtClean="0"/>
              <a:t>behaviour</a:t>
            </a:r>
            <a:r>
              <a:rPr lang="en-US" dirty="0" smtClean="0"/>
              <a:t> by questioning a sample of researchers from different disciplines and by analyzing the (possible) relation between publication </a:t>
            </a:r>
            <a:r>
              <a:rPr lang="en-US" dirty="0" err="1" smtClean="0"/>
              <a:t>behaviour</a:t>
            </a:r>
            <a:r>
              <a:rPr lang="en-US" dirty="0" smtClean="0"/>
              <a:t> in disciplines which are strongly influenced by the NLP program and others where this program is only playing a minor role. </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142852"/>
            <a:ext cx="8229600" cy="642942"/>
          </a:xfrm>
        </p:spPr>
        <p:txBody>
          <a:bodyPr>
            <a:normAutofit fontScale="90000"/>
          </a:bodyPr>
          <a:lstStyle/>
          <a:p>
            <a:r>
              <a:rPr lang="de-DE" dirty="0" smtClean="0"/>
              <a:t>Inhaltsübersicht des sechsten Teils </a:t>
            </a:r>
            <a:endParaRPr lang="de-DE" dirty="0"/>
          </a:p>
        </p:txBody>
      </p:sp>
      <p:sp>
        <p:nvSpPr>
          <p:cNvPr id="3" name="Inhaltsplatzhalter 2"/>
          <p:cNvSpPr>
            <a:spLocks noGrp="1"/>
          </p:cNvSpPr>
          <p:nvPr>
            <p:ph idx="1"/>
          </p:nvPr>
        </p:nvSpPr>
        <p:spPr>
          <a:xfrm>
            <a:off x="457200" y="857232"/>
            <a:ext cx="8229600" cy="5467368"/>
          </a:xfrm>
        </p:spPr>
        <p:txBody>
          <a:bodyPr>
            <a:normAutofit fontScale="25000" lnSpcReduction="20000"/>
          </a:bodyPr>
          <a:lstStyle/>
          <a:p>
            <a:pPr marL="514350" indent="-514350">
              <a:buFont typeface="+mj-lt"/>
              <a:buAutoNum type="arabicPeriod"/>
            </a:pPr>
            <a:r>
              <a:rPr lang="de-DE" sz="1600" dirty="0" smtClean="0">
                <a:solidFill>
                  <a:schemeClr val="tx2">
                    <a:lumMod val="40000"/>
                    <a:lumOff val="60000"/>
                  </a:schemeClr>
                </a:solidFill>
              </a:rPr>
              <a:t>Grundlagen der Spieltheorie</a:t>
            </a:r>
          </a:p>
          <a:p>
            <a:pPr marL="880110" lvl="1" indent="-514350">
              <a:buFont typeface="+mj-lt"/>
              <a:buAutoNum type="alphaLcParenR"/>
            </a:pPr>
            <a:r>
              <a:rPr lang="de-DE" sz="1600" dirty="0" smtClean="0">
                <a:solidFill>
                  <a:schemeClr val="tx2">
                    <a:lumMod val="40000"/>
                    <a:lumOff val="60000"/>
                  </a:schemeClr>
                </a:solidFill>
              </a:rPr>
              <a:t>Einleitung</a:t>
            </a:r>
          </a:p>
          <a:p>
            <a:pPr marL="880110" lvl="1" indent="-514350">
              <a:buFont typeface="+mj-lt"/>
              <a:buAutoNum type="alphaLcParenR"/>
            </a:pPr>
            <a:r>
              <a:rPr lang="de-DE" sz="1600" dirty="0" smtClean="0">
                <a:solidFill>
                  <a:schemeClr val="tx2">
                    <a:lumMod val="40000"/>
                    <a:lumOff val="60000"/>
                  </a:schemeClr>
                </a:solidFill>
              </a:rPr>
              <a:t>Mathematische Grundlagen (Teil 1)</a:t>
            </a:r>
          </a:p>
          <a:p>
            <a:pPr marL="880110" lvl="1" indent="-514350">
              <a:buFont typeface="+mj-lt"/>
              <a:buAutoNum type="alphaLcParenR"/>
            </a:pPr>
            <a:r>
              <a:rPr lang="de-DE" sz="1600" dirty="0" smtClean="0">
                <a:solidFill>
                  <a:schemeClr val="tx2">
                    <a:lumMod val="40000"/>
                    <a:lumOff val="60000"/>
                  </a:schemeClr>
                </a:solidFill>
              </a:rPr>
              <a:t>Definition eines Spiels in Normalform mit Auszahlung</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Reine und gemischte Strategien</a:t>
            </a:r>
          </a:p>
          <a:p>
            <a:pPr marL="880110" lvl="1" indent="-514350">
              <a:buFont typeface="+mj-lt"/>
              <a:buAutoNum type="alphaLcParenR"/>
            </a:pPr>
            <a:r>
              <a:rPr lang="de-DE" sz="1600" dirty="0" smtClean="0">
                <a:solidFill>
                  <a:schemeClr val="tx2">
                    <a:lumMod val="40000"/>
                    <a:lumOff val="60000"/>
                  </a:schemeClr>
                </a:solidFill>
              </a:rPr>
              <a:t>Mathematische Grundlagen (Teil 2)</a:t>
            </a:r>
          </a:p>
          <a:p>
            <a:pPr marL="880110" lvl="1" indent="-514350">
              <a:buFont typeface="+mj-lt"/>
              <a:buAutoNum type="alphaLcParenR"/>
            </a:pPr>
            <a:r>
              <a:rPr lang="de-DE" sz="1600" dirty="0" smtClean="0">
                <a:solidFill>
                  <a:schemeClr val="tx2">
                    <a:lumMod val="40000"/>
                    <a:lumOff val="60000"/>
                  </a:schemeClr>
                </a:solidFill>
              </a:rPr>
              <a:t>Dominante Strategien und Nash Gleichgewichte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Mathematische Grundlagen (Teil 3)</a:t>
            </a:r>
          </a:p>
          <a:p>
            <a:pPr marL="880110" lvl="1" indent="-514350">
              <a:buFont typeface="+mj-lt"/>
              <a:buAutoNum type="alphaLcParenR"/>
            </a:pPr>
            <a:r>
              <a:rPr lang="de-DE" sz="1600" dirty="0" smtClean="0">
                <a:solidFill>
                  <a:schemeClr val="tx2">
                    <a:lumMod val="40000"/>
                    <a:lumOff val="60000"/>
                  </a:schemeClr>
                </a:solidFill>
              </a:rPr>
              <a:t>Symmetrische und unsymmetrische Spiele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Weitere Konzepte der Spieltheorie</a:t>
            </a:r>
            <a:endParaRPr lang="de-DE" dirty="0" smtClean="0">
              <a:solidFill>
                <a:schemeClr val="tx2">
                  <a:lumMod val="40000"/>
                  <a:lumOff val="60000"/>
                </a:schemeClr>
              </a:solidFill>
            </a:endParaRPr>
          </a:p>
          <a:p>
            <a:pPr marL="514350" indent="-514350">
              <a:buFont typeface="+mj-lt"/>
              <a:buAutoNum type="arabicPeriod"/>
            </a:pPr>
            <a:r>
              <a:rPr lang="de-DE" sz="5600" dirty="0" smtClean="0">
                <a:solidFill>
                  <a:schemeClr val="tx2">
                    <a:lumMod val="40000"/>
                    <a:lumOff val="60000"/>
                  </a:schemeClr>
                </a:solidFill>
              </a:rPr>
              <a:t>Evolutionäre Spieltheorie</a:t>
            </a:r>
          </a:p>
          <a:p>
            <a:pPr marL="880110" lvl="1" indent="-514350">
              <a:buFont typeface="+mj-lt"/>
              <a:buAutoNum type="alphaLcParenR"/>
            </a:pPr>
            <a:r>
              <a:rPr lang="de-DE" sz="2000" dirty="0" smtClean="0">
                <a:solidFill>
                  <a:schemeClr val="tx2">
                    <a:lumMod val="40000"/>
                    <a:lumOff val="60000"/>
                  </a:schemeClr>
                </a:solidFill>
              </a:rPr>
              <a:t>Einleitung</a:t>
            </a:r>
          </a:p>
          <a:p>
            <a:pPr marL="880110" lvl="1" indent="-514350">
              <a:buFont typeface="+mj-lt"/>
              <a:buAutoNum type="alphaLcParenR"/>
            </a:pPr>
            <a:r>
              <a:rPr lang="de-DE" sz="2000" dirty="0" smtClean="0">
                <a:solidFill>
                  <a:schemeClr val="tx2">
                    <a:lumMod val="40000"/>
                    <a:lumOff val="60000"/>
                  </a:schemeClr>
                </a:solidFill>
              </a:rPr>
              <a:t>Evolutionär stabile Strategien</a:t>
            </a:r>
          </a:p>
          <a:p>
            <a:pPr marL="880110" lvl="1" indent="-514350">
              <a:buFont typeface="+mj-lt"/>
              <a:buAutoNum type="alphaLcParenR"/>
            </a:pPr>
            <a:r>
              <a:rPr lang="de-DE" sz="2000" dirty="0" smtClean="0">
                <a:solidFill>
                  <a:schemeClr val="tx2">
                    <a:lumMod val="40000"/>
                    <a:lumOff val="60000"/>
                  </a:schemeClr>
                </a:solidFill>
              </a:rPr>
              <a:t>Mathematische Grundlagen (Teil 4)</a:t>
            </a:r>
          </a:p>
          <a:p>
            <a:pPr marL="880110" lvl="1" indent="-514350">
              <a:buFont typeface="+mj-lt"/>
              <a:buAutoNum type="alphaLcParenR"/>
            </a:pPr>
            <a:r>
              <a:rPr lang="de-DE" sz="2000" dirty="0" smtClean="0">
                <a:solidFill>
                  <a:schemeClr val="tx2">
                    <a:lumMod val="40000"/>
                    <a:lumOff val="60000"/>
                  </a:schemeClr>
                </a:solidFill>
              </a:rPr>
              <a:t>Die </a:t>
            </a:r>
            <a:r>
              <a:rPr lang="de-DE" sz="2000" dirty="0" err="1" smtClean="0">
                <a:solidFill>
                  <a:schemeClr val="tx2">
                    <a:lumMod val="40000"/>
                    <a:lumOff val="60000"/>
                  </a:schemeClr>
                </a:solidFill>
              </a:rPr>
              <a:t>Replikatordynamik</a:t>
            </a:r>
            <a:endParaRPr lang="de-DE" sz="2000" dirty="0" smtClean="0">
              <a:solidFill>
                <a:schemeClr val="tx2">
                  <a:lumMod val="40000"/>
                  <a:lumOff val="60000"/>
                </a:schemeClr>
              </a:solidFill>
            </a:endParaRPr>
          </a:p>
          <a:p>
            <a:pPr marL="880110" lvl="1" indent="-514350">
              <a:buFont typeface="+mj-lt"/>
              <a:buAutoNum type="alphaLcParenR"/>
            </a:pPr>
            <a:r>
              <a:rPr lang="de-DE" sz="2000" dirty="0" smtClean="0">
                <a:solidFill>
                  <a:schemeClr val="tx2">
                    <a:lumMod val="40000"/>
                    <a:lumOff val="60000"/>
                  </a:schemeClr>
                </a:solidFill>
              </a:rPr>
              <a:t>Beispiel: Symmetrische (2x2)-Spiele</a:t>
            </a:r>
          </a:p>
          <a:p>
            <a:pPr marL="880110" lvl="1" indent="-514350">
              <a:buFont typeface="+mj-lt"/>
              <a:buAutoNum type="alphaLcParenR"/>
            </a:pPr>
            <a:r>
              <a:rPr lang="de-DE" sz="2000" dirty="0" smtClean="0">
                <a:solidFill>
                  <a:schemeClr val="tx2">
                    <a:lumMod val="40000"/>
                    <a:lumOff val="60000"/>
                  </a:schemeClr>
                </a:solidFill>
              </a:rPr>
              <a:t>Theorie und Experiment</a:t>
            </a:r>
          </a:p>
          <a:p>
            <a:pPr marL="880110" lvl="1" indent="-514350">
              <a:buFont typeface="+mj-lt"/>
              <a:buAutoNum type="alphaLcParenR"/>
            </a:pPr>
            <a:r>
              <a:rPr lang="de-DE" sz="2000" dirty="0" smtClean="0">
                <a:solidFill>
                  <a:schemeClr val="tx2">
                    <a:lumMod val="40000"/>
                    <a:lumOff val="60000"/>
                  </a:schemeClr>
                </a:solidFill>
              </a:rPr>
              <a:t>Mathematische Grundlagen (Teil 5)</a:t>
            </a:r>
          </a:p>
          <a:p>
            <a:pPr marL="880110" lvl="1" indent="-514350">
              <a:buFont typeface="+mj-lt"/>
              <a:buAutoNum type="alphaLcParenR"/>
            </a:pPr>
            <a:r>
              <a:rPr lang="de-DE" sz="2000" dirty="0" smtClean="0">
                <a:solidFill>
                  <a:schemeClr val="tx2">
                    <a:lumMod val="40000"/>
                    <a:lumOff val="60000"/>
                  </a:schemeClr>
                </a:solidFill>
              </a:rPr>
              <a:t>Anwendungsfelder der evolutionären Spieltheorie</a:t>
            </a:r>
          </a:p>
          <a:p>
            <a:pPr marL="880110" lvl="1" indent="-514350">
              <a:buFont typeface="+mj-lt"/>
              <a:buAutoNum type="alphaLcParenR"/>
            </a:pPr>
            <a:r>
              <a:rPr lang="de-DE" sz="2000" dirty="0" smtClean="0">
                <a:solidFill>
                  <a:schemeClr val="tx2">
                    <a:lumMod val="40000"/>
                    <a:lumOff val="60000"/>
                  </a:schemeClr>
                </a:solidFill>
              </a:rPr>
              <a:t>Beispiel: Symmetrische (2x3)-Spiele</a:t>
            </a:r>
          </a:p>
          <a:p>
            <a:pPr marL="880110" lvl="1" indent="-514350">
              <a:buFont typeface="+mj-lt"/>
              <a:buAutoNum type="alphaLcParenR"/>
            </a:pPr>
            <a:r>
              <a:rPr lang="de-DE" sz="8000" dirty="0" smtClean="0">
                <a:solidFill>
                  <a:schemeClr val="accent2">
                    <a:lumMod val="40000"/>
                    <a:lumOff val="60000"/>
                  </a:schemeClr>
                </a:solidFill>
              </a:rPr>
              <a:t>Beispiel: Unsymmetrische (2x2)-Spiele (</a:t>
            </a:r>
            <a:r>
              <a:rPr lang="de-DE" sz="8000" dirty="0" err="1" smtClean="0">
                <a:solidFill>
                  <a:schemeClr val="accent2">
                    <a:lumMod val="40000"/>
                    <a:lumOff val="60000"/>
                  </a:schemeClr>
                </a:solidFill>
              </a:rPr>
              <a:t>Bimatrix</a:t>
            </a:r>
            <a:r>
              <a:rPr lang="de-DE" sz="8000" dirty="0" smtClean="0">
                <a:solidFill>
                  <a:schemeClr val="accent2">
                    <a:lumMod val="40000"/>
                    <a:lumOff val="60000"/>
                  </a:schemeClr>
                </a:solidFill>
              </a:rPr>
              <a:t>-Spiele)</a:t>
            </a:r>
          </a:p>
          <a:p>
            <a:pPr marL="514350" indent="-514350">
              <a:buFont typeface="+mj-lt"/>
              <a:buAutoNum type="arabicPeriod"/>
            </a:pPr>
            <a:r>
              <a:rPr lang="de-DE" sz="8000" dirty="0" smtClean="0"/>
              <a:t>Neue Entwicklungen in der evolutionären Spieltheorie</a:t>
            </a:r>
          </a:p>
          <a:p>
            <a:pPr marL="880110" lvl="1" indent="-514350">
              <a:buFont typeface="+mj-lt"/>
              <a:buAutoNum type="alphaLcParenR"/>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Theorie der komplexen Netzwerke</a:t>
            </a:r>
          </a:p>
          <a:p>
            <a:pPr marL="1554480" lvl="2" indent="-914400">
              <a:buFont typeface="+mj-lt"/>
              <a:buAutoNum type="alphaLcPeriod"/>
            </a:pPr>
            <a:r>
              <a:rPr lang="de-DE" sz="8000" dirty="0" smtClean="0">
                <a:solidFill>
                  <a:schemeClr val="accent2">
                    <a:lumMod val="40000"/>
                    <a:lumOff val="60000"/>
                  </a:schemeClr>
                </a:solidFill>
              </a:rPr>
              <a:t>Eigenschaften von komplexen Netzwerken</a:t>
            </a:r>
          </a:p>
          <a:p>
            <a:pPr marL="1554480" lvl="2" indent="-914400">
              <a:buFont typeface="+mj-lt"/>
              <a:buAutoNum type="alphaLcPeriod"/>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Beispiele und Anwendungsfelder</a:t>
            </a:r>
          </a:p>
          <a:p>
            <a:pPr marL="1394460" lvl="1" indent="-1028700">
              <a:buFont typeface="+mj-lt"/>
              <a:buAutoNum type="alphaLcParenR"/>
            </a:pPr>
            <a:r>
              <a:rPr lang="de-DE" sz="8000" dirty="0" smtClean="0"/>
              <a:t>Quantenspieltheorie</a:t>
            </a:r>
          </a:p>
          <a:p>
            <a:pPr marL="1783080" lvl="2" indent="-1143000">
              <a:buFont typeface="+mj-lt"/>
              <a:buAutoNum type="alphaLcPeriod"/>
            </a:pPr>
            <a:r>
              <a:rPr lang="de-DE" sz="8000" dirty="0" smtClean="0"/>
              <a:t>Motivation</a:t>
            </a:r>
          </a:p>
          <a:p>
            <a:pPr marL="1783080" lvl="2" indent="-1143000">
              <a:buFont typeface="+mj-lt"/>
              <a:buAutoNum type="alphaLcPeriod"/>
            </a:pPr>
            <a:r>
              <a:rPr lang="de-DE" sz="8000" dirty="0" smtClean="0">
                <a:solidFill>
                  <a:schemeClr val="accent2">
                    <a:lumMod val="40000"/>
                    <a:lumOff val="60000"/>
                  </a:schemeClr>
                </a:solidFill>
              </a:rPr>
              <a:t>Einführung in die Quantentheorie</a:t>
            </a:r>
          </a:p>
          <a:p>
            <a:pPr marL="1783080" lvl="2" indent="-1143000">
              <a:buFont typeface="+mj-lt"/>
              <a:buAutoNum type="alphaLcPeriod"/>
            </a:pPr>
            <a:r>
              <a:rPr lang="de-DE" sz="8000" dirty="0" smtClean="0">
                <a:solidFill>
                  <a:schemeClr val="accent2">
                    <a:lumMod val="40000"/>
                    <a:lumOff val="60000"/>
                  </a:schemeClr>
                </a:solidFill>
              </a:rPr>
              <a:t>Konzepte der Quantenspieltheorie</a:t>
            </a:r>
            <a:endParaRPr lang="de-DE" sz="6400" dirty="0" smtClean="0">
              <a:solidFill>
                <a:schemeClr val="accent2">
                  <a:lumMod val="40000"/>
                  <a:lumOff val="60000"/>
                </a:schemeClr>
              </a:solidFill>
            </a:endParaRPr>
          </a:p>
          <a:p>
            <a:pPr marL="880110" lvl="1" indent="-514350">
              <a:buFont typeface="+mj-lt"/>
              <a:buAutoNum type="alphaLcParenR"/>
            </a:pPr>
            <a:endParaRPr lang="de-DE" sz="5600" dirty="0" smtClean="0"/>
          </a:p>
          <a:p>
            <a:pPr marL="880110" lvl="1" indent="-514350">
              <a:buFont typeface="+mj-lt"/>
              <a:buAutoNum type="alphaLcParenR"/>
            </a:pPr>
            <a:endParaRPr lang="de-DE" sz="4900"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Motivation (I): </a:t>
            </a:r>
            <a:endParaRPr lang="de-DE" dirty="0"/>
          </a:p>
        </p:txBody>
      </p:sp>
      <p:sp>
        <p:nvSpPr>
          <p:cNvPr id="3" name="Inhaltsplatzhalter 2"/>
          <p:cNvSpPr>
            <a:spLocks noGrp="1"/>
          </p:cNvSpPr>
          <p:nvPr>
            <p:ph idx="1"/>
          </p:nvPr>
        </p:nvSpPr>
        <p:spPr/>
        <p:txBody>
          <a:bodyPr>
            <a:normAutofit/>
          </a:bodyPr>
          <a:lstStyle/>
          <a:p>
            <a:pPr marL="274320" lvl="1" indent="-274320">
              <a:buClr>
                <a:schemeClr val="accent3"/>
              </a:buClr>
              <a:buSzPct val="95000"/>
              <a:buNone/>
            </a:pPr>
            <a:r>
              <a:rPr lang="en-US" sz="1800" b="1" dirty="0" smtClean="0"/>
              <a:t>Collective Action and the Evolution of Social Norms, </a:t>
            </a:r>
            <a:r>
              <a:rPr lang="en-US" sz="1800" dirty="0" err="1" smtClean="0"/>
              <a:t>Elinor</a:t>
            </a:r>
            <a:r>
              <a:rPr lang="en-US" sz="1800" dirty="0" smtClean="0"/>
              <a:t> </a:t>
            </a:r>
            <a:r>
              <a:rPr lang="en-US" sz="1800" dirty="0" err="1" smtClean="0"/>
              <a:t>Ostrom</a:t>
            </a:r>
            <a:r>
              <a:rPr lang="en-US" sz="1800" dirty="0" smtClean="0"/>
              <a:t>, The Journal of Economic Perspectives, Vol. 14, No. 3 (Summer, 2000), pp. 137-158</a:t>
            </a:r>
            <a:endParaRPr lang="de-DE" sz="3200" dirty="0" smtClean="0"/>
          </a:p>
          <a:p>
            <a:r>
              <a:rPr lang="en-US" sz="2000" dirty="0" err="1" smtClean="0"/>
              <a:t>Seite</a:t>
            </a:r>
            <a:r>
              <a:rPr lang="en-US" sz="2000" dirty="0" smtClean="0"/>
              <a:t> 140:</a:t>
            </a:r>
          </a:p>
          <a:p>
            <a:pPr lvl="1">
              <a:buNone/>
            </a:pPr>
            <a:r>
              <a:rPr lang="en-US" sz="1800" dirty="0" smtClean="0"/>
              <a:t>…Face-to-face communication in a public good game-as well as in other types of social dilemmas-produces substantial increases in cooperation that are sustained across all periods including the last period (</a:t>
            </a:r>
            <a:r>
              <a:rPr lang="en-US" sz="1800" dirty="0" err="1" smtClean="0"/>
              <a:t>Ostrom</a:t>
            </a:r>
            <a:r>
              <a:rPr lang="en-US" sz="1800" dirty="0" smtClean="0"/>
              <a:t> and Walker, 1997)…</a:t>
            </a:r>
          </a:p>
          <a:p>
            <a:r>
              <a:rPr lang="en-US" sz="2000" dirty="0" err="1" smtClean="0"/>
              <a:t>Seite</a:t>
            </a:r>
            <a:r>
              <a:rPr lang="en-US" sz="2000" dirty="0" smtClean="0"/>
              <a:t> 143:</a:t>
            </a:r>
          </a:p>
          <a:p>
            <a:pPr lvl="1">
              <a:buNone/>
            </a:pPr>
            <a:r>
              <a:rPr lang="en-US" sz="1800" dirty="0" smtClean="0"/>
              <a:t>…Thus, recent developments in evolutionary theory and supporting empirical research provide strong support for the assumption that modern humans have inherited a propensity to learn social norms, similar to our inherited propensity to learn grammatical rules (Pinker, 1994). Social norms are shared understandings  about actions that are obligatory, permitted, or forbidden (Crawford and </a:t>
            </a:r>
            <a:r>
              <a:rPr lang="en-US" sz="1800" dirty="0" err="1" smtClean="0"/>
              <a:t>Ostrom</a:t>
            </a:r>
            <a:r>
              <a:rPr lang="en-US" sz="1800" dirty="0" smtClean="0"/>
              <a:t>, 1995)…</a:t>
            </a:r>
            <a:endParaRPr lang="de-DE" sz="18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57166"/>
            <a:ext cx="8229600" cy="785818"/>
          </a:xfrm>
        </p:spPr>
        <p:txBody>
          <a:bodyPr>
            <a:normAutofit fontScale="90000"/>
          </a:bodyPr>
          <a:lstStyle/>
          <a:p>
            <a:r>
              <a:rPr lang="de-DE" dirty="0" smtClean="0"/>
              <a:t>Motivation (II): </a:t>
            </a:r>
            <a:endParaRPr lang="de-DE" dirty="0"/>
          </a:p>
        </p:txBody>
      </p:sp>
      <p:sp>
        <p:nvSpPr>
          <p:cNvPr id="3" name="Inhaltsplatzhalter 2"/>
          <p:cNvSpPr>
            <a:spLocks noGrp="1"/>
          </p:cNvSpPr>
          <p:nvPr>
            <p:ph idx="1"/>
          </p:nvPr>
        </p:nvSpPr>
        <p:spPr>
          <a:xfrm>
            <a:off x="457200" y="1428736"/>
            <a:ext cx="8229600" cy="4895864"/>
          </a:xfrm>
        </p:spPr>
        <p:txBody>
          <a:bodyPr>
            <a:normAutofit/>
          </a:bodyPr>
          <a:lstStyle/>
          <a:p>
            <a:pPr marL="274320" lvl="1" indent="-274320">
              <a:buClr>
                <a:schemeClr val="accent3"/>
              </a:buClr>
              <a:buSzPct val="95000"/>
            </a:pPr>
            <a:r>
              <a:rPr lang="de-DE" sz="1800" dirty="0" smtClean="0"/>
              <a:t>Wiederspruch zwischen Experiment und Theorie (siehe Gefangenendilemma, Öffentliches Gut Spiel, Etablierung von Open-Access in einigen wissenschaftlichen Communities, …)</a:t>
            </a:r>
          </a:p>
          <a:p>
            <a:pPr marL="274320" lvl="1" indent="-274320">
              <a:buClr>
                <a:schemeClr val="accent3"/>
              </a:buClr>
              <a:buSzPct val="95000"/>
            </a:pPr>
            <a:r>
              <a:rPr lang="de-DE" sz="1800" dirty="0" smtClean="0"/>
              <a:t>Der menschliche Entscheidungsprozess hängt von den Denkrichtungen der einzelnen Spieler ab. Die einzelnen </a:t>
            </a:r>
            <a:r>
              <a:rPr lang="de-DE" sz="1800" dirty="0" err="1" smtClean="0"/>
              <a:t>Denkwege</a:t>
            </a:r>
            <a:r>
              <a:rPr lang="de-DE" sz="1800" dirty="0" smtClean="0"/>
              <a:t> können durch kulturelle und moralische Normen des zugrundeliegenden sozialen Netzwerks beeinflusst sein.</a:t>
            </a:r>
          </a:p>
          <a:p>
            <a:r>
              <a:rPr lang="en-US" sz="1800" dirty="0" smtClean="0"/>
              <a:t>Adam Smith’s classical concept of </a:t>
            </a:r>
            <a:r>
              <a:rPr lang="de-DE" sz="1800" b="1" dirty="0" err="1" smtClean="0"/>
              <a:t>Fellow</a:t>
            </a:r>
            <a:r>
              <a:rPr lang="de-DE" sz="1800" b="1" dirty="0" smtClean="0"/>
              <a:t>-Feeling: </a:t>
            </a:r>
          </a:p>
          <a:p>
            <a:pPr lvl="1">
              <a:buNone/>
            </a:pPr>
            <a:r>
              <a:rPr lang="de-DE" sz="1600" dirty="0" smtClean="0"/>
              <a:t>…The </a:t>
            </a:r>
            <a:r>
              <a:rPr lang="de-DE" sz="1600" dirty="0" err="1" smtClean="0"/>
              <a:t>notion</a:t>
            </a:r>
            <a:r>
              <a:rPr lang="de-DE" sz="1600" dirty="0" smtClean="0"/>
              <a:t> </a:t>
            </a:r>
            <a:r>
              <a:rPr lang="de-DE" sz="1600" dirty="0" err="1" smtClean="0"/>
              <a:t>of</a:t>
            </a:r>
            <a:r>
              <a:rPr lang="de-DE" sz="1600" dirty="0" smtClean="0"/>
              <a:t> </a:t>
            </a:r>
            <a:r>
              <a:rPr lang="de-DE" sz="1600" dirty="0" err="1" smtClean="0"/>
              <a:t>entanglement</a:t>
            </a:r>
            <a:r>
              <a:rPr lang="de-DE" sz="1600" dirty="0" smtClean="0"/>
              <a:t> </a:t>
            </a:r>
            <a:r>
              <a:rPr lang="en-US" sz="1600" dirty="0" smtClean="0"/>
              <a:t>is perhaps most clearly expressed in terms of Adam Smith’s classical concept of sympathy or ’fellow feeling’ which is a cornerstone of Smith’s understanding of individual behavior. In his Theory of Moral Sentiments (1759)  Smith claims that there is a general tendency for fellow-feeling among human beings, whereas the strength of fellow-feeling is greater the more closely related the individuals are. For example, there tends to be more fellow-feeling between friends than between acquaintances, and more between close relatives than between </a:t>
            </a:r>
            <a:r>
              <a:rPr lang="de-DE" sz="1600" dirty="0" err="1" smtClean="0"/>
              <a:t>distant</a:t>
            </a:r>
            <a:r>
              <a:rPr lang="de-DE" sz="1600" dirty="0" smtClean="0"/>
              <a:t> </a:t>
            </a:r>
            <a:r>
              <a:rPr lang="de-DE" sz="1600" dirty="0" err="1" smtClean="0"/>
              <a:t>ones</a:t>
            </a:r>
            <a:r>
              <a:rPr lang="de-DE" sz="1600" dirty="0" smtClean="0"/>
              <a:t>….</a:t>
            </a:r>
          </a:p>
        </p:txBody>
      </p:sp>
      <p:sp>
        <p:nvSpPr>
          <p:cNvPr id="4" name="Textfeld 3"/>
          <p:cNvSpPr txBox="1"/>
          <p:nvPr/>
        </p:nvSpPr>
        <p:spPr>
          <a:xfrm>
            <a:off x="1142976" y="5786454"/>
            <a:ext cx="6786609" cy="923330"/>
          </a:xfrm>
          <a:prstGeom prst="rect">
            <a:avLst/>
          </a:prstGeom>
          <a:noFill/>
        </p:spPr>
        <p:txBody>
          <a:bodyPr wrap="square" rtlCol="0">
            <a:spAutoFit/>
          </a:bodyPr>
          <a:lstStyle/>
          <a:p>
            <a:r>
              <a:rPr lang="de-DE" sz="1400" dirty="0" smtClean="0"/>
              <a:t>In: </a:t>
            </a:r>
            <a:r>
              <a:rPr lang="de-DE" sz="1400" b="1" dirty="0" err="1" smtClean="0"/>
              <a:t>Fellow</a:t>
            </a:r>
            <a:r>
              <a:rPr lang="de-DE" sz="1400" b="1" dirty="0" smtClean="0"/>
              <a:t>-Feeling </a:t>
            </a:r>
            <a:r>
              <a:rPr lang="de-DE" sz="1400" b="1" dirty="0" err="1" smtClean="0"/>
              <a:t>and</a:t>
            </a:r>
            <a:r>
              <a:rPr lang="de-DE" sz="1400" b="1" dirty="0" smtClean="0"/>
              <a:t> </a:t>
            </a:r>
            <a:r>
              <a:rPr lang="de-DE" sz="1400" b="1" dirty="0" err="1" smtClean="0"/>
              <a:t>Cooperation</a:t>
            </a:r>
            <a:r>
              <a:rPr lang="de-DE" sz="1400" b="1" dirty="0" smtClean="0"/>
              <a:t> </a:t>
            </a:r>
          </a:p>
          <a:p>
            <a:r>
              <a:rPr lang="de-DE" sz="1400" b="1" dirty="0" smtClean="0"/>
              <a:t>(</a:t>
            </a:r>
            <a:r>
              <a:rPr lang="en-US" sz="1400" b="1" i="1" dirty="0" smtClean="0"/>
              <a:t>A quantum game theory-based analysis of a prisoner’s dilemma experiment), </a:t>
            </a:r>
            <a:r>
              <a:rPr lang="de-DE" sz="1200" dirty="0" smtClean="0"/>
              <a:t>Matthias </a:t>
            </a:r>
            <a:r>
              <a:rPr lang="de-DE" sz="1200" dirty="0" err="1" smtClean="0"/>
              <a:t>Hanauske</a:t>
            </a:r>
            <a:r>
              <a:rPr lang="de-DE" sz="1200" dirty="0" smtClean="0"/>
              <a:t> </a:t>
            </a:r>
            <a:r>
              <a:rPr lang="de-DE" sz="1200" dirty="0" err="1" smtClean="0"/>
              <a:t>and</a:t>
            </a:r>
            <a:r>
              <a:rPr lang="de-DE" sz="1200" dirty="0" smtClean="0"/>
              <a:t> Sebastian Schäfer</a:t>
            </a:r>
          </a:p>
          <a:p>
            <a:endParaRPr lang="de-DE" sz="14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0034" y="142852"/>
            <a:ext cx="8229600" cy="642942"/>
          </a:xfrm>
        </p:spPr>
        <p:txBody>
          <a:bodyPr>
            <a:normAutofit fontScale="90000"/>
          </a:bodyPr>
          <a:lstStyle/>
          <a:p>
            <a:r>
              <a:rPr lang="de-DE" dirty="0" smtClean="0"/>
              <a:t>Inhaltsübersicht des sechsten Teils </a:t>
            </a:r>
            <a:endParaRPr lang="de-DE" dirty="0"/>
          </a:p>
        </p:txBody>
      </p:sp>
      <p:sp>
        <p:nvSpPr>
          <p:cNvPr id="3" name="Inhaltsplatzhalter 2"/>
          <p:cNvSpPr>
            <a:spLocks noGrp="1"/>
          </p:cNvSpPr>
          <p:nvPr>
            <p:ph idx="1"/>
          </p:nvPr>
        </p:nvSpPr>
        <p:spPr>
          <a:xfrm>
            <a:off x="457200" y="857232"/>
            <a:ext cx="8229600" cy="5467368"/>
          </a:xfrm>
        </p:spPr>
        <p:txBody>
          <a:bodyPr>
            <a:normAutofit fontScale="25000" lnSpcReduction="20000"/>
          </a:bodyPr>
          <a:lstStyle/>
          <a:p>
            <a:pPr marL="514350" indent="-514350">
              <a:buFont typeface="+mj-lt"/>
              <a:buAutoNum type="arabicPeriod"/>
            </a:pPr>
            <a:r>
              <a:rPr lang="de-DE" sz="1600" dirty="0" smtClean="0">
                <a:solidFill>
                  <a:schemeClr val="tx2">
                    <a:lumMod val="40000"/>
                    <a:lumOff val="60000"/>
                  </a:schemeClr>
                </a:solidFill>
              </a:rPr>
              <a:t>Grundlagen der Spieltheorie</a:t>
            </a:r>
          </a:p>
          <a:p>
            <a:pPr marL="880110" lvl="1" indent="-514350">
              <a:buFont typeface="+mj-lt"/>
              <a:buAutoNum type="alphaLcParenR"/>
            </a:pPr>
            <a:r>
              <a:rPr lang="de-DE" sz="1600" dirty="0" smtClean="0">
                <a:solidFill>
                  <a:schemeClr val="tx2">
                    <a:lumMod val="40000"/>
                    <a:lumOff val="60000"/>
                  </a:schemeClr>
                </a:solidFill>
              </a:rPr>
              <a:t>Einleitung</a:t>
            </a:r>
          </a:p>
          <a:p>
            <a:pPr marL="880110" lvl="1" indent="-514350">
              <a:buFont typeface="+mj-lt"/>
              <a:buAutoNum type="alphaLcParenR"/>
            </a:pPr>
            <a:r>
              <a:rPr lang="de-DE" sz="1600" dirty="0" smtClean="0">
                <a:solidFill>
                  <a:schemeClr val="tx2">
                    <a:lumMod val="40000"/>
                    <a:lumOff val="60000"/>
                  </a:schemeClr>
                </a:solidFill>
              </a:rPr>
              <a:t>Mathematische Grundlagen (Teil 1)</a:t>
            </a:r>
          </a:p>
          <a:p>
            <a:pPr marL="880110" lvl="1" indent="-514350">
              <a:buFont typeface="+mj-lt"/>
              <a:buAutoNum type="alphaLcParenR"/>
            </a:pPr>
            <a:r>
              <a:rPr lang="de-DE" sz="1600" dirty="0" smtClean="0">
                <a:solidFill>
                  <a:schemeClr val="tx2">
                    <a:lumMod val="40000"/>
                    <a:lumOff val="60000"/>
                  </a:schemeClr>
                </a:solidFill>
              </a:rPr>
              <a:t>Definition eines Spiels in Normalform mit Auszahlung</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Reine und gemischte Strategien</a:t>
            </a:r>
          </a:p>
          <a:p>
            <a:pPr marL="880110" lvl="1" indent="-514350">
              <a:buFont typeface="+mj-lt"/>
              <a:buAutoNum type="alphaLcParenR"/>
            </a:pPr>
            <a:r>
              <a:rPr lang="de-DE" sz="1600" dirty="0" smtClean="0">
                <a:solidFill>
                  <a:schemeClr val="tx2">
                    <a:lumMod val="40000"/>
                    <a:lumOff val="60000"/>
                  </a:schemeClr>
                </a:solidFill>
              </a:rPr>
              <a:t>Mathematische Grundlagen (Teil 2)</a:t>
            </a:r>
          </a:p>
          <a:p>
            <a:pPr marL="880110" lvl="1" indent="-514350">
              <a:buFont typeface="+mj-lt"/>
              <a:buAutoNum type="alphaLcParenR"/>
            </a:pPr>
            <a:r>
              <a:rPr lang="de-DE" sz="1600" dirty="0" smtClean="0">
                <a:solidFill>
                  <a:schemeClr val="tx2">
                    <a:lumMod val="40000"/>
                    <a:lumOff val="60000"/>
                  </a:schemeClr>
                </a:solidFill>
              </a:rPr>
              <a:t>Dominante Strategien und Nash Gleichgewichte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Mathematische Grundlagen (Teil 3)</a:t>
            </a:r>
          </a:p>
          <a:p>
            <a:pPr marL="880110" lvl="1" indent="-514350">
              <a:buFont typeface="+mj-lt"/>
              <a:buAutoNum type="alphaLcParenR"/>
            </a:pPr>
            <a:r>
              <a:rPr lang="de-DE" sz="1600" dirty="0" smtClean="0">
                <a:solidFill>
                  <a:schemeClr val="tx2">
                    <a:lumMod val="40000"/>
                    <a:lumOff val="60000"/>
                  </a:schemeClr>
                </a:solidFill>
              </a:rPr>
              <a:t>Symmetrische und unsymmetrische Spiele</a:t>
            </a:r>
          </a:p>
          <a:p>
            <a:pPr marL="880110" lvl="1" indent="-514350">
              <a:buFont typeface="+mj-lt"/>
              <a:buAutoNum type="alphaLcParenR"/>
            </a:pPr>
            <a:r>
              <a:rPr lang="de-DE" sz="1600" dirty="0" smtClean="0">
                <a:solidFill>
                  <a:schemeClr val="tx2">
                    <a:lumMod val="40000"/>
                    <a:lumOff val="60000"/>
                  </a:schemeClr>
                </a:solidFill>
              </a:rPr>
              <a:t>Beispiel: Zwei Spieler – Zwei Strategien</a:t>
            </a:r>
          </a:p>
          <a:p>
            <a:pPr marL="880110" lvl="1" indent="-514350">
              <a:buFont typeface="+mj-lt"/>
              <a:buAutoNum type="alphaLcParenR"/>
            </a:pPr>
            <a:r>
              <a:rPr lang="de-DE" sz="1600" dirty="0" smtClean="0">
                <a:solidFill>
                  <a:schemeClr val="tx2">
                    <a:lumMod val="40000"/>
                    <a:lumOff val="60000"/>
                  </a:schemeClr>
                </a:solidFill>
              </a:rPr>
              <a:t>Beispiel: Zwei Spieler – Drei Strategien</a:t>
            </a:r>
          </a:p>
          <a:p>
            <a:pPr marL="880110" lvl="1" indent="-514350">
              <a:buFont typeface="+mj-lt"/>
              <a:buAutoNum type="alphaLcParenR"/>
            </a:pPr>
            <a:r>
              <a:rPr lang="de-DE" sz="1600" dirty="0" smtClean="0">
                <a:solidFill>
                  <a:schemeClr val="tx2">
                    <a:lumMod val="40000"/>
                    <a:lumOff val="60000"/>
                  </a:schemeClr>
                </a:solidFill>
              </a:rPr>
              <a:t>Weitere Konzepte der Spieltheorie</a:t>
            </a:r>
            <a:endParaRPr lang="de-DE" dirty="0" smtClean="0">
              <a:solidFill>
                <a:schemeClr val="tx2">
                  <a:lumMod val="40000"/>
                  <a:lumOff val="60000"/>
                </a:schemeClr>
              </a:solidFill>
            </a:endParaRPr>
          </a:p>
          <a:p>
            <a:pPr marL="514350" indent="-514350">
              <a:buFont typeface="+mj-lt"/>
              <a:buAutoNum type="arabicPeriod"/>
            </a:pPr>
            <a:r>
              <a:rPr lang="de-DE" sz="5600" dirty="0" smtClean="0">
                <a:solidFill>
                  <a:schemeClr val="tx2">
                    <a:lumMod val="40000"/>
                    <a:lumOff val="60000"/>
                  </a:schemeClr>
                </a:solidFill>
              </a:rPr>
              <a:t>Evolutionäre Spieltheorie</a:t>
            </a:r>
          </a:p>
          <a:p>
            <a:pPr marL="880110" lvl="1" indent="-514350">
              <a:buFont typeface="+mj-lt"/>
              <a:buAutoNum type="alphaLcParenR"/>
            </a:pPr>
            <a:r>
              <a:rPr lang="de-DE" sz="2000" dirty="0" smtClean="0">
                <a:solidFill>
                  <a:schemeClr val="tx2">
                    <a:lumMod val="40000"/>
                    <a:lumOff val="60000"/>
                  </a:schemeClr>
                </a:solidFill>
              </a:rPr>
              <a:t>Einleitung</a:t>
            </a:r>
          </a:p>
          <a:p>
            <a:pPr marL="880110" lvl="1" indent="-514350">
              <a:buFont typeface="+mj-lt"/>
              <a:buAutoNum type="alphaLcParenR"/>
            </a:pPr>
            <a:r>
              <a:rPr lang="de-DE" sz="2000" dirty="0" smtClean="0">
                <a:solidFill>
                  <a:schemeClr val="tx2">
                    <a:lumMod val="40000"/>
                    <a:lumOff val="60000"/>
                  </a:schemeClr>
                </a:solidFill>
              </a:rPr>
              <a:t>Evolutionär stabile Strategien</a:t>
            </a:r>
          </a:p>
          <a:p>
            <a:pPr marL="880110" lvl="1" indent="-514350">
              <a:buFont typeface="+mj-lt"/>
              <a:buAutoNum type="alphaLcParenR"/>
            </a:pPr>
            <a:r>
              <a:rPr lang="de-DE" sz="2000" dirty="0" smtClean="0">
                <a:solidFill>
                  <a:schemeClr val="tx2">
                    <a:lumMod val="40000"/>
                    <a:lumOff val="60000"/>
                  </a:schemeClr>
                </a:solidFill>
              </a:rPr>
              <a:t>Mathematische Grundlagen (Teil 4)</a:t>
            </a:r>
          </a:p>
          <a:p>
            <a:pPr marL="880110" lvl="1" indent="-514350">
              <a:buFont typeface="+mj-lt"/>
              <a:buAutoNum type="alphaLcParenR"/>
            </a:pPr>
            <a:r>
              <a:rPr lang="de-DE" sz="2000" dirty="0" smtClean="0">
                <a:solidFill>
                  <a:schemeClr val="tx2">
                    <a:lumMod val="40000"/>
                    <a:lumOff val="60000"/>
                  </a:schemeClr>
                </a:solidFill>
              </a:rPr>
              <a:t>Die </a:t>
            </a:r>
            <a:r>
              <a:rPr lang="de-DE" sz="2000" dirty="0" err="1" smtClean="0">
                <a:solidFill>
                  <a:schemeClr val="tx2">
                    <a:lumMod val="40000"/>
                    <a:lumOff val="60000"/>
                  </a:schemeClr>
                </a:solidFill>
              </a:rPr>
              <a:t>Replikatordynamik</a:t>
            </a:r>
            <a:endParaRPr lang="de-DE" sz="2000" dirty="0" smtClean="0">
              <a:solidFill>
                <a:schemeClr val="tx2">
                  <a:lumMod val="40000"/>
                  <a:lumOff val="60000"/>
                </a:schemeClr>
              </a:solidFill>
            </a:endParaRPr>
          </a:p>
          <a:p>
            <a:pPr marL="880110" lvl="1" indent="-514350">
              <a:buFont typeface="+mj-lt"/>
              <a:buAutoNum type="alphaLcParenR"/>
            </a:pPr>
            <a:r>
              <a:rPr lang="de-DE" sz="2000" dirty="0" smtClean="0">
                <a:solidFill>
                  <a:schemeClr val="tx2">
                    <a:lumMod val="40000"/>
                    <a:lumOff val="60000"/>
                  </a:schemeClr>
                </a:solidFill>
              </a:rPr>
              <a:t>Beispiel: Symmetrische (2x2)-Spiele</a:t>
            </a:r>
          </a:p>
          <a:p>
            <a:pPr marL="880110" lvl="1" indent="-514350">
              <a:buFont typeface="+mj-lt"/>
              <a:buAutoNum type="alphaLcParenR"/>
            </a:pPr>
            <a:r>
              <a:rPr lang="de-DE" sz="2000" dirty="0" smtClean="0">
                <a:solidFill>
                  <a:schemeClr val="tx2">
                    <a:lumMod val="40000"/>
                    <a:lumOff val="60000"/>
                  </a:schemeClr>
                </a:solidFill>
              </a:rPr>
              <a:t>Theorie und Experiment</a:t>
            </a:r>
          </a:p>
          <a:p>
            <a:pPr marL="880110" lvl="1" indent="-514350">
              <a:buFont typeface="+mj-lt"/>
              <a:buAutoNum type="alphaLcParenR"/>
            </a:pPr>
            <a:r>
              <a:rPr lang="de-DE" sz="2000" dirty="0" smtClean="0">
                <a:solidFill>
                  <a:schemeClr val="tx2">
                    <a:lumMod val="40000"/>
                    <a:lumOff val="60000"/>
                  </a:schemeClr>
                </a:solidFill>
              </a:rPr>
              <a:t>Mathematische Grundlagen (Teil 5)</a:t>
            </a:r>
          </a:p>
          <a:p>
            <a:pPr marL="880110" lvl="1" indent="-514350">
              <a:buFont typeface="+mj-lt"/>
              <a:buAutoNum type="alphaLcParenR"/>
            </a:pPr>
            <a:r>
              <a:rPr lang="de-DE" sz="2000" dirty="0" smtClean="0">
                <a:solidFill>
                  <a:schemeClr val="tx2">
                    <a:lumMod val="40000"/>
                    <a:lumOff val="60000"/>
                  </a:schemeClr>
                </a:solidFill>
              </a:rPr>
              <a:t>Anwendungsfelder der evolutionären Spieltheorie</a:t>
            </a:r>
          </a:p>
          <a:p>
            <a:pPr marL="880110" lvl="1" indent="-514350">
              <a:buFont typeface="+mj-lt"/>
              <a:buAutoNum type="alphaLcParenR"/>
            </a:pPr>
            <a:r>
              <a:rPr lang="de-DE" sz="2000" dirty="0" smtClean="0">
                <a:solidFill>
                  <a:schemeClr val="tx2">
                    <a:lumMod val="40000"/>
                    <a:lumOff val="60000"/>
                  </a:schemeClr>
                </a:solidFill>
              </a:rPr>
              <a:t>Beispiel: Symmetrische (2x3)-Spiele</a:t>
            </a:r>
          </a:p>
          <a:p>
            <a:pPr marL="880110" lvl="1" indent="-514350">
              <a:buFont typeface="+mj-lt"/>
              <a:buAutoNum type="alphaLcParenR"/>
            </a:pPr>
            <a:r>
              <a:rPr lang="de-DE" sz="8000" dirty="0" smtClean="0">
                <a:solidFill>
                  <a:schemeClr val="accent2">
                    <a:lumMod val="40000"/>
                    <a:lumOff val="60000"/>
                  </a:schemeClr>
                </a:solidFill>
              </a:rPr>
              <a:t>Beispiel: Unsymmetrische (2x2)-Spiele (</a:t>
            </a:r>
            <a:r>
              <a:rPr lang="de-DE" sz="8000" dirty="0" err="1" smtClean="0">
                <a:solidFill>
                  <a:schemeClr val="accent2">
                    <a:lumMod val="40000"/>
                    <a:lumOff val="60000"/>
                  </a:schemeClr>
                </a:solidFill>
              </a:rPr>
              <a:t>Bimatrix</a:t>
            </a:r>
            <a:r>
              <a:rPr lang="de-DE" sz="8000" dirty="0" smtClean="0">
                <a:solidFill>
                  <a:schemeClr val="accent2">
                    <a:lumMod val="40000"/>
                    <a:lumOff val="60000"/>
                  </a:schemeClr>
                </a:solidFill>
              </a:rPr>
              <a:t>-Spiele)</a:t>
            </a:r>
          </a:p>
          <a:p>
            <a:pPr marL="514350" indent="-514350">
              <a:buFont typeface="+mj-lt"/>
              <a:buAutoNum type="arabicPeriod"/>
            </a:pPr>
            <a:r>
              <a:rPr lang="de-DE" sz="8000" dirty="0" smtClean="0"/>
              <a:t>Neue Entwicklungen in der evolutionären Spieltheorie</a:t>
            </a:r>
          </a:p>
          <a:p>
            <a:pPr marL="880110" lvl="1" indent="-514350">
              <a:buFont typeface="+mj-lt"/>
              <a:buAutoNum type="alphaLcParenR"/>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Theorie der komplexen Netzwerke</a:t>
            </a:r>
          </a:p>
          <a:p>
            <a:pPr marL="1554480" lvl="2" indent="-914400">
              <a:buFont typeface="+mj-lt"/>
              <a:buAutoNum type="alphaLcPeriod"/>
            </a:pPr>
            <a:r>
              <a:rPr lang="de-DE" sz="8000" dirty="0" smtClean="0">
                <a:solidFill>
                  <a:schemeClr val="accent2">
                    <a:lumMod val="40000"/>
                    <a:lumOff val="60000"/>
                  </a:schemeClr>
                </a:solidFill>
              </a:rPr>
              <a:t>Eigenschaften von komplexen Netzwerken</a:t>
            </a:r>
          </a:p>
          <a:p>
            <a:pPr marL="1554480" lvl="2" indent="-914400">
              <a:buFont typeface="+mj-lt"/>
              <a:buAutoNum type="alphaLcPeriod"/>
            </a:pPr>
            <a:r>
              <a:rPr lang="de-DE" sz="8000" dirty="0" smtClean="0">
                <a:solidFill>
                  <a:schemeClr val="accent2">
                    <a:lumMod val="40000"/>
                    <a:lumOff val="60000"/>
                  </a:schemeClr>
                </a:solidFill>
              </a:rPr>
              <a:t>Spieltheorie auf komplexen Netzwerken</a:t>
            </a:r>
          </a:p>
          <a:p>
            <a:pPr marL="1554480" lvl="2" indent="-914400">
              <a:buFont typeface="+mj-lt"/>
              <a:buAutoNum type="alphaLcPeriod"/>
            </a:pPr>
            <a:r>
              <a:rPr lang="de-DE" sz="8000" dirty="0" smtClean="0">
                <a:solidFill>
                  <a:schemeClr val="accent2">
                    <a:lumMod val="40000"/>
                    <a:lumOff val="60000"/>
                  </a:schemeClr>
                </a:solidFill>
              </a:rPr>
              <a:t>Beispiele und Anwendungsfelder</a:t>
            </a:r>
          </a:p>
          <a:p>
            <a:pPr marL="1394460" lvl="1" indent="-1028700">
              <a:buFont typeface="+mj-lt"/>
              <a:buAutoNum type="alphaLcParenR"/>
            </a:pPr>
            <a:r>
              <a:rPr lang="de-DE" sz="8000" dirty="0" smtClean="0"/>
              <a:t>Quantenspieltheorie</a:t>
            </a:r>
          </a:p>
          <a:p>
            <a:pPr marL="1783080" lvl="2" indent="-1143000">
              <a:buFont typeface="+mj-lt"/>
              <a:buAutoNum type="alphaLcPeriod"/>
            </a:pPr>
            <a:r>
              <a:rPr lang="de-DE" sz="8000" dirty="0" smtClean="0">
                <a:solidFill>
                  <a:schemeClr val="accent2">
                    <a:lumMod val="40000"/>
                    <a:lumOff val="60000"/>
                  </a:schemeClr>
                </a:solidFill>
              </a:rPr>
              <a:t>Motivation</a:t>
            </a:r>
          </a:p>
          <a:p>
            <a:pPr marL="1783080" lvl="2" indent="-1143000">
              <a:buFont typeface="+mj-lt"/>
              <a:buAutoNum type="alphaLcPeriod"/>
            </a:pPr>
            <a:r>
              <a:rPr lang="de-DE" sz="8000" dirty="0" smtClean="0"/>
              <a:t>Einführung in die Quantentheorie</a:t>
            </a:r>
          </a:p>
          <a:p>
            <a:pPr marL="1783080" lvl="2" indent="-1143000">
              <a:buFont typeface="+mj-lt"/>
              <a:buAutoNum type="alphaLcPeriod"/>
            </a:pPr>
            <a:r>
              <a:rPr lang="de-DE" sz="8000" dirty="0" smtClean="0">
                <a:solidFill>
                  <a:schemeClr val="accent2">
                    <a:lumMod val="40000"/>
                    <a:lumOff val="60000"/>
                  </a:schemeClr>
                </a:solidFill>
              </a:rPr>
              <a:t>Konzepte der Quantenspieltheorie</a:t>
            </a:r>
            <a:endParaRPr lang="de-DE" sz="6400" dirty="0" smtClean="0">
              <a:solidFill>
                <a:schemeClr val="accent2">
                  <a:lumMod val="40000"/>
                  <a:lumOff val="60000"/>
                </a:schemeClr>
              </a:solidFill>
            </a:endParaRPr>
          </a:p>
          <a:p>
            <a:pPr marL="880110" lvl="1" indent="-514350">
              <a:buFont typeface="+mj-lt"/>
              <a:buAutoNum type="alphaLcParenR"/>
            </a:pPr>
            <a:endParaRPr lang="de-DE" sz="5600" dirty="0" smtClean="0"/>
          </a:p>
          <a:p>
            <a:pPr marL="880110" lvl="1" indent="-514350">
              <a:buFont typeface="+mj-lt"/>
              <a:buAutoNum type="alphaLcParenR"/>
            </a:pPr>
            <a:endParaRPr lang="de-DE" sz="4900" dirty="0" smtClean="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Ursprünge der Quantentheorie</a:t>
            </a:r>
            <a:endParaRPr lang="de-DE" dirty="0"/>
          </a:p>
        </p:txBody>
      </p:sp>
      <p:sp>
        <p:nvSpPr>
          <p:cNvPr id="3" name="Inhaltsplatzhalter 2"/>
          <p:cNvSpPr>
            <a:spLocks noGrp="1"/>
          </p:cNvSpPr>
          <p:nvPr>
            <p:ph idx="1"/>
          </p:nvPr>
        </p:nvSpPr>
        <p:spPr/>
        <p:txBody>
          <a:bodyPr>
            <a:normAutofit fontScale="92500" lnSpcReduction="20000"/>
          </a:bodyPr>
          <a:lstStyle/>
          <a:p>
            <a:pPr>
              <a:buNone/>
            </a:pPr>
            <a:r>
              <a:rPr lang="de-DE" dirty="0" smtClean="0"/>
              <a:t>Die Quantentheorie ist eine physikalische Theorie, die das Verhalten der Materie im atomaren und subatomaren Bereich beschreibt. Sie ist eine der Hauptsäulen der modernen Physik und bildet die Grundlage für viele ihrer Teilgebiete, so z.B. für die Atomphysik, die Festkörperphysik, die Kern- und Elementarteilchenphysik, .... Die wesentlichen Konzepte der Quantentheorie wurden in den 20er Jahren des 20. Jahrhunderts erarbeitet.</a:t>
            </a:r>
          </a:p>
          <a:p>
            <a:pPr>
              <a:buNone/>
            </a:pPr>
            <a:endParaRPr lang="de-DE" dirty="0" smtClean="0"/>
          </a:p>
          <a:p>
            <a:pPr>
              <a:buNone/>
            </a:pPr>
            <a:r>
              <a:rPr lang="de-DE" dirty="0" smtClean="0"/>
              <a:t>Begründer der Quantenmechanik waren Werner Heisenberg und Erwin </a:t>
            </a:r>
            <a:r>
              <a:rPr lang="de-DE" dirty="0" err="1" smtClean="0"/>
              <a:t>Schrödinger</a:t>
            </a:r>
            <a:r>
              <a:rPr lang="de-DE" dirty="0" smtClean="0"/>
              <a:t>. Weitere wichtige Beiträge wurden unter anderem von Max Born, Pascual Jordan, Wolfgang Pauli, Niels Bohr, Paul Dirac und John von Neumann geleistet.</a:t>
            </a:r>
            <a:endParaRPr lang="de-DE"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Doppelspaltexperiment</a:t>
            </a:r>
            <a:endParaRPr lang="de-DE" dirty="0"/>
          </a:p>
        </p:txBody>
      </p:sp>
      <p:sp>
        <p:nvSpPr>
          <p:cNvPr id="3" name="Inhaltsplatzhalter 2"/>
          <p:cNvSpPr>
            <a:spLocks noGrp="1"/>
          </p:cNvSpPr>
          <p:nvPr>
            <p:ph idx="1"/>
          </p:nvPr>
        </p:nvSpPr>
        <p:spPr>
          <a:xfrm>
            <a:off x="428596" y="2000240"/>
            <a:ext cx="3286148" cy="4389120"/>
          </a:xfrm>
        </p:spPr>
        <p:txBody>
          <a:bodyPr>
            <a:normAutofit fontScale="77500" lnSpcReduction="20000"/>
          </a:bodyPr>
          <a:lstStyle/>
          <a:p>
            <a:pPr>
              <a:buNone/>
            </a:pPr>
            <a:r>
              <a:rPr lang="de-DE" b="1" dirty="0" smtClean="0"/>
              <a:t>Welle-Teilchen-Dualismus:</a:t>
            </a:r>
            <a:r>
              <a:rPr lang="de-DE" dirty="0" smtClean="0"/>
              <a:t> 1961 wurde das Doppelspaltexperiment mit Elektronen durch Claus Jönsson durchgeführt und im September 2002 in einer Umfrage der englischen physikalischen Gesellschaft in der Zeitschrift ’</a:t>
            </a:r>
            <a:r>
              <a:rPr lang="de-DE" dirty="0" err="1" smtClean="0"/>
              <a:t>Physics</a:t>
            </a:r>
            <a:r>
              <a:rPr lang="de-DE" dirty="0" smtClean="0"/>
              <a:t> World’ zum schönsten physikalischen Experiment aller Zeiten gewählt.</a:t>
            </a:r>
            <a:endParaRPr lang="de-DE" dirty="0"/>
          </a:p>
        </p:txBody>
      </p:sp>
      <p:pic>
        <p:nvPicPr>
          <p:cNvPr id="992258" name="Picture 2"/>
          <p:cNvPicPr>
            <a:picLocks noChangeAspect="1" noChangeArrowheads="1"/>
          </p:cNvPicPr>
          <p:nvPr/>
        </p:nvPicPr>
        <p:blipFill>
          <a:blip r:embed="rId3" cstate="print"/>
          <a:srcRect/>
          <a:stretch>
            <a:fillRect/>
          </a:stretch>
        </p:blipFill>
        <p:spPr bwMode="auto">
          <a:xfrm>
            <a:off x="3571868" y="2071678"/>
            <a:ext cx="5331316" cy="4572032"/>
          </a:xfrm>
          <a:prstGeom prst="rect">
            <a:avLst/>
          </a:prstGeom>
          <a:ln>
            <a:noFill/>
          </a:ln>
          <a:effectLst>
            <a:outerShdw blurRad="190500" algn="tl" rotWithShape="0">
              <a:srgbClr val="000000">
                <a:alpha val="70000"/>
              </a:srgbClr>
            </a:outerShdw>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yperio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Hyperion">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9319</Words>
  <Application>Microsoft Office PowerPoint</Application>
  <PresentationFormat>Bildschirmpräsentation (4:3)</PresentationFormat>
  <Paragraphs>1210</Paragraphs>
  <Slides>103</Slides>
  <Notes>103</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103</vt:i4>
      </vt:variant>
    </vt:vector>
  </HeadingPairs>
  <TitlesOfParts>
    <vt:vector size="105" baseType="lpstr">
      <vt:lpstr>Hyperion</vt:lpstr>
      <vt:lpstr>Formel</vt:lpstr>
      <vt:lpstr>Neue Entwicklungen in der Evolutionären Spieltheorie (Vorlesungsteil 6)</vt:lpstr>
      <vt:lpstr>Inhaltsübersicht  der gesamten Vorlesung</vt:lpstr>
      <vt:lpstr>Inhaltsübersicht der vorigen fünf Teile der Vorlesung</vt:lpstr>
      <vt:lpstr>Nobelpreis für   Wirtschaftswissenschaften   2009</vt:lpstr>
      <vt:lpstr>Wirtschafts-Nobelpreisträger</vt:lpstr>
      <vt:lpstr>Elinor Ostrom: Lebenslauf</vt:lpstr>
      <vt:lpstr>Elinor Ostrom: Forschungsgebiete</vt:lpstr>
      <vt:lpstr>Tragik der Allmende aus institutionenökonomischen Sicht (I)</vt:lpstr>
      <vt:lpstr>Tragik der Allmende aus institutionenökonomischen Sicht (II) </vt:lpstr>
      <vt:lpstr>Oliver E. Williamson: Lebenslauf</vt:lpstr>
      <vt:lpstr>Inhaltsübersicht des sechsten Teils </vt:lpstr>
      <vt:lpstr>Inhaltsübersicht des sechsten Teils </vt:lpstr>
      <vt:lpstr>Wiederholung: Evolutionäre Spieltheorie (I)</vt:lpstr>
      <vt:lpstr>Wiederholung: Evolutionäre Spieltheorie (II)</vt:lpstr>
      <vt:lpstr>Evolutionäre Spieltheorie (I) Unsymmetrische (2x2)-Spiele (Bimatrixspiele)</vt:lpstr>
      <vt:lpstr>Evolutionäre Spieltheorie (II) Unsymmetrische (2x2)-Spiele (Bimatrixspiele)</vt:lpstr>
      <vt:lpstr>Wiederholung: Replikatordynamik (für symmetrische (2xM)-Spiele)</vt:lpstr>
      <vt:lpstr>Replikatordynamik (für unsymmetrische (2x2)-Spiele)</vt:lpstr>
      <vt:lpstr>Beispiel 1: Kampf der Geschlechter als evolutionäres Spiel</vt:lpstr>
      <vt:lpstr>Beispiel 1: Kampf der Geschlechter als evolutionäres Spiel</vt:lpstr>
      <vt:lpstr>Beispiel 2: Klasse der Zentrumsspiele (Center Class) </vt:lpstr>
      <vt:lpstr>Beispiel 2:  Klasse der Zentrumsspiele (Center Class) </vt:lpstr>
      <vt:lpstr>Beispiel 3: Klasse der Eckenspiele (Corner Class)</vt:lpstr>
      <vt:lpstr>Beispiel 3:  Klasse der Eckspiele (Corner Class)</vt:lpstr>
      <vt:lpstr>Inhaltsübersicht des sechsten Teils </vt:lpstr>
      <vt:lpstr>Neue Entwicklungen in der evolutionären Spieltheorie</vt:lpstr>
      <vt:lpstr>Inhaltsübersicht des sechsten Teils </vt:lpstr>
      <vt:lpstr>Evolutionäre Spieltheorie auf komplexen Netzwerken</vt:lpstr>
      <vt:lpstr>Inhaltsübersicht des sechsten Teils </vt:lpstr>
      <vt:lpstr>Theorie der komplexen Netzwerke (I)</vt:lpstr>
      <vt:lpstr>Theorie der komplexen Netzwerke (II)</vt:lpstr>
      <vt:lpstr>Theorie der komplexen Netzwerke (III) (Beispiele unterschiedlicher komplexer Netzwerke)</vt:lpstr>
      <vt:lpstr>Theorie der komplexen Netzwerke (IV) (Größen die ein Netzwerk charakterisieren)</vt:lpstr>
      <vt:lpstr>Theorie der komplexen Netzwerke (IV) (Die Verteilungsfunktion der Knotengrade)</vt:lpstr>
      <vt:lpstr>Inhaltsübersicht des sechsten Teils </vt:lpstr>
      <vt:lpstr>Netzwerk-Kategorien</vt:lpstr>
      <vt:lpstr>Exponentielle und  Skalenfreie Netzwerke</vt:lpstr>
      <vt:lpstr>Konstruktion eines  Skalenfreien Netzwerks</vt:lpstr>
      <vt:lpstr>Das Java-Applet der Netzwerksimulation</vt:lpstr>
      <vt:lpstr>Netzwerke in der Realität</vt:lpstr>
      <vt:lpstr>Inhaltsübersicht des sechsten Teils </vt:lpstr>
      <vt:lpstr>Spieltheorie auf einer komplexen Knoten-Netzwerkstopologie</vt:lpstr>
      <vt:lpstr>Inhaltsübersicht des sechsten Teils </vt:lpstr>
      <vt:lpstr>Open Access Geschäftsmodelle und  evolutionär stabile Strategien</vt:lpstr>
      <vt:lpstr>Inhaltsübersicht</vt:lpstr>
      <vt:lpstr>Der Markt für  wissenschaftliche Fachinformation</vt:lpstr>
      <vt:lpstr>Forschungsfragen</vt:lpstr>
      <vt:lpstr>Lösungsansätze</vt:lpstr>
      <vt:lpstr>Inhaltsübersicht des Vortrages</vt:lpstr>
      <vt:lpstr>DFG Projekt WIAP: Wissenschaftliche Informationsversorgung und alternative Preisbildungsmechanismen</vt:lpstr>
      <vt:lpstr>Grundlegendes Konzept der Agenten-basierten Simulation</vt:lpstr>
      <vt:lpstr>Simulationsablauf  innerhalb einer Simulationsperiode</vt:lpstr>
      <vt:lpstr>Schematische Darstellung des implementierten Zitationsnetzwerks</vt:lpstr>
      <vt:lpstr>Das Java Simulationsapplet</vt:lpstr>
      <vt:lpstr>Vergleich des simulierten Artikelnetzwerks mit empirischen Daten </vt:lpstr>
      <vt:lpstr>Open Access Autoren werden öfters zitiert</vt:lpstr>
      <vt:lpstr>Weitere Resultate</vt:lpstr>
      <vt:lpstr>Veröffentlichungen und Download des Simulationsprograms</vt:lpstr>
      <vt:lpstr>Inhaltsübersicht des Vortrages</vt:lpstr>
      <vt:lpstr>Spieltheorie</vt:lpstr>
      <vt:lpstr>Das Nash - Gleichgewicht</vt:lpstr>
      <vt:lpstr>Evolutionäre Spieltheorie</vt:lpstr>
      <vt:lpstr>Replikatordynamik</vt:lpstr>
      <vt:lpstr>Evolutionär stabile Strategien (ESS)</vt:lpstr>
      <vt:lpstr>Klassifizierung von (2x2)-Spielen</vt:lpstr>
      <vt:lpstr>Weitere Arten von Spieltypen</vt:lpstr>
      <vt:lpstr>Inhaltsübersicht des Vortrages</vt:lpstr>
      <vt:lpstr>Das evolutionäre Open Access Spiel</vt:lpstr>
      <vt:lpstr>Das Open Access Dilemma</vt:lpstr>
      <vt:lpstr>Wege aus dem OA Dilemma (I)</vt:lpstr>
      <vt:lpstr>Wege aus dem OA Dilemma (II) </vt:lpstr>
      <vt:lpstr>Konzepte der Quantenspieltheorie</vt:lpstr>
      <vt:lpstr>Neue ESS durch kooperative, verschränkte Strategien</vt:lpstr>
      <vt:lpstr>Der Open Access Quantensattel</vt:lpstr>
      <vt:lpstr>Veröffentlichungen und Onlinematerialien</vt:lpstr>
      <vt:lpstr>Inhaltsübersicht des Vortrages</vt:lpstr>
      <vt:lpstr>Laufendes DFG Projekt: Economic Implications of New Models for Information Supply for Science and Research in Germany (EINMISSRG)</vt:lpstr>
      <vt:lpstr>Ziel des Projektes</vt:lpstr>
      <vt:lpstr>Geplantes Arbeitsprogramm</vt:lpstr>
      <vt:lpstr>Inhaltsübersicht des Vortrages</vt:lpstr>
      <vt:lpstr>Zusammenfassung</vt:lpstr>
      <vt:lpstr>Ausblick</vt:lpstr>
      <vt:lpstr>Backup Folien</vt:lpstr>
      <vt:lpstr>Simulationsphasen(I)</vt:lpstr>
      <vt:lpstr>Simulationsphasen (II)</vt:lpstr>
      <vt:lpstr>Simulationsphasen (III)</vt:lpstr>
      <vt:lpstr>Simulationsphasen (IV)</vt:lpstr>
      <vt:lpstr>Simulationsphasen (V)</vt:lpstr>
      <vt:lpstr>Simulationsphasen (VI)</vt:lpstr>
      <vt:lpstr>Objective 1: General Cost Analysis for Scholarly Communication in Germany  </vt:lpstr>
      <vt:lpstr>Objective 2: The German National License Program (NLP): Availability and usage  </vt:lpstr>
      <vt:lpstr>Objective 3: The German National License Program (NLP): Costs and benefits   </vt:lpstr>
      <vt:lpstr>Objective 4: Influence of the National License Program on Open Access    </vt:lpstr>
      <vt:lpstr>Inhaltsübersicht des sechsten Teils </vt:lpstr>
      <vt:lpstr>Motivation (I): </vt:lpstr>
      <vt:lpstr>Motivation (II): </vt:lpstr>
      <vt:lpstr>Inhaltsübersicht des sechsten Teils </vt:lpstr>
      <vt:lpstr>Ursprünge der Quantentheorie</vt:lpstr>
      <vt:lpstr>Das Doppelspaltexperiment</vt:lpstr>
      <vt:lpstr>Der Zustand ψ</vt:lpstr>
      <vt:lpstr>Inhaltsübersicht des sechsten Teils </vt:lpstr>
      <vt:lpstr>Grundkonzepte der Quantenspieltheorie</vt:lpstr>
      <vt:lpstr>Hausaufgabe</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Evolutionär stabile Strategien und Open Access</dc:title>
  <dc:creator>hanauske</dc:creator>
  <cp:lastModifiedBy>hanauske</cp:lastModifiedBy>
  <cp:revision>272</cp:revision>
  <dcterms:created xsi:type="dcterms:W3CDTF">2009-09-16T10:54:44Z</dcterms:created>
  <dcterms:modified xsi:type="dcterms:W3CDTF">2009-11-24T14:20:45Z</dcterms:modified>
</cp:coreProperties>
</file>