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56"/>
  </p:notesMasterIdLst>
  <p:sldIdLst>
    <p:sldId id="256" r:id="rId2"/>
    <p:sldId id="257" r:id="rId3"/>
    <p:sldId id="382" r:id="rId4"/>
    <p:sldId id="407" r:id="rId5"/>
    <p:sldId id="432" r:id="rId6"/>
    <p:sldId id="405" r:id="rId7"/>
    <p:sldId id="482" r:id="rId8"/>
    <p:sldId id="429" r:id="rId9"/>
    <p:sldId id="444" r:id="rId10"/>
    <p:sldId id="445" r:id="rId11"/>
    <p:sldId id="446" r:id="rId12"/>
    <p:sldId id="447" r:id="rId13"/>
    <p:sldId id="483" r:id="rId14"/>
    <p:sldId id="441" r:id="rId15"/>
    <p:sldId id="450" r:id="rId16"/>
    <p:sldId id="449" r:id="rId17"/>
    <p:sldId id="484" r:id="rId18"/>
    <p:sldId id="451" r:id="rId19"/>
    <p:sldId id="485" r:id="rId20"/>
    <p:sldId id="448" r:id="rId21"/>
    <p:sldId id="452" r:id="rId22"/>
    <p:sldId id="453" r:id="rId23"/>
    <p:sldId id="418" r:id="rId24"/>
    <p:sldId id="459" r:id="rId25"/>
    <p:sldId id="454" r:id="rId26"/>
    <p:sldId id="455" r:id="rId27"/>
    <p:sldId id="456" r:id="rId28"/>
    <p:sldId id="486" r:id="rId29"/>
    <p:sldId id="457" r:id="rId30"/>
    <p:sldId id="458" r:id="rId31"/>
    <p:sldId id="460" r:id="rId32"/>
    <p:sldId id="464" r:id="rId33"/>
    <p:sldId id="465" r:id="rId34"/>
    <p:sldId id="478" r:id="rId35"/>
    <p:sldId id="466" r:id="rId36"/>
    <p:sldId id="467" r:id="rId37"/>
    <p:sldId id="468" r:id="rId38"/>
    <p:sldId id="469" r:id="rId39"/>
    <p:sldId id="461" r:id="rId40"/>
    <p:sldId id="479" r:id="rId41"/>
    <p:sldId id="480" r:id="rId42"/>
    <p:sldId id="481" r:id="rId43"/>
    <p:sldId id="462" r:id="rId44"/>
    <p:sldId id="408" r:id="rId45"/>
    <p:sldId id="435" r:id="rId46"/>
    <p:sldId id="463" r:id="rId47"/>
    <p:sldId id="470" r:id="rId48"/>
    <p:sldId id="471" r:id="rId49"/>
    <p:sldId id="472" r:id="rId50"/>
    <p:sldId id="473" r:id="rId51"/>
    <p:sldId id="474" r:id="rId52"/>
    <p:sldId id="475" r:id="rId53"/>
    <p:sldId id="476" r:id="rId54"/>
    <p:sldId id="477" r:id="rId55"/>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DC06"/>
  </p:clrMru>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53" autoAdjust="0"/>
    <p:restoredTop sz="94706" autoAdjust="0"/>
  </p:normalViewPr>
  <p:slideViewPr>
    <p:cSldViewPr>
      <p:cViewPr varScale="1">
        <p:scale>
          <a:sx n="107" d="100"/>
          <a:sy n="107" d="100"/>
        </p:scale>
        <p:origin x="-121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114"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 Id="rId5" Type="http://schemas.openxmlformats.org/officeDocument/2006/relationships/image" Target="../media/image51.wmf"/><Relationship Id="rId4" Type="http://schemas.openxmlformats.org/officeDocument/2006/relationships/image" Target="../media/image50.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4" Type="http://schemas.openxmlformats.org/officeDocument/2006/relationships/image" Target="../media/image56.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 Id="rId4" Type="http://schemas.openxmlformats.org/officeDocument/2006/relationships/image" Target="../media/image64.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5" Type="http://schemas.openxmlformats.org/officeDocument/2006/relationships/image" Target="../media/image69.wmf"/><Relationship Id="rId4" Type="http://schemas.openxmlformats.org/officeDocument/2006/relationships/image" Target="../media/image6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image" Target="../media/image70.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 Id="rId4" Type="http://schemas.openxmlformats.org/officeDocument/2006/relationships/image" Target="../media/image7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image" Target="../media/image77.wmf"/><Relationship Id="rId4" Type="http://schemas.openxmlformats.org/officeDocument/2006/relationships/image" Target="../media/image80.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9.wmf"/><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22.wmf"/><Relationship Id="rId1"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5" Type="http://schemas.openxmlformats.org/officeDocument/2006/relationships/image" Target="../media/image28.wmf"/><Relationship Id="rId4" Type="http://schemas.openxmlformats.org/officeDocument/2006/relationships/image" Target="../media/image27.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62EFC8-6A15-4605-AACB-F9FC5611E410}" type="datetimeFigureOut">
              <a:rPr lang="de-DE" smtClean="0"/>
              <a:pPr/>
              <a:t>18.11.2009</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E2FC94-EAAE-4536-BC1C-C16DD11465F5}" type="slidenum">
              <a:rPr lang="en-US" smtClean="0"/>
              <a:pPr/>
              <a:t>‹Nr.›</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fld id="{2DE2FC94-EAAE-4536-BC1C-C16DD11465F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54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Ref idx="1002">
        <a:schemeClr val="bg2"/>
      </p:bgRef>
    </p:bg>
    <p:spTree>
      <p:nvGrpSpPr>
        <p:cNvPr id="1" name=""/>
        <p:cNvGrpSpPr/>
        <p:nvPr/>
      </p:nvGrpSpPr>
      <p:grpSpPr>
        <a:xfrm>
          <a:off x="0" y="0"/>
          <a:ext cx="0" cy="0"/>
          <a:chOff x="0" y="0"/>
          <a:chExt cx="0" cy="0"/>
        </a:xfrm>
      </p:grpSpPr>
      <p:sp>
        <p:nvSpPr>
          <p:cNvPr id="9" name="Titel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de-DE" smtClean="0"/>
              <a:t>Titelmasterformat durch Klicken bearbeiten</a:t>
            </a:r>
            <a:endParaRPr kumimoji="0" lang="en-US"/>
          </a:p>
        </p:txBody>
      </p:sp>
      <p:sp>
        <p:nvSpPr>
          <p:cNvPr id="17" name="Untertitel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30" name="Datumsplatzhalter 29"/>
          <p:cNvSpPr>
            <a:spLocks noGrp="1"/>
          </p:cNvSpPr>
          <p:nvPr>
            <p:ph type="dt" sz="half" idx="10"/>
          </p:nvPr>
        </p:nvSpPr>
        <p:spPr/>
        <p:txBody>
          <a:bodyPr/>
          <a:lstStyle/>
          <a:p>
            <a:fld id="{D12F3E25-6ACE-4A61-A484-3AFC2A8C9E06}" type="datetimeFigureOut">
              <a:rPr lang="de-DE" smtClean="0"/>
              <a:pPr/>
              <a:t>18.11.2009</a:t>
            </a:fld>
            <a:endParaRPr lang="en-US"/>
          </a:p>
        </p:txBody>
      </p:sp>
      <p:sp>
        <p:nvSpPr>
          <p:cNvPr id="19" name="Fußzeilenplatzhalter 18"/>
          <p:cNvSpPr>
            <a:spLocks noGrp="1"/>
          </p:cNvSpPr>
          <p:nvPr>
            <p:ph type="ftr" sz="quarter" idx="11"/>
          </p:nvPr>
        </p:nvSpPr>
        <p:spPr/>
        <p:txBody>
          <a:bodyPr/>
          <a:lstStyle/>
          <a:p>
            <a:endParaRPr lang="en-US"/>
          </a:p>
        </p:txBody>
      </p:sp>
      <p:sp>
        <p:nvSpPr>
          <p:cNvPr id="27" name="Foliennummernplatzhalter 26"/>
          <p:cNvSpPr>
            <a:spLocks noGrp="1"/>
          </p:cNvSpPr>
          <p:nvPr>
            <p:ph type="sldNum" sz="quarter" idx="12"/>
          </p:nvPr>
        </p:nvSpPr>
        <p:spPr/>
        <p:txBody>
          <a:bodyPr/>
          <a:lstStyle/>
          <a:p>
            <a:fld id="{F3C748EB-2670-4E7C-88FE-740096AEB214}" type="slidenum">
              <a:rPr lang="en-US" smtClean="0"/>
              <a:pPr/>
              <a:t>‹Nr.›</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D12F3E25-6ACE-4A61-A484-3AFC2A8C9E06}" type="datetimeFigureOut">
              <a:rPr lang="de-DE" smtClean="0"/>
              <a:pPr/>
              <a:t>18.11.2009</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F3C748EB-2670-4E7C-88FE-740096AEB214}"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914401"/>
            <a:ext cx="2057400" cy="5211763"/>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457200" y="914401"/>
            <a:ext cx="6019800" cy="5211763"/>
          </a:xfrm>
        </p:spPr>
        <p:txBody>
          <a:bodyPr vert="eaVer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D12F3E25-6ACE-4A61-A484-3AFC2A8C9E06}" type="datetimeFigureOut">
              <a:rPr lang="de-DE" smtClean="0"/>
              <a:pPr/>
              <a:t>18.11.2009</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F3C748EB-2670-4E7C-88FE-740096AEB214}"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Inhaltsplatzhalter 2"/>
          <p:cNvSpPr>
            <a:spLocks noGrp="1"/>
          </p:cNvSpPr>
          <p:nvPr>
            <p:ph idx="1"/>
          </p:nvPr>
        </p:nvSpPr>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D12F3E25-6ACE-4A61-A484-3AFC2A8C9E06}" type="datetimeFigureOut">
              <a:rPr lang="de-DE" smtClean="0"/>
              <a:pPr/>
              <a:t>18.11.2009</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F3C748EB-2670-4E7C-88FE-740096AEB214}"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bg>
      <p:bgRef idx="1002">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Textmasterformate durch Klicken bearbeiten</a:t>
            </a:r>
          </a:p>
        </p:txBody>
      </p:sp>
      <p:sp>
        <p:nvSpPr>
          <p:cNvPr id="4" name="Datumsplatzhalter 3"/>
          <p:cNvSpPr>
            <a:spLocks noGrp="1"/>
          </p:cNvSpPr>
          <p:nvPr>
            <p:ph type="dt" sz="half" idx="10"/>
          </p:nvPr>
        </p:nvSpPr>
        <p:spPr/>
        <p:txBody>
          <a:bodyPr/>
          <a:lstStyle/>
          <a:p>
            <a:fld id="{D12F3E25-6ACE-4A61-A484-3AFC2A8C9E06}" type="datetimeFigureOut">
              <a:rPr lang="de-DE" smtClean="0"/>
              <a:pPr/>
              <a:t>18.11.2009</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F3C748EB-2670-4E7C-88FE-740096AEB214}" type="slidenum">
              <a:rPr lang="en-US" smtClean="0"/>
              <a:pPr/>
              <a:t>‹Nr.›</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229600" cy="1143000"/>
          </a:xfrm>
        </p:spPr>
        <p:txBody>
          <a:bodyPr/>
          <a:lstStyle/>
          <a:p>
            <a:r>
              <a:rPr kumimoji="0" lang="de-DE" smtClean="0"/>
              <a:t>Titelmasterformat durch Klicken bearbeiten</a:t>
            </a:r>
            <a:endParaRPr kumimoji="0" lang="en-US"/>
          </a:p>
        </p:txBody>
      </p:sp>
      <p:sp>
        <p:nvSpPr>
          <p:cNvPr id="3" name="Inhaltsplatzhalt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Inhaltsplatzhalt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5" name="Datumsplatzhalter 4"/>
          <p:cNvSpPr>
            <a:spLocks noGrp="1"/>
          </p:cNvSpPr>
          <p:nvPr>
            <p:ph type="dt" sz="half" idx="10"/>
          </p:nvPr>
        </p:nvSpPr>
        <p:spPr/>
        <p:txBody>
          <a:bodyPr/>
          <a:lstStyle/>
          <a:p>
            <a:fld id="{D12F3E25-6ACE-4A61-A484-3AFC2A8C9E06}" type="datetimeFigureOut">
              <a:rPr lang="de-DE" smtClean="0"/>
              <a:pPr/>
              <a:t>18.11.2009</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F3C748EB-2670-4E7C-88FE-740096AEB214}"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229600" cy="1143000"/>
          </a:xfrm>
        </p:spPr>
        <p:txBody>
          <a:bodyPr tIns="45720" anchor="b"/>
          <a:lstStyle>
            <a:lvl1pPr>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Textmasterformate durch Klicken bearbeiten</a:t>
            </a:r>
          </a:p>
        </p:txBody>
      </p:sp>
      <p:sp>
        <p:nvSpPr>
          <p:cNvPr id="4" name="Textplatzhalt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Textmasterformate durch Klicken bearbeiten</a:t>
            </a:r>
          </a:p>
        </p:txBody>
      </p:sp>
      <p:sp>
        <p:nvSpPr>
          <p:cNvPr id="5" name="Inhaltsplatzhalt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6" name="Inhaltsplatzhalt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7" name="Datumsplatzhalter 6"/>
          <p:cNvSpPr>
            <a:spLocks noGrp="1"/>
          </p:cNvSpPr>
          <p:nvPr>
            <p:ph type="dt" sz="half" idx="10"/>
          </p:nvPr>
        </p:nvSpPr>
        <p:spPr/>
        <p:txBody>
          <a:bodyPr/>
          <a:lstStyle/>
          <a:p>
            <a:fld id="{D12F3E25-6ACE-4A61-A484-3AFC2A8C9E06}" type="datetimeFigureOut">
              <a:rPr lang="de-DE" smtClean="0"/>
              <a:pPr/>
              <a:t>18.11.2009</a:t>
            </a:fld>
            <a:endParaRPr lang="en-US"/>
          </a:p>
        </p:txBody>
      </p:sp>
      <p:sp>
        <p:nvSpPr>
          <p:cNvPr id="8" name="Fußzeilenplatzhalter 7"/>
          <p:cNvSpPr>
            <a:spLocks noGrp="1"/>
          </p:cNvSpPr>
          <p:nvPr>
            <p:ph type="ftr" sz="quarter" idx="11"/>
          </p:nvPr>
        </p:nvSpPr>
        <p:spPr/>
        <p:txBody>
          <a:bodyPr/>
          <a:lstStyle/>
          <a:p>
            <a:endParaRPr lang="en-US"/>
          </a:p>
        </p:txBody>
      </p:sp>
      <p:sp>
        <p:nvSpPr>
          <p:cNvPr id="9" name="Foliennummernplatzhalter 8"/>
          <p:cNvSpPr>
            <a:spLocks noGrp="1"/>
          </p:cNvSpPr>
          <p:nvPr>
            <p:ph type="sldNum" sz="quarter" idx="12"/>
          </p:nvPr>
        </p:nvSpPr>
        <p:spPr/>
        <p:txBody>
          <a:bodyPr/>
          <a:lstStyle/>
          <a:p>
            <a:fld id="{F3C748EB-2670-4E7C-88FE-740096AEB214}"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de-DE" smtClean="0"/>
              <a:t>Titelmasterformat durch Klicken bearbeiten</a:t>
            </a:r>
            <a:endParaRPr kumimoji="0" lang="en-US"/>
          </a:p>
        </p:txBody>
      </p:sp>
      <p:sp>
        <p:nvSpPr>
          <p:cNvPr id="3" name="Datumsplatzhalter 2"/>
          <p:cNvSpPr>
            <a:spLocks noGrp="1"/>
          </p:cNvSpPr>
          <p:nvPr>
            <p:ph type="dt" sz="half" idx="10"/>
          </p:nvPr>
        </p:nvSpPr>
        <p:spPr/>
        <p:txBody>
          <a:bodyPr/>
          <a:lstStyle/>
          <a:p>
            <a:fld id="{D12F3E25-6ACE-4A61-A484-3AFC2A8C9E06}" type="datetimeFigureOut">
              <a:rPr lang="de-DE" smtClean="0"/>
              <a:pPr/>
              <a:t>18.11.2009</a:t>
            </a:fld>
            <a:endParaRPr lang="en-US"/>
          </a:p>
        </p:txBody>
      </p:sp>
      <p:sp>
        <p:nvSpPr>
          <p:cNvPr id="4" name="Fußzeilenplatzhalter 3"/>
          <p:cNvSpPr>
            <a:spLocks noGrp="1"/>
          </p:cNvSpPr>
          <p:nvPr>
            <p:ph type="ftr" sz="quarter" idx="11"/>
          </p:nvPr>
        </p:nvSpPr>
        <p:spPr/>
        <p:txBody>
          <a:bodyPr/>
          <a:lstStyle/>
          <a:p>
            <a:endParaRPr lang="en-US"/>
          </a:p>
        </p:txBody>
      </p:sp>
      <p:sp>
        <p:nvSpPr>
          <p:cNvPr id="5" name="Foliennummernplatzhalter 4"/>
          <p:cNvSpPr>
            <a:spLocks noGrp="1"/>
          </p:cNvSpPr>
          <p:nvPr>
            <p:ph type="sldNum" sz="quarter" idx="12"/>
          </p:nvPr>
        </p:nvSpPr>
        <p:spPr/>
        <p:txBody>
          <a:bodyPr/>
          <a:lstStyle/>
          <a:p>
            <a:fld id="{F3C748EB-2670-4E7C-88FE-740096AEB214}"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12F3E25-6ACE-4A61-A484-3AFC2A8C9E06}" type="datetimeFigureOut">
              <a:rPr lang="de-DE" smtClean="0"/>
              <a:pPr/>
              <a:t>18.11.2009</a:t>
            </a:fld>
            <a:endParaRPr lang="en-US"/>
          </a:p>
        </p:txBody>
      </p:sp>
      <p:sp>
        <p:nvSpPr>
          <p:cNvPr id="3" name="Fußzeilenplatzhalter 2"/>
          <p:cNvSpPr>
            <a:spLocks noGrp="1"/>
          </p:cNvSpPr>
          <p:nvPr>
            <p:ph type="ftr" sz="quarter" idx="11"/>
          </p:nvPr>
        </p:nvSpPr>
        <p:spPr/>
        <p:txBody>
          <a:bodyPr/>
          <a:lstStyle/>
          <a:p>
            <a:endParaRPr lang="en-US"/>
          </a:p>
        </p:txBody>
      </p:sp>
      <p:sp>
        <p:nvSpPr>
          <p:cNvPr id="4" name="Foliennummernplatzhalter 3"/>
          <p:cNvSpPr>
            <a:spLocks noGrp="1"/>
          </p:cNvSpPr>
          <p:nvPr>
            <p:ph type="sldNum" sz="quarter" idx="12"/>
          </p:nvPr>
        </p:nvSpPr>
        <p:spPr/>
        <p:txBody>
          <a:bodyPr/>
          <a:lstStyle/>
          <a:p>
            <a:fld id="{F3C748EB-2670-4E7C-88FE-740096AEB214}"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de-DE" smtClean="0"/>
              <a:t>Titelmasterformat durch Klicken bearbeiten</a:t>
            </a:r>
            <a:endParaRPr kumimoji="0" lang="en-US"/>
          </a:p>
        </p:txBody>
      </p:sp>
      <p:sp>
        <p:nvSpPr>
          <p:cNvPr id="3" name="Textplatzhalt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de-DE" smtClean="0"/>
              <a:t>Textmasterformate durch Klicken bearbeiten</a:t>
            </a:r>
          </a:p>
        </p:txBody>
      </p:sp>
      <p:sp>
        <p:nvSpPr>
          <p:cNvPr id="4" name="Inhaltsplatzhalt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5" name="Datumsplatzhalter 4"/>
          <p:cNvSpPr>
            <a:spLocks noGrp="1"/>
          </p:cNvSpPr>
          <p:nvPr>
            <p:ph type="dt" sz="half" idx="10"/>
          </p:nvPr>
        </p:nvSpPr>
        <p:spPr/>
        <p:txBody>
          <a:bodyPr/>
          <a:lstStyle/>
          <a:p>
            <a:fld id="{D12F3E25-6ACE-4A61-A484-3AFC2A8C9E06}" type="datetimeFigureOut">
              <a:rPr lang="de-DE" smtClean="0"/>
              <a:pPr/>
              <a:t>18.11.2009</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F3C748EB-2670-4E7C-88FE-740096AEB214}"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9" name="Eine Ecke des Rechtecks schneiden und abrunden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htwinkliges Dreieck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el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de-DE" smtClean="0"/>
              <a:t>Titelmasterformat durch Klicken bearbeiten</a:t>
            </a:r>
            <a:endParaRPr kumimoji="0" lang="en-US"/>
          </a:p>
        </p:txBody>
      </p:sp>
      <p:sp>
        <p:nvSpPr>
          <p:cNvPr id="4" name="Textplatzhalt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de-DE" smtClean="0"/>
              <a:t>Textmasterformate durch Klicken bearbeiten</a:t>
            </a:r>
          </a:p>
        </p:txBody>
      </p:sp>
      <p:sp>
        <p:nvSpPr>
          <p:cNvPr id="5" name="Datumsplatzhalter 4"/>
          <p:cNvSpPr>
            <a:spLocks noGrp="1"/>
          </p:cNvSpPr>
          <p:nvPr>
            <p:ph type="dt" sz="half" idx="10"/>
          </p:nvPr>
        </p:nvSpPr>
        <p:spPr/>
        <p:txBody>
          <a:bodyPr/>
          <a:lstStyle/>
          <a:p>
            <a:fld id="{D12F3E25-6ACE-4A61-A484-3AFC2A8C9E06}" type="datetimeFigureOut">
              <a:rPr lang="de-DE" smtClean="0"/>
              <a:pPr/>
              <a:t>18.11.2009</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a:xfrm>
            <a:off x="8077200" y="6356350"/>
            <a:ext cx="609600" cy="365125"/>
          </a:xfrm>
        </p:spPr>
        <p:txBody>
          <a:bodyPr/>
          <a:lstStyle/>
          <a:p>
            <a:fld id="{F3C748EB-2670-4E7C-88FE-740096AEB214}" type="slidenum">
              <a:rPr lang="en-US" smtClean="0"/>
              <a:pPr/>
              <a:t>‹Nr.›</a:t>
            </a:fld>
            <a:endParaRPr lang="en-US"/>
          </a:p>
        </p:txBody>
      </p:sp>
      <p:sp>
        <p:nvSpPr>
          <p:cNvPr id="3" name="Bildplatzhalt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de-DE" smtClean="0"/>
              <a:t>Bild durch Klicken auf Symbol hinzufügen</a:t>
            </a:r>
            <a:endParaRPr kumimoji="0" lang="en-US" dirty="0"/>
          </a:p>
        </p:txBody>
      </p:sp>
      <p:sp>
        <p:nvSpPr>
          <p:cNvPr id="10" name="Freihand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ihand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ihand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ihand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elplatzhalt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de-DE" smtClean="0"/>
              <a:t>Titelmasterformat durch Klicken bearbeiten</a:t>
            </a:r>
            <a:endParaRPr kumimoji="0" lang="en-US"/>
          </a:p>
        </p:txBody>
      </p:sp>
      <p:sp>
        <p:nvSpPr>
          <p:cNvPr id="30" name="Textplatzhalt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de-DE" smtClean="0"/>
              <a:t>Textmasterformate durch Klicken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10" name="Datumsplatzhalt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12F3E25-6ACE-4A61-A484-3AFC2A8C9E06}" type="datetimeFigureOut">
              <a:rPr lang="de-DE" smtClean="0"/>
              <a:pPr/>
              <a:t>18.11.2009</a:t>
            </a:fld>
            <a:endParaRPr lang="en-US"/>
          </a:p>
        </p:txBody>
      </p:sp>
      <p:sp>
        <p:nvSpPr>
          <p:cNvPr id="22" name="Fußzeilenplatzhalt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Foliennummernplatzhalt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3C748EB-2670-4E7C-88FE-740096AEB214}" type="slidenum">
              <a:rPr lang="en-US" smtClean="0"/>
              <a:pPr/>
              <a:t>‹Nr.›</a:t>
            </a:fld>
            <a:endParaRPr lang="en-US"/>
          </a:p>
        </p:txBody>
      </p:sp>
      <p:grpSp>
        <p:nvGrpSpPr>
          <p:cNvPr id="2" name="Gruppieren 1"/>
          <p:cNvGrpSpPr/>
          <p:nvPr/>
        </p:nvGrpSpPr>
        <p:grpSpPr>
          <a:xfrm>
            <a:off x="-19017" y="202408"/>
            <a:ext cx="9180548" cy="649224"/>
            <a:chOff x="-19045" y="216550"/>
            <a:chExt cx="9180548" cy="649224"/>
          </a:xfrm>
        </p:grpSpPr>
        <p:sp>
          <p:nvSpPr>
            <p:cNvPr id="12" name="Freihand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ihand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10.gi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image" Target="../media/image13.g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1.bin"/><Relationship Id="rId5" Type="http://schemas.openxmlformats.org/officeDocument/2006/relationships/oleObject" Target="../embeddings/oleObject10.bin"/><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4.bin"/><Relationship Id="rId5" Type="http://schemas.openxmlformats.org/officeDocument/2006/relationships/oleObject" Target="../embeddings/oleObject13.bin"/><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18.xml"/><Relationship Id="rId7"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8.bin"/><Relationship Id="rId5" Type="http://schemas.openxmlformats.org/officeDocument/2006/relationships/oleObject" Target="../embeddings/oleObject17.bin"/><Relationship Id="rId4" Type="http://schemas.openxmlformats.org/officeDocument/2006/relationships/oleObject" Target="../embeddings/oleObject16.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1.bin"/><Relationship Id="rId5" Type="http://schemas.openxmlformats.org/officeDocument/2006/relationships/image" Target="../media/image17.jpeg"/><Relationship Id="rId4" Type="http://schemas.openxmlformats.org/officeDocument/2006/relationships/image" Target="../media/image31.g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23.bin"/><Relationship Id="rId5" Type="http://schemas.openxmlformats.org/officeDocument/2006/relationships/image" Target="../media/image20.jpeg"/><Relationship Id="rId4" Type="http://schemas.openxmlformats.org/officeDocument/2006/relationships/image" Target="../media/image34.gi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25.bin"/><Relationship Id="rId5" Type="http://schemas.openxmlformats.org/officeDocument/2006/relationships/image" Target="../media/image23.jpeg"/><Relationship Id="rId4" Type="http://schemas.openxmlformats.org/officeDocument/2006/relationships/image" Target="../media/image37.gi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illc.uva.nl/LOFT2008/"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arxiv.org/abs/0707.3068"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oleObject" Target="../embeddings/oleObject28.bin"/><Relationship Id="rId4" Type="http://schemas.openxmlformats.org/officeDocument/2006/relationships/oleObject" Target="../embeddings/oleObject27.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oleObject" Target="../embeddings/oleObject30.bin"/><Relationship Id="rId4" Type="http://schemas.openxmlformats.org/officeDocument/2006/relationships/oleObject" Target="../embeddings/oleObject29.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oleObject" Target="../embeddings/oleObject32.bin"/><Relationship Id="rId4" Type="http://schemas.openxmlformats.org/officeDocument/2006/relationships/oleObject" Target="../embeddings/oleObject31.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33.bin"/><Relationship Id="rId5" Type="http://schemas.openxmlformats.org/officeDocument/2006/relationships/image" Target="../media/image17.jpeg"/><Relationship Id="rId4" Type="http://schemas.openxmlformats.org/officeDocument/2006/relationships/image" Target="../media/image31.gi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38.bin"/><Relationship Id="rId3" Type="http://schemas.openxmlformats.org/officeDocument/2006/relationships/notesSlide" Target="../notesSlides/notesSlide36.xml"/><Relationship Id="rId7" Type="http://schemas.openxmlformats.org/officeDocument/2006/relationships/oleObject" Target="../embeddings/oleObject37.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36.bin"/><Relationship Id="rId5" Type="http://schemas.openxmlformats.org/officeDocument/2006/relationships/oleObject" Target="../embeddings/oleObject35.bin"/><Relationship Id="rId4" Type="http://schemas.openxmlformats.org/officeDocument/2006/relationships/image" Target="../media/image52.jpeg"/><Relationship Id="rId9" Type="http://schemas.openxmlformats.org/officeDocument/2006/relationships/oleObject" Target="../embeddings/oleObject39.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42.bin"/><Relationship Id="rId5" Type="http://schemas.openxmlformats.org/officeDocument/2006/relationships/oleObject" Target="../embeddings/oleObject41.bin"/><Relationship Id="rId4" Type="http://schemas.openxmlformats.org/officeDocument/2006/relationships/oleObject" Target="../embeddings/oleObject40.bin"/></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46.bin"/><Relationship Id="rId3" Type="http://schemas.openxmlformats.org/officeDocument/2006/relationships/notesSlide" Target="../notesSlides/notesSlide38.xml"/><Relationship Id="rId7"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31.gif"/><Relationship Id="rId5" Type="http://schemas.openxmlformats.org/officeDocument/2006/relationships/oleObject" Target="../embeddings/oleObject45.bin"/><Relationship Id="rId4" Type="http://schemas.openxmlformats.org/officeDocument/2006/relationships/oleObject" Target="../embeddings/oleObject44.bin"/></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oleObject" Target="../embeddings/oleObject50.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49.bin"/><Relationship Id="rId5" Type="http://schemas.openxmlformats.org/officeDocument/2006/relationships/oleObject" Target="../embeddings/oleObject48.bin"/><Relationship Id="rId4" Type="http://schemas.openxmlformats.org/officeDocument/2006/relationships/oleObject" Target="../embeddings/oleObject47.bin"/></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55.bin"/><Relationship Id="rId3" Type="http://schemas.openxmlformats.org/officeDocument/2006/relationships/notesSlide" Target="../notesSlides/notesSlide45.xml"/><Relationship Id="rId7" Type="http://schemas.openxmlformats.org/officeDocument/2006/relationships/oleObject" Target="../embeddings/oleObject54.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53.bin"/><Relationship Id="rId5" Type="http://schemas.openxmlformats.org/officeDocument/2006/relationships/oleObject" Target="../embeddings/oleObject52.bin"/><Relationship Id="rId4" Type="http://schemas.openxmlformats.org/officeDocument/2006/relationships/oleObject" Target="../embeddings/oleObject51.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oleObject" Target="../embeddings/oleObject57.bin"/><Relationship Id="rId4" Type="http://schemas.openxmlformats.org/officeDocument/2006/relationships/oleObject" Target="../embeddings/oleObject56.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oleObject" Target="../embeddings/oleObject61.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oleObject" Target="../embeddings/oleObject60.bin"/><Relationship Id="rId5" Type="http://schemas.openxmlformats.org/officeDocument/2006/relationships/oleObject" Target="../embeddings/oleObject59.bin"/><Relationship Id="rId4" Type="http://schemas.openxmlformats.org/officeDocument/2006/relationships/oleObject" Target="../embeddings/oleObject58.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vmlDrawing" Target="../drawings/vmlDrawing22.vml"/><Relationship Id="rId4" Type="http://schemas.openxmlformats.org/officeDocument/2006/relationships/oleObject" Target="../embeddings/oleObject62.bin"/></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66.bin"/><Relationship Id="rId3" Type="http://schemas.openxmlformats.org/officeDocument/2006/relationships/notesSlide" Target="../notesSlides/notesSlide49.xml"/><Relationship Id="rId7" Type="http://schemas.openxmlformats.org/officeDocument/2006/relationships/oleObject" Target="../embeddings/oleObject65.bin"/><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64.bin"/><Relationship Id="rId5" Type="http://schemas.openxmlformats.org/officeDocument/2006/relationships/oleObject" Target="../embeddings/oleObject63.bin"/><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jpeg"/><Relationship Id="rId5" Type="http://schemas.openxmlformats.org/officeDocument/2006/relationships/oleObject" Target="../embeddings/oleObject1.bin"/><Relationship Id="rId4" Type="http://schemas.openxmlformats.org/officeDocument/2006/relationships/image" Target="../media/image5.gi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85.jpeg"/><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68.bin"/><Relationship Id="rId5" Type="http://schemas.openxmlformats.org/officeDocument/2006/relationships/image" Target="../media/image84.jpeg"/><Relationship Id="rId4" Type="http://schemas.openxmlformats.org/officeDocument/2006/relationships/oleObject" Target="../embeddings/oleObject67.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mlDrawing" Target="../drawings/vmlDrawing25.vml"/><Relationship Id="rId5" Type="http://schemas.openxmlformats.org/officeDocument/2006/relationships/oleObject" Target="../embeddings/oleObject69.bin"/><Relationship Id="rId4" Type="http://schemas.openxmlformats.org/officeDocument/2006/relationships/image" Target="../media/image87.gif"/></Relationships>
</file>

<file path=ppt/slides/_rels/slide52.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28596" y="1142984"/>
            <a:ext cx="8244230" cy="2000264"/>
          </a:xfrm>
        </p:spPr>
        <p:txBody>
          <a:bodyPr>
            <a:normAutofit fontScale="90000"/>
          </a:bodyPr>
          <a:lstStyle/>
          <a:p>
            <a:pPr algn="ctr"/>
            <a:r>
              <a:rPr lang="de-DE" dirty="0" smtClean="0"/>
              <a:t>Neue Entwicklungen in der Evolutionären Spieltheorie</a:t>
            </a:r>
            <a:br>
              <a:rPr lang="de-DE" dirty="0" smtClean="0"/>
            </a:br>
            <a:r>
              <a:rPr lang="de-DE" sz="2700" dirty="0" smtClean="0"/>
              <a:t>(Vorlesungsteil 5)</a:t>
            </a:r>
            <a:endParaRPr lang="de-DE" dirty="0"/>
          </a:p>
        </p:txBody>
      </p:sp>
      <p:sp>
        <p:nvSpPr>
          <p:cNvPr id="3" name="Untertitel 2"/>
          <p:cNvSpPr>
            <a:spLocks noGrp="1"/>
          </p:cNvSpPr>
          <p:nvPr>
            <p:ph type="subTitle" idx="1"/>
          </p:nvPr>
        </p:nvSpPr>
        <p:spPr>
          <a:xfrm>
            <a:off x="571472" y="3857628"/>
            <a:ext cx="7854696" cy="2428892"/>
          </a:xfrm>
        </p:spPr>
        <p:txBody>
          <a:bodyPr>
            <a:normAutofit fontScale="70000" lnSpcReduction="20000"/>
          </a:bodyPr>
          <a:lstStyle/>
          <a:p>
            <a:pPr algn="ctr"/>
            <a:r>
              <a:rPr lang="de-DE" dirty="0" smtClean="0"/>
              <a:t>Vorlesung im Rahmen des </a:t>
            </a:r>
          </a:p>
          <a:p>
            <a:pPr algn="ctr"/>
            <a:r>
              <a:rPr lang="de-DE" dirty="0" smtClean="0"/>
              <a:t>Deutsch-Französischen Dozenten-Austauschprogramms „</a:t>
            </a:r>
            <a:r>
              <a:rPr lang="de-DE" i="1" dirty="0" err="1" smtClean="0"/>
              <a:t>Minerve</a:t>
            </a:r>
            <a:r>
              <a:rPr lang="de-DE" dirty="0" smtClean="0"/>
              <a:t>“</a:t>
            </a:r>
          </a:p>
          <a:p>
            <a:pPr algn="ctr"/>
            <a:r>
              <a:rPr lang="de-DE" dirty="0" smtClean="0"/>
              <a:t/>
            </a:r>
            <a:br>
              <a:rPr lang="de-DE" dirty="0" smtClean="0"/>
            </a:br>
            <a:r>
              <a:rPr lang="de-DE" dirty="0" smtClean="0"/>
              <a:t>Dr. Matthias Hanauske</a:t>
            </a:r>
            <a:br>
              <a:rPr lang="de-DE" dirty="0" smtClean="0"/>
            </a:br>
            <a:r>
              <a:rPr lang="de-DE" dirty="0" smtClean="0"/>
              <a:t>Institut für Wirtschaftsinformatik</a:t>
            </a:r>
            <a:br>
              <a:rPr lang="de-DE" dirty="0" smtClean="0"/>
            </a:br>
            <a:r>
              <a:rPr lang="de-DE" dirty="0" smtClean="0"/>
              <a:t>Goethe-Universität Frankfurt am Main</a:t>
            </a:r>
            <a:br>
              <a:rPr lang="de-DE" dirty="0" smtClean="0"/>
            </a:br>
            <a:r>
              <a:rPr lang="de-DE" dirty="0" smtClean="0"/>
              <a:t>Grüneburgplatz 1, 60323 Frankfurt am Main</a:t>
            </a:r>
          </a:p>
          <a:p>
            <a:pPr algn="ctr"/>
            <a:endParaRPr lang="de-DE" dirty="0" smtClean="0"/>
          </a:p>
          <a:p>
            <a:pPr algn="ctr"/>
            <a:r>
              <a:rPr lang="en-US" dirty="0" smtClean="0"/>
              <a:t>Lyon, 18.November 2009</a:t>
            </a:r>
          </a:p>
          <a:p>
            <a:pPr algn="ct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MixedNashB2.gif"/>
          <p:cNvPicPr>
            <a:picLocks noChangeAspect="1"/>
          </p:cNvPicPr>
          <p:nvPr/>
        </p:nvPicPr>
        <p:blipFill>
          <a:blip r:embed="rId4" cstate="print"/>
          <a:stretch>
            <a:fillRect/>
          </a:stretch>
        </p:blipFill>
        <p:spPr>
          <a:xfrm>
            <a:off x="6429389" y="-1"/>
            <a:ext cx="2714612" cy="2178953"/>
          </a:xfrm>
          <a:prstGeom prst="rect">
            <a:avLst/>
          </a:prstGeom>
          <a:ln>
            <a:noFill/>
          </a:ln>
          <a:effectLst>
            <a:softEdge rad="112500"/>
          </a:effectLst>
        </p:spPr>
      </p:pic>
      <p:sp>
        <p:nvSpPr>
          <p:cNvPr id="2" name="Titel 1"/>
          <p:cNvSpPr>
            <a:spLocks noGrp="1"/>
          </p:cNvSpPr>
          <p:nvPr>
            <p:ph type="title"/>
          </p:nvPr>
        </p:nvSpPr>
        <p:spPr>
          <a:xfrm>
            <a:off x="428596" y="142852"/>
            <a:ext cx="8229600" cy="1143000"/>
          </a:xfrm>
        </p:spPr>
        <p:txBody>
          <a:bodyPr>
            <a:normAutofit fontScale="90000"/>
          </a:bodyPr>
          <a:lstStyle/>
          <a:p>
            <a:r>
              <a:rPr lang="de-DE" sz="4900" dirty="0" smtClean="0"/>
              <a:t>Hausaufgabe</a:t>
            </a:r>
            <a:r>
              <a:rPr lang="de-DE" sz="15500" dirty="0" smtClean="0"/>
              <a:t/>
            </a:r>
            <a:br>
              <a:rPr lang="de-DE" sz="15500" dirty="0" smtClean="0"/>
            </a:br>
            <a:r>
              <a:rPr lang="de-DE" sz="2200" dirty="0" smtClean="0"/>
              <a:t>1. Dominante Strategien und Nash-Gleichgewichte</a:t>
            </a:r>
            <a:br>
              <a:rPr lang="de-DE" sz="2200" dirty="0" smtClean="0"/>
            </a:br>
            <a:r>
              <a:rPr lang="de-DE" sz="2000" dirty="0" smtClean="0"/>
              <a:t>(Berechnung des gemischten Nash-Gleichgewichts in Beispiel 2)</a:t>
            </a:r>
            <a:endParaRPr lang="de-DE" dirty="0"/>
          </a:p>
        </p:txBody>
      </p:sp>
      <p:sp>
        <p:nvSpPr>
          <p:cNvPr id="3" name="Inhaltsplatzhalter 2"/>
          <p:cNvSpPr>
            <a:spLocks noGrp="1"/>
          </p:cNvSpPr>
          <p:nvPr>
            <p:ph idx="1"/>
          </p:nvPr>
        </p:nvSpPr>
        <p:spPr/>
        <p:txBody>
          <a:bodyPr>
            <a:normAutofit/>
          </a:bodyPr>
          <a:lstStyle/>
          <a:p>
            <a:pPr marL="514350" indent="-514350">
              <a:buFont typeface="Courier New" pitchFamily="49" charset="0"/>
              <a:buChar char="o"/>
            </a:pPr>
            <a:r>
              <a:rPr lang="de-DE" sz="2400" dirty="0" smtClean="0"/>
              <a:t>Berechnung des gemischten Nash-Gleichgewichts: </a:t>
            </a:r>
          </a:p>
        </p:txBody>
      </p:sp>
      <p:graphicFrame>
        <p:nvGraphicFramePr>
          <p:cNvPr id="187393" name="Object 1"/>
          <p:cNvGraphicFramePr>
            <a:graphicFrameLocks noChangeAspect="1"/>
          </p:cNvGraphicFramePr>
          <p:nvPr/>
        </p:nvGraphicFramePr>
        <p:xfrm>
          <a:off x="500034" y="2857496"/>
          <a:ext cx="8212137" cy="2457450"/>
        </p:xfrm>
        <a:graphic>
          <a:graphicData uri="http://schemas.openxmlformats.org/presentationml/2006/ole">
            <p:oleObj spid="_x0000_s671746" name="Formel" r:id="rId5" imgW="3873240" imgH="1143000" progId="Equation.3">
              <p:embed/>
            </p:oleObj>
          </a:graphicData>
        </a:graphic>
      </p:graphicFrame>
      <p:sp>
        <p:nvSpPr>
          <p:cNvPr id="6" name="Textfeld 5"/>
          <p:cNvSpPr txBox="1"/>
          <p:nvPr/>
        </p:nvSpPr>
        <p:spPr>
          <a:xfrm>
            <a:off x="428596" y="5786454"/>
            <a:ext cx="6393610" cy="400110"/>
          </a:xfrm>
          <a:prstGeom prst="rect">
            <a:avLst/>
          </a:prstGeom>
          <a:noFill/>
        </p:spPr>
        <p:txBody>
          <a:bodyPr wrap="none" rtlCol="0">
            <a:spAutoFit/>
          </a:bodyPr>
          <a:lstStyle/>
          <a:p>
            <a:r>
              <a:rPr lang="de-DE" sz="2000" dirty="0" smtClean="0"/>
              <a:t>Da es sich um ein symmetrisches Spiel handelt gilt auch </a:t>
            </a:r>
            <a:endParaRPr lang="de-DE" sz="2000" dirty="0"/>
          </a:p>
        </p:txBody>
      </p:sp>
      <p:graphicFrame>
        <p:nvGraphicFramePr>
          <p:cNvPr id="187394" name="Object 2"/>
          <p:cNvGraphicFramePr>
            <a:graphicFrameLocks noChangeAspect="1"/>
          </p:cNvGraphicFramePr>
          <p:nvPr/>
        </p:nvGraphicFramePr>
        <p:xfrm>
          <a:off x="6656388" y="5500688"/>
          <a:ext cx="2233612" cy="846137"/>
        </p:xfrm>
        <a:graphic>
          <a:graphicData uri="http://schemas.openxmlformats.org/presentationml/2006/ole">
            <p:oleObj spid="_x0000_s671747" name="Formel" r:id="rId6" imgW="1054080" imgH="393480" progId="Equation.3">
              <p:embed/>
            </p:oleObj>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MixedNashB3.gif"/>
          <p:cNvPicPr>
            <a:picLocks noChangeAspect="1"/>
          </p:cNvPicPr>
          <p:nvPr/>
        </p:nvPicPr>
        <p:blipFill>
          <a:blip r:embed="rId4" cstate="print"/>
          <a:stretch>
            <a:fillRect/>
          </a:stretch>
        </p:blipFill>
        <p:spPr>
          <a:xfrm>
            <a:off x="6357950" y="0"/>
            <a:ext cx="2786050" cy="2236295"/>
          </a:xfrm>
          <a:prstGeom prst="rect">
            <a:avLst/>
          </a:prstGeom>
          <a:ln>
            <a:noFill/>
          </a:ln>
          <a:effectLst>
            <a:softEdge rad="112500"/>
          </a:effectLst>
        </p:spPr>
      </p:pic>
      <p:sp>
        <p:nvSpPr>
          <p:cNvPr id="2" name="Titel 1"/>
          <p:cNvSpPr>
            <a:spLocks noGrp="1"/>
          </p:cNvSpPr>
          <p:nvPr>
            <p:ph type="title"/>
          </p:nvPr>
        </p:nvSpPr>
        <p:spPr>
          <a:xfrm>
            <a:off x="428596" y="142852"/>
            <a:ext cx="8229600" cy="1143000"/>
          </a:xfrm>
        </p:spPr>
        <p:txBody>
          <a:bodyPr>
            <a:normAutofit fontScale="90000"/>
          </a:bodyPr>
          <a:lstStyle/>
          <a:p>
            <a:r>
              <a:rPr lang="de-DE" sz="4900" dirty="0" smtClean="0"/>
              <a:t>Hausaufgabe</a:t>
            </a:r>
            <a:r>
              <a:rPr lang="de-DE" sz="15500" dirty="0" smtClean="0"/>
              <a:t/>
            </a:r>
            <a:br>
              <a:rPr lang="de-DE" sz="15500" dirty="0" smtClean="0"/>
            </a:br>
            <a:r>
              <a:rPr lang="de-DE" sz="2200" dirty="0" smtClean="0"/>
              <a:t>1. Dominante Strategien und Nash-Gleichgewichte</a:t>
            </a:r>
            <a:br>
              <a:rPr lang="de-DE" sz="2200" dirty="0" smtClean="0"/>
            </a:br>
            <a:r>
              <a:rPr lang="de-DE" sz="2000" dirty="0" smtClean="0"/>
              <a:t>(Berechnung des gemischten Nash-Gleichgewichts in Beispiel 3)</a:t>
            </a:r>
            <a:endParaRPr lang="de-DE" dirty="0"/>
          </a:p>
        </p:txBody>
      </p:sp>
      <p:sp>
        <p:nvSpPr>
          <p:cNvPr id="3" name="Inhaltsplatzhalter 2"/>
          <p:cNvSpPr>
            <a:spLocks noGrp="1"/>
          </p:cNvSpPr>
          <p:nvPr>
            <p:ph idx="1"/>
          </p:nvPr>
        </p:nvSpPr>
        <p:spPr/>
        <p:txBody>
          <a:bodyPr>
            <a:normAutofit/>
          </a:bodyPr>
          <a:lstStyle/>
          <a:p>
            <a:pPr marL="514350" indent="-514350">
              <a:buFont typeface="Courier New" pitchFamily="49" charset="0"/>
              <a:buChar char="o"/>
            </a:pPr>
            <a:r>
              <a:rPr lang="de-DE" sz="2400" dirty="0" smtClean="0"/>
              <a:t>Berechnung des gemischten Nash-Gleichgewichts: </a:t>
            </a:r>
          </a:p>
        </p:txBody>
      </p:sp>
      <p:graphicFrame>
        <p:nvGraphicFramePr>
          <p:cNvPr id="187393" name="Object 1"/>
          <p:cNvGraphicFramePr>
            <a:graphicFrameLocks noChangeAspect="1"/>
          </p:cNvGraphicFramePr>
          <p:nvPr/>
        </p:nvGraphicFramePr>
        <p:xfrm>
          <a:off x="325438" y="2857500"/>
          <a:ext cx="8562975" cy="2457450"/>
        </p:xfrm>
        <a:graphic>
          <a:graphicData uri="http://schemas.openxmlformats.org/presentationml/2006/ole">
            <p:oleObj spid="_x0000_s672770" name="Formel" r:id="rId5" imgW="4038480" imgH="1143000" progId="Equation.3">
              <p:embed/>
            </p:oleObj>
          </a:graphicData>
        </a:graphic>
      </p:graphicFrame>
      <p:sp>
        <p:nvSpPr>
          <p:cNvPr id="6" name="Textfeld 5"/>
          <p:cNvSpPr txBox="1"/>
          <p:nvPr/>
        </p:nvSpPr>
        <p:spPr>
          <a:xfrm>
            <a:off x="428596" y="5786454"/>
            <a:ext cx="6393610" cy="400110"/>
          </a:xfrm>
          <a:prstGeom prst="rect">
            <a:avLst/>
          </a:prstGeom>
          <a:noFill/>
        </p:spPr>
        <p:txBody>
          <a:bodyPr wrap="none" rtlCol="0">
            <a:spAutoFit/>
          </a:bodyPr>
          <a:lstStyle/>
          <a:p>
            <a:r>
              <a:rPr lang="de-DE" sz="2000" dirty="0" smtClean="0"/>
              <a:t>Da es sich um ein symmetrisches Spiel handelt gilt auch </a:t>
            </a:r>
            <a:endParaRPr lang="de-DE" sz="2000" dirty="0"/>
          </a:p>
        </p:txBody>
      </p:sp>
      <p:graphicFrame>
        <p:nvGraphicFramePr>
          <p:cNvPr id="187394" name="Object 2"/>
          <p:cNvGraphicFramePr>
            <a:graphicFrameLocks noChangeAspect="1"/>
          </p:cNvGraphicFramePr>
          <p:nvPr/>
        </p:nvGraphicFramePr>
        <p:xfrm>
          <a:off x="6669088" y="5500688"/>
          <a:ext cx="2208212" cy="846137"/>
        </p:xfrm>
        <a:graphic>
          <a:graphicData uri="http://schemas.openxmlformats.org/presentationml/2006/ole">
            <p:oleObj spid="_x0000_s672771" name="Formel" r:id="rId6" imgW="1041120" imgH="393480" progId="Equation.3">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le 9"/>
          <p:cNvGraphicFramePr>
            <a:graphicFrameLocks noGrp="1"/>
          </p:cNvGraphicFramePr>
          <p:nvPr/>
        </p:nvGraphicFramePr>
        <p:xfrm>
          <a:off x="571472" y="1857364"/>
          <a:ext cx="4000527" cy="1214447"/>
        </p:xfrm>
        <a:graphic>
          <a:graphicData uri="http://schemas.openxmlformats.org/drawingml/2006/table">
            <a:tbl>
              <a:tblPr firstRow="1" bandRow="1">
                <a:tableStyleId>{5C22544A-7EE6-4342-B048-85BDC9FD1C3A}</a:tableStyleId>
              </a:tblPr>
              <a:tblGrid>
                <a:gridCol w="1250165"/>
                <a:gridCol w="1310171"/>
                <a:gridCol w="1440191"/>
              </a:tblGrid>
              <a:tr h="369423">
                <a:tc>
                  <a:txBody>
                    <a:bodyPr/>
                    <a:lstStyle/>
                    <a:p>
                      <a:pPr algn="ctr"/>
                      <a:endParaRPr lang="en-US" sz="1200" dirty="0"/>
                    </a:p>
                  </a:txBody>
                  <a:tcPr>
                    <a:solidFill>
                      <a:schemeClr val="bg1"/>
                    </a:solidFill>
                  </a:tcPr>
                </a:tc>
                <a:tc>
                  <a:txBody>
                    <a:bodyPr/>
                    <a:lstStyle/>
                    <a:p>
                      <a:pPr algn="ctr"/>
                      <a:r>
                        <a:rPr lang="en-US" sz="1200" dirty="0" err="1" smtClean="0"/>
                        <a:t>Kugel</a:t>
                      </a:r>
                      <a:endParaRPr lang="en-US" sz="1200" dirty="0"/>
                    </a:p>
                  </a:txBody>
                  <a:tcPr/>
                </a:tc>
                <a:tc>
                  <a:txBody>
                    <a:bodyPr/>
                    <a:lstStyle/>
                    <a:p>
                      <a:pPr algn="ctr"/>
                      <a:r>
                        <a:rPr lang="en-US" sz="1200" dirty="0" err="1" smtClean="0"/>
                        <a:t>Keine</a:t>
                      </a:r>
                      <a:r>
                        <a:rPr lang="en-US" sz="1200" dirty="0" smtClean="0"/>
                        <a:t> </a:t>
                      </a:r>
                      <a:r>
                        <a:rPr lang="en-US" sz="1200" dirty="0" err="1" smtClean="0"/>
                        <a:t>Kugel</a:t>
                      </a:r>
                      <a:endParaRPr lang="en-US" sz="1200" dirty="0"/>
                    </a:p>
                  </a:txBody>
                  <a:tcPr/>
                </a:tc>
              </a:tr>
              <a:tr h="401720">
                <a:tc>
                  <a:txBody>
                    <a:bodyPr/>
                    <a:lstStyle/>
                    <a:p>
                      <a:pPr algn="ctr"/>
                      <a:r>
                        <a:rPr lang="en-US" sz="1200" dirty="0" err="1" smtClean="0"/>
                        <a:t>Kugel</a:t>
                      </a:r>
                      <a:endParaRPr lang="en-US" sz="1200" dirty="0"/>
                    </a:p>
                  </a:txBody>
                  <a:tcPr>
                    <a:solidFill>
                      <a:srgbClr val="FF0000"/>
                    </a:solidFill>
                  </a:tcPr>
                </a:tc>
                <a:tc>
                  <a:txBody>
                    <a:bodyPr/>
                    <a:lstStyle/>
                    <a:p>
                      <a:pPr algn="ctr"/>
                      <a:r>
                        <a:rPr lang="en-US" sz="1800" dirty="0" smtClean="0"/>
                        <a:t>(</a:t>
                      </a:r>
                      <a:r>
                        <a:rPr lang="en-US" sz="1800" dirty="0" smtClean="0">
                          <a:solidFill>
                            <a:srgbClr val="FF0000"/>
                          </a:solidFill>
                        </a:rPr>
                        <a:t>0 </a:t>
                      </a:r>
                      <a:r>
                        <a:rPr lang="en-US" sz="1800" dirty="0" smtClean="0"/>
                        <a:t>, </a:t>
                      </a:r>
                      <a:r>
                        <a:rPr lang="en-US" sz="1800" dirty="0" smtClean="0">
                          <a:solidFill>
                            <a:schemeClr val="accent1"/>
                          </a:solidFill>
                        </a:rPr>
                        <a:t>0</a:t>
                      </a:r>
                      <a:r>
                        <a:rPr lang="en-US" sz="1800" dirty="0" smtClean="0"/>
                        <a:t>)</a:t>
                      </a:r>
                      <a:endParaRPr lang="en-US" sz="18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kumimoji="0" lang="en-US" sz="1800" kern="1200" dirty="0" smtClean="0">
                          <a:solidFill>
                            <a:srgbClr val="FF0000"/>
                          </a:solidFill>
                          <a:latin typeface="+mn-lt"/>
                          <a:ea typeface="+mn-ea"/>
                          <a:cs typeface="+mn-cs"/>
                        </a:rPr>
                        <a:t>2</a:t>
                      </a:r>
                      <a:r>
                        <a:rPr lang="en-US" sz="1800" dirty="0" smtClean="0">
                          <a:solidFill>
                            <a:srgbClr val="FF0000"/>
                          </a:solidFill>
                        </a:rPr>
                        <a:t> </a:t>
                      </a:r>
                      <a:r>
                        <a:rPr lang="en-US" sz="1800" dirty="0" smtClean="0"/>
                        <a:t>, </a:t>
                      </a:r>
                      <a:r>
                        <a:rPr lang="en-US" sz="1800" dirty="0" smtClean="0">
                          <a:solidFill>
                            <a:schemeClr val="accent1"/>
                          </a:solidFill>
                        </a:rPr>
                        <a:t>-1</a:t>
                      </a:r>
                      <a:r>
                        <a:rPr lang="en-US" sz="1800" dirty="0" smtClean="0"/>
                        <a:t>)</a:t>
                      </a:r>
                    </a:p>
                  </a:txBody>
                  <a:tcPr>
                    <a:solidFill>
                      <a:schemeClr val="bg2"/>
                    </a:solidFill>
                  </a:tcPr>
                </a:tc>
              </a:tr>
              <a:tr h="443304">
                <a:tc>
                  <a:txBody>
                    <a:bodyPr/>
                    <a:lstStyle/>
                    <a:p>
                      <a:pPr algn="ctr"/>
                      <a:r>
                        <a:rPr lang="en-US" sz="1200" dirty="0" err="1" smtClean="0"/>
                        <a:t>Keine</a:t>
                      </a:r>
                      <a:r>
                        <a:rPr lang="en-US" sz="1200" dirty="0" smtClean="0"/>
                        <a:t> </a:t>
                      </a:r>
                      <a:r>
                        <a:rPr lang="en-US" sz="1200" dirty="0" err="1" smtClean="0"/>
                        <a:t>Kugel</a:t>
                      </a:r>
                      <a:endParaRPr lang="en-US" sz="12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-1 </a:t>
                      </a:r>
                      <a:r>
                        <a:rPr lang="en-US" sz="1800" dirty="0" smtClean="0"/>
                        <a:t>, </a:t>
                      </a:r>
                      <a:r>
                        <a:rPr kumimoji="0" lang="en-US" sz="1800" kern="1200" dirty="0" smtClean="0">
                          <a:solidFill>
                            <a:schemeClr val="accent1"/>
                          </a:solidFill>
                          <a:latin typeface="+mn-lt"/>
                          <a:ea typeface="+mn-ea"/>
                          <a:cs typeface="+mn-cs"/>
                        </a:rPr>
                        <a:t>2</a:t>
                      </a:r>
                      <a:r>
                        <a:rPr lang="en-US" sz="18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1 </a:t>
                      </a:r>
                      <a:r>
                        <a:rPr lang="en-US" sz="1800" dirty="0" smtClean="0"/>
                        <a:t>, </a:t>
                      </a:r>
                      <a:r>
                        <a:rPr lang="en-US" sz="1800" dirty="0" smtClean="0">
                          <a:solidFill>
                            <a:schemeClr val="accent1"/>
                          </a:solidFill>
                        </a:rPr>
                        <a:t>1</a:t>
                      </a:r>
                      <a:r>
                        <a:rPr lang="en-US" sz="1800" dirty="0" smtClean="0"/>
                        <a:t>)</a:t>
                      </a:r>
                    </a:p>
                  </a:txBody>
                  <a:tcPr>
                    <a:solidFill>
                      <a:schemeClr val="bg2"/>
                    </a:solidFill>
                  </a:tcPr>
                </a:tc>
              </a:tr>
            </a:tbl>
          </a:graphicData>
        </a:graphic>
      </p:graphicFrame>
      <p:sp>
        <p:nvSpPr>
          <p:cNvPr id="11" name="Titel 10"/>
          <p:cNvSpPr>
            <a:spLocks noGrp="1"/>
          </p:cNvSpPr>
          <p:nvPr>
            <p:ph type="title"/>
          </p:nvPr>
        </p:nvSpPr>
        <p:spPr>
          <a:xfrm>
            <a:off x="428596" y="142852"/>
            <a:ext cx="8229600" cy="1347046"/>
          </a:xfrm>
        </p:spPr>
        <p:txBody>
          <a:bodyPr>
            <a:normAutofit fontScale="90000"/>
          </a:bodyPr>
          <a:lstStyle/>
          <a:p>
            <a:pPr lvl="0"/>
            <a:r>
              <a:rPr lang="de-DE" sz="7200" dirty="0" smtClean="0"/>
              <a:t>Hausaufgabe</a:t>
            </a:r>
            <a:r>
              <a:rPr lang="de-DE" sz="9600" dirty="0" smtClean="0"/>
              <a:t/>
            </a:r>
            <a:br>
              <a:rPr lang="de-DE" sz="9600" dirty="0" smtClean="0"/>
            </a:br>
            <a:r>
              <a:rPr lang="de-DE" sz="3100" dirty="0" smtClean="0"/>
              <a:t>1. Dominante Strategien und Nash-Gleichgewichte</a:t>
            </a:r>
            <a:endParaRPr lang="de-DE" dirty="0"/>
          </a:p>
        </p:txBody>
      </p:sp>
      <p:sp>
        <p:nvSpPr>
          <p:cNvPr id="5" name="Nach rechts gekrümmter Pfeil 4"/>
          <p:cNvSpPr/>
          <p:nvPr/>
        </p:nvSpPr>
        <p:spPr>
          <a:xfrm>
            <a:off x="1928794" y="2357430"/>
            <a:ext cx="214314" cy="500066"/>
          </a:xfrm>
          <a:prstGeom prst="curvedRightArrow">
            <a:avLst/>
          </a:prstGeom>
          <a:solidFill>
            <a:srgbClr val="FF0000"/>
          </a:solidFill>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7" name="Nach rechts gekrümmter Pfeil 6"/>
          <p:cNvSpPr/>
          <p:nvPr/>
        </p:nvSpPr>
        <p:spPr>
          <a:xfrm rot="10800000">
            <a:off x="3357554" y="2357430"/>
            <a:ext cx="214314" cy="500066"/>
          </a:xfrm>
          <a:prstGeom prst="curvedRightArrow">
            <a:avLst/>
          </a:prstGeom>
          <a:solidFill>
            <a:srgbClr val="FF0000"/>
          </a:solidFill>
          <a:scene3d>
            <a:camera prst="orthographicFront">
              <a:rot lat="30000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8" name="Nach unten gekrümmter Pfeil 7"/>
          <p:cNvSpPr/>
          <p:nvPr/>
        </p:nvSpPr>
        <p:spPr>
          <a:xfrm>
            <a:off x="2571736" y="2071678"/>
            <a:ext cx="1500198" cy="231454"/>
          </a:xfrm>
          <a:prstGeom prst="curvedDownArrow">
            <a:avLst/>
          </a:prstGeom>
          <a:solidFill>
            <a:schemeClr val="tx2">
              <a:lumMod val="20000"/>
              <a:lumOff val="80000"/>
            </a:schemeClr>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9" name="Nach unten gekrümmter Pfeil 8"/>
          <p:cNvSpPr/>
          <p:nvPr/>
        </p:nvSpPr>
        <p:spPr>
          <a:xfrm rot="10800000">
            <a:off x="2571736" y="2928934"/>
            <a:ext cx="1428760" cy="214314"/>
          </a:xfrm>
          <a:prstGeom prst="curvedDown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aphicFrame>
        <p:nvGraphicFramePr>
          <p:cNvPr id="13" name="Tabelle 12"/>
          <p:cNvGraphicFramePr>
            <a:graphicFrameLocks noGrp="1"/>
          </p:cNvGraphicFramePr>
          <p:nvPr/>
        </p:nvGraphicFramePr>
        <p:xfrm>
          <a:off x="571472" y="3429000"/>
          <a:ext cx="4000527" cy="1285884"/>
        </p:xfrm>
        <a:graphic>
          <a:graphicData uri="http://schemas.openxmlformats.org/drawingml/2006/table">
            <a:tbl>
              <a:tblPr firstRow="1" bandRow="1">
                <a:tableStyleId>{5C22544A-7EE6-4342-B048-85BDC9FD1C3A}</a:tableStyleId>
              </a:tblPr>
              <a:tblGrid>
                <a:gridCol w="1250165"/>
                <a:gridCol w="1310171"/>
                <a:gridCol w="1440191"/>
              </a:tblGrid>
              <a:tr h="391153">
                <a:tc>
                  <a:txBody>
                    <a:bodyPr/>
                    <a:lstStyle/>
                    <a:p>
                      <a:pPr algn="ctr"/>
                      <a:endParaRPr lang="en-US" sz="1200" dirty="0"/>
                    </a:p>
                  </a:txBody>
                  <a:tcPr>
                    <a:solidFill>
                      <a:schemeClr val="bg1"/>
                    </a:solidFill>
                  </a:tcPr>
                </a:tc>
                <a:tc>
                  <a:txBody>
                    <a:bodyPr/>
                    <a:lstStyle/>
                    <a:p>
                      <a:pPr algn="ctr"/>
                      <a:r>
                        <a:rPr lang="en-US" sz="1200" dirty="0" err="1" smtClean="0"/>
                        <a:t>Kugel</a:t>
                      </a:r>
                      <a:endParaRPr lang="en-US" sz="1200" dirty="0"/>
                    </a:p>
                  </a:txBody>
                  <a:tcPr/>
                </a:tc>
                <a:tc>
                  <a:txBody>
                    <a:bodyPr/>
                    <a:lstStyle/>
                    <a:p>
                      <a:pPr algn="ctr"/>
                      <a:r>
                        <a:rPr lang="en-US" sz="1200" dirty="0" err="1" smtClean="0"/>
                        <a:t>Keine</a:t>
                      </a:r>
                      <a:r>
                        <a:rPr lang="en-US" sz="1200" dirty="0" smtClean="0"/>
                        <a:t> </a:t>
                      </a:r>
                      <a:r>
                        <a:rPr lang="en-US" sz="1200" dirty="0" err="1" smtClean="0"/>
                        <a:t>Kugel</a:t>
                      </a:r>
                      <a:endParaRPr lang="en-US" sz="1200" dirty="0"/>
                    </a:p>
                  </a:txBody>
                  <a:tcPr/>
                </a:tc>
              </a:tr>
              <a:tr h="425350">
                <a:tc>
                  <a:txBody>
                    <a:bodyPr/>
                    <a:lstStyle/>
                    <a:p>
                      <a:pPr algn="ctr"/>
                      <a:r>
                        <a:rPr lang="en-US" sz="1200" dirty="0" err="1" smtClean="0"/>
                        <a:t>Kugel</a:t>
                      </a:r>
                      <a:endParaRPr lang="en-US" sz="1200" dirty="0"/>
                    </a:p>
                  </a:txBody>
                  <a:tcPr>
                    <a:solidFill>
                      <a:srgbClr val="FF0000"/>
                    </a:solidFill>
                  </a:tcPr>
                </a:tc>
                <a:tc>
                  <a:txBody>
                    <a:bodyPr/>
                    <a:lstStyle/>
                    <a:p>
                      <a:pPr algn="ctr"/>
                      <a:r>
                        <a:rPr lang="en-US" sz="1800" dirty="0" smtClean="0"/>
                        <a:t>(</a:t>
                      </a:r>
                      <a:r>
                        <a:rPr lang="en-US" sz="1800" dirty="0" smtClean="0">
                          <a:solidFill>
                            <a:srgbClr val="FF0000"/>
                          </a:solidFill>
                        </a:rPr>
                        <a:t>-1 </a:t>
                      </a:r>
                      <a:r>
                        <a:rPr lang="en-US" sz="1800" dirty="0" smtClean="0"/>
                        <a:t>, </a:t>
                      </a:r>
                      <a:r>
                        <a:rPr lang="en-US" sz="1800" dirty="0" smtClean="0">
                          <a:solidFill>
                            <a:schemeClr val="accent1"/>
                          </a:solidFill>
                        </a:rPr>
                        <a:t>-1</a:t>
                      </a:r>
                      <a:r>
                        <a:rPr lang="en-US" sz="1800" dirty="0" smtClean="0"/>
                        <a:t>)</a:t>
                      </a:r>
                      <a:endParaRPr lang="en-US" sz="18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kumimoji="0" lang="en-US" sz="1800" kern="1200" dirty="0" smtClean="0">
                          <a:solidFill>
                            <a:srgbClr val="FF0000"/>
                          </a:solidFill>
                          <a:latin typeface="+mn-lt"/>
                          <a:ea typeface="+mn-ea"/>
                          <a:cs typeface="+mn-cs"/>
                        </a:rPr>
                        <a:t>3</a:t>
                      </a:r>
                      <a:r>
                        <a:rPr lang="en-US" sz="1800" dirty="0" smtClean="0">
                          <a:solidFill>
                            <a:srgbClr val="FF0000"/>
                          </a:solidFill>
                        </a:rPr>
                        <a:t> </a:t>
                      </a:r>
                      <a:r>
                        <a:rPr lang="en-US" sz="1800" dirty="0" smtClean="0"/>
                        <a:t>, </a:t>
                      </a:r>
                      <a:r>
                        <a:rPr lang="en-US" sz="1800" dirty="0" smtClean="0">
                          <a:solidFill>
                            <a:schemeClr val="accent1"/>
                          </a:solidFill>
                        </a:rPr>
                        <a:t>0</a:t>
                      </a:r>
                      <a:r>
                        <a:rPr lang="en-US" sz="1800" dirty="0" smtClean="0"/>
                        <a:t>)</a:t>
                      </a:r>
                    </a:p>
                  </a:txBody>
                  <a:tcPr>
                    <a:solidFill>
                      <a:schemeClr val="bg2"/>
                    </a:solidFill>
                  </a:tcPr>
                </a:tc>
              </a:tr>
              <a:tr h="469381">
                <a:tc>
                  <a:txBody>
                    <a:bodyPr/>
                    <a:lstStyle/>
                    <a:p>
                      <a:pPr algn="ctr"/>
                      <a:r>
                        <a:rPr lang="en-US" sz="1200" dirty="0" err="1" smtClean="0"/>
                        <a:t>Keine</a:t>
                      </a:r>
                      <a:r>
                        <a:rPr lang="en-US" sz="1200" dirty="0" smtClean="0"/>
                        <a:t> </a:t>
                      </a:r>
                      <a:r>
                        <a:rPr lang="en-US" sz="1200" dirty="0" err="1" smtClean="0"/>
                        <a:t>Kugel</a:t>
                      </a:r>
                      <a:endParaRPr lang="en-US" sz="12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0 </a:t>
                      </a:r>
                      <a:r>
                        <a:rPr lang="en-US" sz="1800" dirty="0" smtClean="0"/>
                        <a:t>, </a:t>
                      </a:r>
                      <a:r>
                        <a:rPr kumimoji="0" lang="en-US" sz="1800" kern="1200" dirty="0" smtClean="0">
                          <a:solidFill>
                            <a:schemeClr val="accent1"/>
                          </a:solidFill>
                          <a:latin typeface="+mn-lt"/>
                          <a:ea typeface="+mn-ea"/>
                          <a:cs typeface="+mn-cs"/>
                        </a:rPr>
                        <a:t>3</a:t>
                      </a:r>
                      <a:r>
                        <a:rPr lang="en-US" sz="18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1 </a:t>
                      </a:r>
                      <a:r>
                        <a:rPr lang="en-US" sz="1800" dirty="0" smtClean="0"/>
                        <a:t>, </a:t>
                      </a:r>
                      <a:r>
                        <a:rPr lang="en-US" sz="1800" dirty="0" smtClean="0">
                          <a:solidFill>
                            <a:schemeClr val="accent1"/>
                          </a:solidFill>
                        </a:rPr>
                        <a:t>1</a:t>
                      </a:r>
                      <a:r>
                        <a:rPr lang="en-US" sz="1800" dirty="0" smtClean="0"/>
                        <a:t>)</a:t>
                      </a:r>
                    </a:p>
                  </a:txBody>
                  <a:tcPr>
                    <a:solidFill>
                      <a:schemeClr val="bg2"/>
                    </a:solidFill>
                  </a:tcPr>
                </a:tc>
              </a:tr>
            </a:tbl>
          </a:graphicData>
        </a:graphic>
      </p:graphicFrame>
      <p:graphicFrame>
        <p:nvGraphicFramePr>
          <p:cNvPr id="14" name="Tabelle 13"/>
          <p:cNvGraphicFramePr>
            <a:graphicFrameLocks noGrp="1"/>
          </p:cNvGraphicFramePr>
          <p:nvPr/>
        </p:nvGraphicFramePr>
        <p:xfrm>
          <a:off x="571472" y="5000636"/>
          <a:ext cx="4000528" cy="1357322"/>
        </p:xfrm>
        <a:graphic>
          <a:graphicData uri="http://schemas.openxmlformats.org/drawingml/2006/table">
            <a:tbl>
              <a:tblPr firstRow="1" bandRow="1">
                <a:tableStyleId>{5C22544A-7EE6-4342-B048-85BDC9FD1C3A}</a:tableStyleId>
              </a:tblPr>
              <a:tblGrid>
                <a:gridCol w="1250166"/>
                <a:gridCol w="1310171"/>
                <a:gridCol w="1440191"/>
              </a:tblGrid>
              <a:tr h="412884">
                <a:tc>
                  <a:txBody>
                    <a:bodyPr/>
                    <a:lstStyle/>
                    <a:p>
                      <a:pPr algn="ctr"/>
                      <a:endParaRPr lang="en-US" sz="1200" dirty="0"/>
                    </a:p>
                  </a:txBody>
                  <a:tcPr>
                    <a:solidFill>
                      <a:schemeClr val="bg1"/>
                    </a:solidFill>
                  </a:tcPr>
                </a:tc>
                <a:tc>
                  <a:txBody>
                    <a:bodyPr/>
                    <a:lstStyle/>
                    <a:p>
                      <a:pPr algn="ctr"/>
                      <a:r>
                        <a:rPr lang="en-US" sz="1200" dirty="0" err="1" smtClean="0"/>
                        <a:t>Kugel</a:t>
                      </a:r>
                      <a:endParaRPr lang="en-US" sz="1200" dirty="0"/>
                    </a:p>
                  </a:txBody>
                  <a:tcPr/>
                </a:tc>
                <a:tc>
                  <a:txBody>
                    <a:bodyPr/>
                    <a:lstStyle/>
                    <a:p>
                      <a:pPr algn="ctr"/>
                      <a:r>
                        <a:rPr lang="en-US" sz="1200" dirty="0" err="1" smtClean="0"/>
                        <a:t>Keine</a:t>
                      </a:r>
                      <a:r>
                        <a:rPr lang="en-US" sz="1200" dirty="0" smtClean="0"/>
                        <a:t> </a:t>
                      </a:r>
                      <a:r>
                        <a:rPr lang="en-US" sz="1200" dirty="0" err="1" smtClean="0"/>
                        <a:t>Kugel</a:t>
                      </a:r>
                      <a:endParaRPr lang="en-US" sz="1200" dirty="0"/>
                    </a:p>
                  </a:txBody>
                  <a:tcPr/>
                </a:tc>
              </a:tr>
              <a:tr h="448981">
                <a:tc>
                  <a:txBody>
                    <a:bodyPr/>
                    <a:lstStyle/>
                    <a:p>
                      <a:pPr algn="ctr"/>
                      <a:r>
                        <a:rPr lang="en-US" sz="1200" dirty="0" err="1" smtClean="0"/>
                        <a:t>Kugel</a:t>
                      </a:r>
                      <a:endParaRPr lang="en-US" sz="1200" dirty="0"/>
                    </a:p>
                  </a:txBody>
                  <a:tcPr>
                    <a:solidFill>
                      <a:srgbClr val="FF0000"/>
                    </a:solidFill>
                  </a:tcPr>
                </a:tc>
                <a:tc>
                  <a:txBody>
                    <a:bodyPr/>
                    <a:lstStyle/>
                    <a:p>
                      <a:pPr algn="ctr"/>
                      <a:r>
                        <a:rPr lang="en-US" sz="1800" dirty="0" smtClean="0"/>
                        <a:t>(</a:t>
                      </a:r>
                      <a:r>
                        <a:rPr lang="en-US" sz="1800" dirty="0" smtClean="0">
                          <a:solidFill>
                            <a:srgbClr val="FF0000"/>
                          </a:solidFill>
                        </a:rPr>
                        <a:t>0 </a:t>
                      </a:r>
                      <a:r>
                        <a:rPr lang="en-US" sz="1800" dirty="0" smtClean="0"/>
                        <a:t>, </a:t>
                      </a:r>
                      <a:r>
                        <a:rPr lang="en-US" sz="1800" dirty="0" smtClean="0">
                          <a:solidFill>
                            <a:schemeClr val="accent1"/>
                          </a:solidFill>
                        </a:rPr>
                        <a:t>0</a:t>
                      </a:r>
                      <a:r>
                        <a:rPr lang="en-US" sz="1800" dirty="0" smtClean="0"/>
                        <a:t>)</a:t>
                      </a:r>
                      <a:endParaRPr lang="en-US" sz="18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kumimoji="0" lang="en-US" sz="1800" kern="1200" dirty="0" smtClean="0">
                          <a:solidFill>
                            <a:srgbClr val="FF0000"/>
                          </a:solidFill>
                          <a:latin typeface="+mn-lt"/>
                          <a:ea typeface="+mn-ea"/>
                          <a:cs typeface="+mn-cs"/>
                        </a:rPr>
                        <a:t>2</a:t>
                      </a:r>
                      <a:r>
                        <a:rPr lang="en-US" sz="1800" dirty="0" smtClean="0">
                          <a:solidFill>
                            <a:srgbClr val="FF0000"/>
                          </a:solidFill>
                        </a:rPr>
                        <a:t> </a:t>
                      </a:r>
                      <a:r>
                        <a:rPr lang="en-US" sz="1800" dirty="0" smtClean="0"/>
                        <a:t>, </a:t>
                      </a:r>
                      <a:r>
                        <a:rPr lang="en-US" sz="1800" dirty="0" smtClean="0">
                          <a:solidFill>
                            <a:schemeClr val="accent1"/>
                          </a:solidFill>
                        </a:rPr>
                        <a:t>-2</a:t>
                      </a:r>
                      <a:r>
                        <a:rPr lang="en-US" sz="1800" dirty="0" smtClean="0"/>
                        <a:t>)</a:t>
                      </a:r>
                    </a:p>
                  </a:txBody>
                  <a:tcPr>
                    <a:solidFill>
                      <a:schemeClr val="bg2"/>
                    </a:solidFill>
                  </a:tcPr>
                </a:tc>
              </a:tr>
              <a:tr h="495457">
                <a:tc>
                  <a:txBody>
                    <a:bodyPr/>
                    <a:lstStyle/>
                    <a:p>
                      <a:pPr algn="ctr"/>
                      <a:r>
                        <a:rPr lang="en-US" sz="1200" dirty="0" err="1" smtClean="0"/>
                        <a:t>Keine</a:t>
                      </a:r>
                      <a:r>
                        <a:rPr lang="en-US" sz="1200" dirty="0" smtClean="0"/>
                        <a:t> </a:t>
                      </a:r>
                      <a:r>
                        <a:rPr lang="en-US" sz="1200" dirty="0" err="1" smtClean="0"/>
                        <a:t>Kugel</a:t>
                      </a:r>
                      <a:endParaRPr lang="en-US" sz="12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-2 </a:t>
                      </a:r>
                      <a:r>
                        <a:rPr lang="en-US" sz="1800" dirty="0" smtClean="0"/>
                        <a:t>, </a:t>
                      </a:r>
                      <a:r>
                        <a:rPr kumimoji="0" lang="en-US" sz="1800" kern="1200" dirty="0" smtClean="0">
                          <a:solidFill>
                            <a:schemeClr val="accent1"/>
                          </a:solidFill>
                          <a:latin typeface="+mn-lt"/>
                          <a:ea typeface="+mn-ea"/>
                          <a:cs typeface="+mn-cs"/>
                        </a:rPr>
                        <a:t>2</a:t>
                      </a:r>
                      <a:r>
                        <a:rPr lang="en-US" sz="18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3 </a:t>
                      </a:r>
                      <a:r>
                        <a:rPr lang="en-US" sz="1800" dirty="0" smtClean="0"/>
                        <a:t>, </a:t>
                      </a:r>
                      <a:r>
                        <a:rPr lang="en-US" sz="1800" dirty="0" smtClean="0">
                          <a:solidFill>
                            <a:schemeClr val="accent1"/>
                          </a:solidFill>
                        </a:rPr>
                        <a:t>3</a:t>
                      </a:r>
                      <a:r>
                        <a:rPr lang="en-US" sz="1800" dirty="0" smtClean="0"/>
                        <a:t>)</a:t>
                      </a:r>
                    </a:p>
                  </a:txBody>
                  <a:tcPr>
                    <a:solidFill>
                      <a:schemeClr val="bg2"/>
                    </a:solidFill>
                  </a:tcPr>
                </a:tc>
              </a:tr>
            </a:tbl>
          </a:graphicData>
        </a:graphic>
      </p:graphicFrame>
      <p:sp>
        <p:nvSpPr>
          <p:cNvPr id="15" name="Textfeld 14"/>
          <p:cNvSpPr txBox="1"/>
          <p:nvPr/>
        </p:nvSpPr>
        <p:spPr>
          <a:xfrm>
            <a:off x="642910" y="1857364"/>
            <a:ext cx="1091966" cy="369332"/>
          </a:xfrm>
          <a:prstGeom prst="rect">
            <a:avLst/>
          </a:prstGeom>
          <a:noFill/>
        </p:spPr>
        <p:txBody>
          <a:bodyPr wrap="none" rtlCol="0">
            <a:spAutoFit/>
          </a:bodyPr>
          <a:lstStyle/>
          <a:p>
            <a:r>
              <a:rPr lang="de-DE" dirty="0" smtClean="0"/>
              <a:t>Beispiel 1</a:t>
            </a:r>
            <a:endParaRPr lang="de-DE" dirty="0"/>
          </a:p>
        </p:txBody>
      </p:sp>
      <p:sp>
        <p:nvSpPr>
          <p:cNvPr id="16" name="Textfeld 15"/>
          <p:cNvSpPr txBox="1"/>
          <p:nvPr/>
        </p:nvSpPr>
        <p:spPr>
          <a:xfrm>
            <a:off x="642910" y="3429000"/>
            <a:ext cx="1132041" cy="369332"/>
          </a:xfrm>
          <a:prstGeom prst="rect">
            <a:avLst/>
          </a:prstGeom>
          <a:noFill/>
        </p:spPr>
        <p:txBody>
          <a:bodyPr wrap="none" rtlCol="0">
            <a:spAutoFit/>
          </a:bodyPr>
          <a:lstStyle/>
          <a:p>
            <a:r>
              <a:rPr lang="de-DE" dirty="0" smtClean="0"/>
              <a:t>Beispiel 2</a:t>
            </a:r>
            <a:endParaRPr lang="de-DE" dirty="0"/>
          </a:p>
        </p:txBody>
      </p:sp>
      <p:sp>
        <p:nvSpPr>
          <p:cNvPr id="17" name="Textfeld 16"/>
          <p:cNvSpPr txBox="1"/>
          <p:nvPr/>
        </p:nvSpPr>
        <p:spPr>
          <a:xfrm>
            <a:off x="642910" y="5000636"/>
            <a:ext cx="1125629" cy="369332"/>
          </a:xfrm>
          <a:prstGeom prst="rect">
            <a:avLst/>
          </a:prstGeom>
          <a:noFill/>
        </p:spPr>
        <p:txBody>
          <a:bodyPr wrap="none" rtlCol="0">
            <a:spAutoFit/>
          </a:bodyPr>
          <a:lstStyle/>
          <a:p>
            <a:r>
              <a:rPr lang="de-DE" dirty="0" smtClean="0"/>
              <a:t>Beispiel 3</a:t>
            </a:r>
            <a:endParaRPr lang="de-DE" dirty="0"/>
          </a:p>
        </p:txBody>
      </p:sp>
      <p:sp>
        <p:nvSpPr>
          <p:cNvPr id="18" name="Pfeil nach rechts 17"/>
          <p:cNvSpPr/>
          <p:nvPr/>
        </p:nvSpPr>
        <p:spPr>
          <a:xfrm>
            <a:off x="4714876" y="2357430"/>
            <a:ext cx="428628"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rechts 18"/>
          <p:cNvSpPr/>
          <p:nvPr/>
        </p:nvSpPr>
        <p:spPr>
          <a:xfrm>
            <a:off x="4714876" y="4000504"/>
            <a:ext cx="428628"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Pfeil nach rechts 19"/>
          <p:cNvSpPr/>
          <p:nvPr/>
        </p:nvSpPr>
        <p:spPr>
          <a:xfrm>
            <a:off x="4714876" y="5572140"/>
            <a:ext cx="428628"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p:cNvSpPr txBox="1"/>
          <p:nvPr/>
        </p:nvSpPr>
        <p:spPr>
          <a:xfrm>
            <a:off x="5214942" y="1714488"/>
            <a:ext cx="3786183" cy="1323439"/>
          </a:xfrm>
          <a:prstGeom prst="rect">
            <a:avLst/>
          </a:prstGeom>
          <a:noFill/>
          <a:ln>
            <a:solidFill>
              <a:schemeClr val="accent1"/>
            </a:solidFill>
          </a:ln>
        </p:spPr>
        <p:txBody>
          <a:bodyPr wrap="square" rtlCol="0">
            <a:spAutoFit/>
          </a:bodyPr>
          <a:lstStyle/>
          <a:p>
            <a:r>
              <a:rPr lang="de-DE" sz="1600" dirty="0" smtClean="0"/>
              <a:t>Das erste Spiel besitzt nur ein Nash-Gleichgewicht das gleichzeitig die dominante Strategie des Spiels ist </a:t>
            </a:r>
          </a:p>
          <a:p>
            <a:r>
              <a:rPr lang="de-DE" sz="1600" dirty="0" smtClean="0"/>
              <a:t>(Kugel, Kugel). Das Spiel gehört zur Klasse der dominanten Spiele.</a:t>
            </a:r>
            <a:endParaRPr lang="de-DE" sz="1600" dirty="0"/>
          </a:p>
        </p:txBody>
      </p:sp>
      <p:sp>
        <p:nvSpPr>
          <p:cNvPr id="22" name="Textfeld 21"/>
          <p:cNvSpPr txBox="1"/>
          <p:nvPr/>
        </p:nvSpPr>
        <p:spPr>
          <a:xfrm>
            <a:off x="5214942" y="3143248"/>
            <a:ext cx="3786183" cy="1887320"/>
          </a:xfrm>
          <a:prstGeom prst="rect">
            <a:avLst/>
          </a:prstGeom>
          <a:noFill/>
          <a:ln>
            <a:solidFill>
              <a:schemeClr val="accent1"/>
            </a:solidFill>
          </a:ln>
        </p:spPr>
        <p:txBody>
          <a:bodyPr wrap="square" rtlCol="0">
            <a:spAutoFit/>
          </a:bodyPr>
          <a:lstStyle/>
          <a:p>
            <a:r>
              <a:rPr lang="de-DE" sz="1600" dirty="0" smtClean="0"/>
              <a:t>Das zweite Spiel besitzt keine dominante Strategie, aber zwei unsymmetrische Nash-Gleichgewicht in reinen Strategien ((K,KK) und (KK,K)) und ein gemischtes Nash-Gleichgewicht (0.67 K , 0.33 KK). Das Spiel gehört zur Klasse der Anti-Koordinationsspiele.</a:t>
            </a:r>
            <a:endParaRPr lang="de-DE" dirty="0"/>
          </a:p>
        </p:txBody>
      </p:sp>
      <p:sp>
        <p:nvSpPr>
          <p:cNvPr id="23" name="Textfeld 22"/>
          <p:cNvSpPr txBox="1"/>
          <p:nvPr/>
        </p:nvSpPr>
        <p:spPr>
          <a:xfrm>
            <a:off x="5214942" y="5000636"/>
            <a:ext cx="3786183" cy="1815882"/>
          </a:xfrm>
          <a:prstGeom prst="rect">
            <a:avLst/>
          </a:prstGeom>
          <a:noFill/>
          <a:ln>
            <a:solidFill>
              <a:schemeClr val="accent1"/>
            </a:solidFill>
          </a:ln>
        </p:spPr>
        <p:txBody>
          <a:bodyPr wrap="square" rtlCol="0">
            <a:spAutoFit/>
          </a:bodyPr>
          <a:lstStyle/>
          <a:p>
            <a:r>
              <a:rPr lang="de-DE" sz="1600" dirty="0" smtClean="0"/>
              <a:t>Das dritte Spiel besitzt ebenfalls keine dominante Strategie, aber zwei symmetrische Nash-Gleichgewicht in reinen Strategien ((K,K) und (KK,KK)) und ein gemischtes Nash-Gleichgewicht (0.33 K , 0.67 KK). Das Spiel gehört zur Klasse der Koordinationsspiele.</a:t>
            </a:r>
            <a:endParaRPr lang="de-DE" sz="1600" dirty="0"/>
          </a:p>
        </p:txBody>
      </p:sp>
      <p:sp>
        <p:nvSpPr>
          <p:cNvPr id="24" name="Nach unten gekrümmter Pfeil 23"/>
          <p:cNvSpPr/>
          <p:nvPr/>
        </p:nvSpPr>
        <p:spPr>
          <a:xfrm>
            <a:off x="2643174" y="3643314"/>
            <a:ext cx="1357322" cy="231454"/>
          </a:xfrm>
          <a:prstGeom prst="curvedDownArrow">
            <a:avLst/>
          </a:prstGeom>
          <a:solidFill>
            <a:schemeClr val="tx2">
              <a:lumMod val="20000"/>
              <a:lumOff val="8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5" name="Nach unten gekrümmter Pfeil 24"/>
          <p:cNvSpPr/>
          <p:nvPr/>
        </p:nvSpPr>
        <p:spPr>
          <a:xfrm rot="10800000">
            <a:off x="2571736" y="4572008"/>
            <a:ext cx="1428760" cy="214314"/>
          </a:xfrm>
          <a:prstGeom prst="curvedDown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6" name="Nach rechts gekrümmter Pfeil 25"/>
          <p:cNvSpPr/>
          <p:nvPr/>
        </p:nvSpPr>
        <p:spPr>
          <a:xfrm rot="10800000">
            <a:off x="3357554" y="4000504"/>
            <a:ext cx="214314" cy="500066"/>
          </a:xfrm>
          <a:prstGeom prst="curvedRightArrow">
            <a:avLst/>
          </a:prstGeom>
          <a:solidFill>
            <a:srgbClr val="FF0000"/>
          </a:solidFill>
          <a:scene3d>
            <a:camera prst="orthographicFront">
              <a:rot lat="30000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27" name="Nach rechts gekrümmter Pfeil 26"/>
          <p:cNvSpPr/>
          <p:nvPr/>
        </p:nvSpPr>
        <p:spPr>
          <a:xfrm>
            <a:off x="1928794" y="4000504"/>
            <a:ext cx="214314" cy="500066"/>
          </a:xfrm>
          <a:prstGeom prst="curvedRightArrow">
            <a:avLst/>
          </a:prstGeom>
          <a:solidFill>
            <a:srgbClr val="FF0000"/>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28" name="Nach rechts gekrümmter Pfeil 27"/>
          <p:cNvSpPr/>
          <p:nvPr/>
        </p:nvSpPr>
        <p:spPr>
          <a:xfrm rot="10800000">
            <a:off x="1928794" y="5572140"/>
            <a:ext cx="214314" cy="500066"/>
          </a:xfrm>
          <a:prstGeom prst="curvedRightArrow">
            <a:avLst/>
          </a:prstGeom>
          <a:solidFill>
            <a:srgbClr val="FF0000"/>
          </a:solidFill>
          <a:scene3d>
            <a:camera prst="orthographicFront">
              <a:rot lat="30000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29" name="Nach rechts gekrümmter Pfeil 28"/>
          <p:cNvSpPr/>
          <p:nvPr/>
        </p:nvSpPr>
        <p:spPr>
          <a:xfrm>
            <a:off x="3286116" y="5572140"/>
            <a:ext cx="214314" cy="500066"/>
          </a:xfrm>
          <a:prstGeom prst="curvedRightArrow">
            <a:avLst/>
          </a:prstGeom>
          <a:solidFill>
            <a:srgbClr val="FF0000"/>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30" name="Nach unten gekrümmter Pfeil 29"/>
          <p:cNvSpPr/>
          <p:nvPr/>
        </p:nvSpPr>
        <p:spPr>
          <a:xfrm>
            <a:off x="2571736" y="5214950"/>
            <a:ext cx="1500198" cy="231454"/>
          </a:xfrm>
          <a:prstGeom prst="curvedDownArrow">
            <a:avLst/>
          </a:prstGeom>
          <a:solidFill>
            <a:schemeClr val="tx2">
              <a:lumMod val="20000"/>
              <a:lumOff val="80000"/>
            </a:schemeClr>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2" name="Nach unten gekrümmter Pfeil 31"/>
          <p:cNvSpPr/>
          <p:nvPr/>
        </p:nvSpPr>
        <p:spPr>
          <a:xfrm rot="10800000">
            <a:off x="2643174" y="6215082"/>
            <a:ext cx="1357322" cy="214314"/>
          </a:xfrm>
          <a:prstGeom prst="curvedDownArrow">
            <a:avLst/>
          </a:prstGeom>
          <a:solidFill>
            <a:schemeClr val="tx2">
              <a:lumMod val="20000"/>
              <a:lumOff val="80000"/>
            </a:schemeClr>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57166"/>
            <a:ext cx="8229600" cy="857256"/>
          </a:xfrm>
        </p:spPr>
        <p:txBody>
          <a:bodyPr>
            <a:normAutofit/>
          </a:bodyPr>
          <a:lstStyle/>
          <a:p>
            <a:r>
              <a:rPr lang="de-DE" dirty="0" smtClean="0"/>
              <a:t>Hausaufgabe</a:t>
            </a:r>
            <a:endParaRPr lang="de-DE" dirty="0"/>
          </a:p>
        </p:txBody>
      </p:sp>
      <p:sp>
        <p:nvSpPr>
          <p:cNvPr id="3" name="Inhaltsplatzhalter 2"/>
          <p:cNvSpPr>
            <a:spLocks noGrp="1"/>
          </p:cNvSpPr>
          <p:nvPr>
            <p:ph idx="1"/>
          </p:nvPr>
        </p:nvSpPr>
        <p:spPr>
          <a:xfrm>
            <a:off x="457200" y="1428736"/>
            <a:ext cx="8229600" cy="4895864"/>
          </a:xfrm>
        </p:spPr>
        <p:txBody>
          <a:bodyPr/>
          <a:lstStyle/>
          <a:p>
            <a:r>
              <a:rPr lang="de-DE" dirty="0" smtClean="0">
                <a:solidFill>
                  <a:schemeClr val="bg2">
                    <a:lumMod val="50000"/>
                  </a:schemeClr>
                </a:solidFill>
              </a:rPr>
              <a:t>Betrachten Sie die drei in der Vorlesung gespielten Beispiele: </a:t>
            </a:r>
            <a:endParaRPr lang="de-DE" dirty="0">
              <a:solidFill>
                <a:schemeClr val="bg2">
                  <a:lumMod val="50000"/>
                </a:schemeClr>
              </a:solidFill>
            </a:endParaRPr>
          </a:p>
        </p:txBody>
      </p:sp>
      <p:sp>
        <p:nvSpPr>
          <p:cNvPr id="5" name="Textfeld 4"/>
          <p:cNvSpPr txBox="1"/>
          <p:nvPr/>
        </p:nvSpPr>
        <p:spPr>
          <a:xfrm>
            <a:off x="500034" y="4429132"/>
            <a:ext cx="8429685" cy="2308324"/>
          </a:xfrm>
          <a:prstGeom prst="rect">
            <a:avLst/>
          </a:prstGeom>
          <a:noFill/>
        </p:spPr>
        <p:txBody>
          <a:bodyPr wrap="square" rtlCol="0">
            <a:spAutoFit/>
          </a:bodyPr>
          <a:lstStyle/>
          <a:p>
            <a:pPr marL="342900" indent="-342900">
              <a:buFont typeface="+mj-lt"/>
              <a:buAutoNum type="arabicPeriod"/>
            </a:pPr>
            <a:r>
              <a:rPr lang="de-DE" sz="2400" dirty="0" smtClean="0">
                <a:solidFill>
                  <a:schemeClr val="bg2">
                    <a:lumMod val="50000"/>
                  </a:schemeClr>
                </a:solidFill>
              </a:rPr>
              <a:t>Geben Sie mögliche dominante Strategien und Nash-Gleichgewichte der Spiele an. </a:t>
            </a:r>
          </a:p>
          <a:p>
            <a:pPr marL="342900" indent="-342900">
              <a:buFont typeface="+mj-lt"/>
              <a:buAutoNum type="arabicPeriod"/>
            </a:pPr>
            <a:r>
              <a:rPr lang="de-DE" sz="2400" dirty="0" smtClean="0"/>
              <a:t>Bestimmen und zeichnen Sie die Funktion g(x) für alle drei Spiele?</a:t>
            </a:r>
          </a:p>
          <a:p>
            <a:pPr marL="342900" indent="-342900">
              <a:buFont typeface="+mj-lt"/>
              <a:buAutoNum type="arabicPeriod"/>
            </a:pPr>
            <a:r>
              <a:rPr lang="de-DE" sz="2400" dirty="0" smtClean="0">
                <a:solidFill>
                  <a:schemeClr val="bg2">
                    <a:lumMod val="50000"/>
                  </a:schemeClr>
                </a:solidFill>
              </a:rPr>
              <a:t>Berechnen Sie die Nullstellen der Funktion g(x) (g(x)=0).</a:t>
            </a:r>
          </a:p>
          <a:p>
            <a:pPr marL="342900" indent="-342900">
              <a:buFont typeface="+mj-lt"/>
              <a:buAutoNum type="arabicPeriod"/>
            </a:pPr>
            <a:r>
              <a:rPr lang="de-DE" sz="2400" dirty="0" smtClean="0">
                <a:solidFill>
                  <a:schemeClr val="bg2">
                    <a:lumMod val="50000"/>
                  </a:schemeClr>
                </a:solidFill>
              </a:rPr>
              <a:t>Geben Sie die evolutionär stabilen Strategien der Spiele an?</a:t>
            </a:r>
          </a:p>
        </p:txBody>
      </p:sp>
      <p:graphicFrame>
        <p:nvGraphicFramePr>
          <p:cNvPr id="7" name="Tabelle 6"/>
          <p:cNvGraphicFramePr>
            <a:graphicFrameLocks noGrp="1"/>
          </p:cNvGraphicFramePr>
          <p:nvPr/>
        </p:nvGraphicFramePr>
        <p:xfrm>
          <a:off x="214282" y="3000372"/>
          <a:ext cx="2928959" cy="1159314"/>
        </p:xfrm>
        <a:graphic>
          <a:graphicData uri="http://schemas.openxmlformats.org/drawingml/2006/table">
            <a:tbl>
              <a:tblPr firstRow="1" bandRow="1">
                <a:tableStyleId>{5C22544A-7EE6-4342-B048-85BDC9FD1C3A}</a:tableStyleId>
              </a:tblPr>
              <a:tblGrid>
                <a:gridCol w="915300"/>
                <a:gridCol w="959233"/>
                <a:gridCol w="1054426"/>
              </a:tblGrid>
              <a:tr h="336354">
                <a:tc>
                  <a:txBody>
                    <a:bodyPr/>
                    <a:lstStyle/>
                    <a:p>
                      <a:pPr algn="ctr"/>
                      <a:endParaRPr lang="en-US" sz="1200" dirty="0"/>
                    </a:p>
                  </a:txBody>
                  <a:tcPr>
                    <a:solidFill>
                      <a:schemeClr val="bg1"/>
                    </a:solidFill>
                  </a:tcPr>
                </a:tc>
                <a:tc>
                  <a:txBody>
                    <a:bodyPr/>
                    <a:lstStyle/>
                    <a:p>
                      <a:pPr algn="ctr"/>
                      <a:r>
                        <a:rPr lang="en-US" sz="1200" dirty="0" err="1" smtClean="0"/>
                        <a:t>Kugel</a:t>
                      </a:r>
                      <a:endParaRPr lang="en-US" sz="1200" dirty="0"/>
                    </a:p>
                  </a:txBody>
                  <a:tcPr/>
                </a:tc>
                <a:tc>
                  <a:txBody>
                    <a:bodyPr/>
                    <a:lstStyle/>
                    <a:p>
                      <a:pPr algn="ctr"/>
                      <a:r>
                        <a:rPr lang="en-US" sz="1200" dirty="0" err="1" smtClean="0"/>
                        <a:t>Keine</a:t>
                      </a:r>
                      <a:r>
                        <a:rPr lang="en-US" sz="1200" dirty="0" smtClean="0"/>
                        <a:t> </a:t>
                      </a:r>
                      <a:r>
                        <a:rPr lang="en-US" sz="1200" dirty="0" err="1" smtClean="0"/>
                        <a:t>Kugel</a:t>
                      </a:r>
                      <a:endParaRPr lang="en-US" sz="1200" dirty="0"/>
                    </a:p>
                  </a:txBody>
                  <a:tcPr/>
                </a:tc>
              </a:tr>
              <a:tr h="336354">
                <a:tc>
                  <a:txBody>
                    <a:bodyPr/>
                    <a:lstStyle/>
                    <a:p>
                      <a:pPr algn="ctr"/>
                      <a:r>
                        <a:rPr lang="en-US" sz="1200" dirty="0" err="1" smtClean="0"/>
                        <a:t>Kugel</a:t>
                      </a:r>
                      <a:endParaRPr lang="en-US" sz="1200" dirty="0"/>
                    </a:p>
                  </a:txBody>
                  <a:tcPr>
                    <a:solidFill>
                      <a:srgbClr val="FF0000"/>
                    </a:solidFill>
                  </a:tcPr>
                </a:tc>
                <a:tc>
                  <a:txBody>
                    <a:bodyPr/>
                    <a:lstStyle/>
                    <a:p>
                      <a:pPr algn="ctr"/>
                      <a:r>
                        <a:rPr lang="en-US" sz="1800" dirty="0" smtClean="0"/>
                        <a:t>(</a:t>
                      </a:r>
                      <a:r>
                        <a:rPr lang="en-US" sz="1800" dirty="0" smtClean="0">
                          <a:solidFill>
                            <a:srgbClr val="FF0000"/>
                          </a:solidFill>
                        </a:rPr>
                        <a:t>0 </a:t>
                      </a:r>
                      <a:r>
                        <a:rPr lang="en-US" sz="1800" dirty="0" smtClean="0"/>
                        <a:t>, </a:t>
                      </a:r>
                      <a:r>
                        <a:rPr lang="en-US" sz="1800" dirty="0" smtClean="0">
                          <a:solidFill>
                            <a:schemeClr val="accent1"/>
                          </a:solidFill>
                        </a:rPr>
                        <a:t>0</a:t>
                      </a:r>
                      <a:r>
                        <a:rPr lang="en-US" sz="1800" dirty="0" smtClean="0"/>
                        <a:t>)</a:t>
                      </a:r>
                      <a:endParaRPr lang="en-US" sz="18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kumimoji="0" lang="en-US" sz="1800" kern="1200" dirty="0" smtClean="0">
                          <a:solidFill>
                            <a:srgbClr val="FF0000"/>
                          </a:solidFill>
                          <a:latin typeface="+mn-lt"/>
                          <a:ea typeface="+mn-ea"/>
                          <a:cs typeface="+mn-cs"/>
                        </a:rPr>
                        <a:t>2</a:t>
                      </a:r>
                      <a:r>
                        <a:rPr lang="en-US" sz="1800" dirty="0" smtClean="0">
                          <a:solidFill>
                            <a:srgbClr val="FF0000"/>
                          </a:solidFill>
                        </a:rPr>
                        <a:t> </a:t>
                      </a:r>
                      <a:r>
                        <a:rPr lang="en-US" sz="1800" dirty="0" smtClean="0"/>
                        <a:t>, </a:t>
                      </a:r>
                      <a:r>
                        <a:rPr lang="en-US" sz="1800" dirty="0" smtClean="0">
                          <a:solidFill>
                            <a:schemeClr val="accent1"/>
                          </a:solidFill>
                        </a:rPr>
                        <a:t>-1</a:t>
                      </a:r>
                      <a:r>
                        <a:rPr lang="en-US" sz="1800" dirty="0" smtClean="0"/>
                        <a:t>)</a:t>
                      </a:r>
                    </a:p>
                  </a:txBody>
                  <a:tcPr>
                    <a:solidFill>
                      <a:schemeClr val="bg2"/>
                    </a:solidFill>
                  </a:tcPr>
                </a:tc>
              </a:tr>
              <a:tr h="403622">
                <a:tc>
                  <a:txBody>
                    <a:bodyPr/>
                    <a:lstStyle/>
                    <a:p>
                      <a:pPr algn="ctr"/>
                      <a:r>
                        <a:rPr lang="en-US" sz="1200" dirty="0" err="1" smtClean="0"/>
                        <a:t>Keine</a:t>
                      </a:r>
                      <a:r>
                        <a:rPr lang="en-US" sz="1200" dirty="0" smtClean="0"/>
                        <a:t> </a:t>
                      </a:r>
                      <a:r>
                        <a:rPr lang="en-US" sz="1200" dirty="0" err="1" smtClean="0"/>
                        <a:t>Kugel</a:t>
                      </a:r>
                      <a:endParaRPr lang="en-US" sz="12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-1 </a:t>
                      </a:r>
                      <a:r>
                        <a:rPr lang="en-US" sz="1800" dirty="0" smtClean="0"/>
                        <a:t>, </a:t>
                      </a:r>
                      <a:r>
                        <a:rPr kumimoji="0" lang="en-US" sz="1800" kern="1200" dirty="0" smtClean="0">
                          <a:solidFill>
                            <a:schemeClr val="accent1"/>
                          </a:solidFill>
                          <a:latin typeface="+mn-lt"/>
                          <a:ea typeface="+mn-ea"/>
                          <a:cs typeface="+mn-cs"/>
                        </a:rPr>
                        <a:t>2</a:t>
                      </a:r>
                      <a:r>
                        <a:rPr lang="en-US" sz="18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1 </a:t>
                      </a:r>
                      <a:r>
                        <a:rPr lang="en-US" sz="1800" dirty="0" smtClean="0"/>
                        <a:t>, </a:t>
                      </a:r>
                      <a:r>
                        <a:rPr lang="en-US" sz="1800" dirty="0" smtClean="0">
                          <a:solidFill>
                            <a:schemeClr val="accent1"/>
                          </a:solidFill>
                        </a:rPr>
                        <a:t>1</a:t>
                      </a:r>
                      <a:r>
                        <a:rPr lang="en-US" sz="1800" dirty="0" smtClean="0"/>
                        <a:t>)</a:t>
                      </a:r>
                    </a:p>
                  </a:txBody>
                  <a:tcPr>
                    <a:solidFill>
                      <a:schemeClr val="bg2"/>
                    </a:solidFill>
                  </a:tcPr>
                </a:tc>
              </a:tr>
            </a:tbl>
          </a:graphicData>
        </a:graphic>
      </p:graphicFrame>
      <p:graphicFrame>
        <p:nvGraphicFramePr>
          <p:cNvPr id="10" name="Tabelle 9"/>
          <p:cNvGraphicFramePr>
            <a:graphicFrameLocks noGrp="1"/>
          </p:cNvGraphicFramePr>
          <p:nvPr/>
        </p:nvGraphicFramePr>
        <p:xfrm>
          <a:off x="3214678" y="3000372"/>
          <a:ext cx="2928959" cy="1159314"/>
        </p:xfrm>
        <a:graphic>
          <a:graphicData uri="http://schemas.openxmlformats.org/drawingml/2006/table">
            <a:tbl>
              <a:tblPr firstRow="1" bandRow="1">
                <a:tableStyleId>{5C22544A-7EE6-4342-B048-85BDC9FD1C3A}</a:tableStyleId>
              </a:tblPr>
              <a:tblGrid>
                <a:gridCol w="915300"/>
                <a:gridCol w="959233"/>
                <a:gridCol w="1054426"/>
              </a:tblGrid>
              <a:tr h="336354">
                <a:tc>
                  <a:txBody>
                    <a:bodyPr/>
                    <a:lstStyle/>
                    <a:p>
                      <a:pPr algn="ctr"/>
                      <a:endParaRPr lang="en-US" sz="1200" dirty="0"/>
                    </a:p>
                  </a:txBody>
                  <a:tcPr>
                    <a:solidFill>
                      <a:schemeClr val="bg1"/>
                    </a:solidFill>
                  </a:tcPr>
                </a:tc>
                <a:tc>
                  <a:txBody>
                    <a:bodyPr/>
                    <a:lstStyle/>
                    <a:p>
                      <a:pPr algn="ctr"/>
                      <a:r>
                        <a:rPr lang="en-US" sz="1200" dirty="0" err="1" smtClean="0"/>
                        <a:t>Kugel</a:t>
                      </a:r>
                      <a:endParaRPr lang="en-US" sz="1200" dirty="0"/>
                    </a:p>
                  </a:txBody>
                  <a:tcPr/>
                </a:tc>
                <a:tc>
                  <a:txBody>
                    <a:bodyPr/>
                    <a:lstStyle/>
                    <a:p>
                      <a:pPr algn="ctr"/>
                      <a:r>
                        <a:rPr lang="en-US" sz="1200" dirty="0" err="1" smtClean="0"/>
                        <a:t>Keine</a:t>
                      </a:r>
                      <a:r>
                        <a:rPr lang="en-US" sz="1200" dirty="0" smtClean="0"/>
                        <a:t> </a:t>
                      </a:r>
                      <a:r>
                        <a:rPr lang="en-US" sz="1200" dirty="0" err="1" smtClean="0"/>
                        <a:t>Kugel</a:t>
                      </a:r>
                      <a:endParaRPr lang="en-US" sz="1200" dirty="0"/>
                    </a:p>
                  </a:txBody>
                  <a:tcPr/>
                </a:tc>
              </a:tr>
              <a:tr h="336354">
                <a:tc>
                  <a:txBody>
                    <a:bodyPr/>
                    <a:lstStyle/>
                    <a:p>
                      <a:pPr algn="ctr"/>
                      <a:r>
                        <a:rPr lang="en-US" sz="1200" dirty="0" err="1" smtClean="0"/>
                        <a:t>Kugel</a:t>
                      </a:r>
                      <a:endParaRPr lang="en-US" sz="1200" dirty="0"/>
                    </a:p>
                  </a:txBody>
                  <a:tcPr>
                    <a:solidFill>
                      <a:srgbClr val="FF0000"/>
                    </a:solidFill>
                  </a:tcPr>
                </a:tc>
                <a:tc>
                  <a:txBody>
                    <a:bodyPr/>
                    <a:lstStyle/>
                    <a:p>
                      <a:pPr algn="ctr"/>
                      <a:r>
                        <a:rPr lang="en-US" sz="1800" dirty="0" smtClean="0"/>
                        <a:t>(</a:t>
                      </a:r>
                      <a:r>
                        <a:rPr lang="en-US" sz="1800" dirty="0" smtClean="0">
                          <a:solidFill>
                            <a:srgbClr val="FF0000"/>
                          </a:solidFill>
                        </a:rPr>
                        <a:t>-1 </a:t>
                      </a:r>
                      <a:r>
                        <a:rPr lang="en-US" sz="1800" dirty="0" smtClean="0"/>
                        <a:t>, </a:t>
                      </a:r>
                      <a:r>
                        <a:rPr lang="en-US" sz="1800" dirty="0" smtClean="0">
                          <a:solidFill>
                            <a:schemeClr val="accent1"/>
                          </a:solidFill>
                        </a:rPr>
                        <a:t>-1</a:t>
                      </a:r>
                      <a:r>
                        <a:rPr lang="en-US" sz="1800" dirty="0" smtClean="0"/>
                        <a:t>)</a:t>
                      </a:r>
                      <a:endParaRPr lang="en-US" sz="18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kumimoji="0" lang="en-US" sz="1800" kern="1200" dirty="0" smtClean="0">
                          <a:solidFill>
                            <a:srgbClr val="FF0000"/>
                          </a:solidFill>
                          <a:latin typeface="+mn-lt"/>
                          <a:ea typeface="+mn-ea"/>
                          <a:cs typeface="+mn-cs"/>
                        </a:rPr>
                        <a:t>3</a:t>
                      </a:r>
                      <a:r>
                        <a:rPr lang="en-US" sz="1800" dirty="0" smtClean="0">
                          <a:solidFill>
                            <a:srgbClr val="FF0000"/>
                          </a:solidFill>
                        </a:rPr>
                        <a:t> </a:t>
                      </a:r>
                      <a:r>
                        <a:rPr lang="en-US" sz="1800" dirty="0" smtClean="0"/>
                        <a:t>, </a:t>
                      </a:r>
                      <a:r>
                        <a:rPr lang="en-US" sz="1800" dirty="0" smtClean="0">
                          <a:solidFill>
                            <a:schemeClr val="accent1"/>
                          </a:solidFill>
                        </a:rPr>
                        <a:t>0</a:t>
                      </a:r>
                      <a:r>
                        <a:rPr lang="en-US" sz="1800" dirty="0" smtClean="0"/>
                        <a:t>)</a:t>
                      </a:r>
                    </a:p>
                  </a:txBody>
                  <a:tcPr>
                    <a:solidFill>
                      <a:schemeClr val="bg2"/>
                    </a:solidFill>
                  </a:tcPr>
                </a:tc>
              </a:tr>
              <a:tr h="403622">
                <a:tc>
                  <a:txBody>
                    <a:bodyPr/>
                    <a:lstStyle/>
                    <a:p>
                      <a:pPr algn="ctr"/>
                      <a:r>
                        <a:rPr lang="en-US" sz="1200" dirty="0" err="1" smtClean="0"/>
                        <a:t>Keine</a:t>
                      </a:r>
                      <a:r>
                        <a:rPr lang="en-US" sz="1200" dirty="0" smtClean="0"/>
                        <a:t> </a:t>
                      </a:r>
                      <a:r>
                        <a:rPr lang="en-US" sz="1200" dirty="0" err="1" smtClean="0"/>
                        <a:t>Kugel</a:t>
                      </a:r>
                      <a:endParaRPr lang="en-US" sz="12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0 </a:t>
                      </a:r>
                      <a:r>
                        <a:rPr lang="en-US" sz="1800" dirty="0" smtClean="0"/>
                        <a:t>, </a:t>
                      </a:r>
                      <a:r>
                        <a:rPr kumimoji="0" lang="en-US" sz="1800" kern="1200" dirty="0" smtClean="0">
                          <a:solidFill>
                            <a:schemeClr val="accent1"/>
                          </a:solidFill>
                          <a:latin typeface="+mn-lt"/>
                          <a:ea typeface="+mn-ea"/>
                          <a:cs typeface="+mn-cs"/>
                        </a:rPr>
                        <a:t>3</a:t>
                      </a:r>
                      <a:r>
                        <a:rPr lang="en-US" sz="18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1 </a:t>
                      </a:r>
                      <a:r>
                        <a:rPr lang="en-US" sz="1800" dirty="0" smtClean="0"/>
                        <a:t>, </a:t>
                      </a:r>
                      <a:r>
                        <a:rPr lang="en-US" sz="1800" dirty="0" smtClean="0">
                          <a:solidFill>
                            <a:schemeClr val="accent1"/>
                          </a:solidFill>
                        </a:rPr>
                        <a:t>1</a:t>
                      </a:r>
                      <a:r>
                        <a:rPr lang="en-US" sz="1800" dirty="0" smtClean="0"/>
                        <a:t>)</a:t>
                      </a:r>
                    </a:p>
                  </a:txBody>
                  <a:tcPr>
                    <a:solidFill>
                      <a:schemeClr val="bg2"/>
                    </a:solidFill>
                  </a:tcPr>
                </a:tc>
              </a:tr>
            </a:tbl>
          </a:graphicData>
        </a:graphic>
      </p:graphicFrame>
      <p:graphicFrame>
        <p:nvGraphicFramePr>
          <p:cNvPr id="11" name="Tabelle 10"/>
          <p:cNvGraphicFramePr>
            <a:graphicFrameLocks noGrp="1"/>
          </p:cNvGraphicFramePr>
          <p:nvPr/>
        </p:nvGraphicFramePr>
        <p:xfrm>
          <a:off x="6215074" y="3000372"/>
          <a:ext cx="2928926" cy="1159314"/>
        </p:xfrm>
        <a:graphic>
          <a:graphicData uri="http://schemas.openxmlformats.org/drawingml/2006/table">
            <a:tbl>
              <a:tblPr firstRow="1" bandRow="1">
                <a:tableStyleId>{5C22544A-7EE6-4342-B048-85BDC9FD1C3A}</a:tableStyleId>
              </a:tblPr>
              <a:tblGrid>
                <a:gridCol w="915290"/>
                <a:gridCol w="959222"/>
                <a:gridCol w="1054414"/>
              </a:tblGrid>
              <a:tr h="336354">
                <a:tc>
                  <a:txBody>
                    <a:bodyPr/>
                    <a:lstStyle/>
                    <a:p>
                      <a:pPr algn="ctr"/>
                      <a:endParaRPr lang="en-US" sz="1200" dirty="0"/>
                    </a:p>
                  </a:txBody>
                  <a:tcPr>
                    <a:solidFill>
                      <a:schemeClr val="bg1"/>
                    </a:solidFill>
                  </a:tcPr>
                </a:tc>
                <a:tc>
                  <a:txBody>
                    <a:bodyPr/>
                    <a:lstStyle/>
                    <a:p>
                      <a:pPr algn="ctr"/>
                      <a:r>
                        <a:rPr lang="en-US" sz="1200" dirty="0" err="1" smtClean="0"/>
                        <a:t>Kugel</a:t>
                      </a:r>
                      <a:endParaRPr lang="en-US" sz="1200" dirty="0"/>
                    </a:p>
                  </a:txBody>
                  <a:tcPr/>
                </a:tc>
                <a:tc>
                  <a:txBody>
                    <a:bodyPr/>
                    <a:lstStyle/>
                    <a:p>
                      <a:pPr algn="ctr"/>
                      <a:r>
                        <a:rPr lang="en-US" sz="1200" dirty="0" err="1" smtClean="0"/>
                        <a:t>Keine</a:t>
                      </a:r>
                      <a:r>
                        <a:rPr lang="en-US" sz="1200" dirty="0" smtClean="0"/>
                        <a:t> </a:t>
                      </a:r>
                      <a:r>
                        <a:rPr lang="en-US" sz="1200" dirty="0" err="1" smtClean="0"/>
                        <a:t>Kugel</a:t>
                      </a:r>
                      <a:endParaRPr lang="en-US" sz="1200" dirty="0"/>
                    </a:p>
                  </a:txBody>
                  <a:tcPr/>
                </a:tc>
              </a:tr>
              <a:tr h="336354">
                <a:tc>
                  <a:txBody>
                    <a:bodyPr/>
                    <a:lstStyle/>
                    <a:p>
                      <a:pPr algn="ctr"/>
                      <a:r>
                        <a:rPr lang="en-US" sz="1200" dirty="0" err="1" smtClean="0"/>
                        <a:t>Kugel</a:t>
                      </a:r>
                      <a:endParaRPr lang="en-US" sz="1200" dirty="0"/>
                    </a:p>
                  </a:txBody>
                  <a:tcPr>
                    <a:solidFill>
                      <a:srgbClr val="FF0000"/>
                    </a:solidFill>
                  </a:tcPr>
                </a:tc>
                <a:tc>
                  <a:txBody>
                    <a:bodyPr/>
                    <a:lstStyle/>
                    <a:p>
                      <a:pPr algn="ctr"/>
                      <a:r>
                        <a:rPr lang="en-US" sz="1800" dirty="0" smtClean="0"/>
                        <a:t>(</a:t>
                      </a:r>
                      <a:r>
                        <a:rPr lang="en-US" sz="1800" dirty="0" smtClean="0">
                          <a:solidFill>
                            <a:srgbClr val="FF0000"/>
                          </a:solidFill>
                        </a:rPr>
                        <a:t>0 </a:t>
                      </a:r>
                      <a:r>
                        <a:rPr lang="en-US" sz="1800" dirty="0" smtClean="0"/>
                        <a:t>, </a:t>
                      </a:r>
                      <a:r>
                        <a:rPr lang="en-US" sz="1800" dirty="0" smtClean="0">
                          <a:solidFill>
                            <a:schemeClr val="accent1"/>
                          </a:solidFill>
                        </a:rPr>
                        <a:t>0</a:t>
                      </a:r>
                      <a:r>
                        <a:rPr lang="en-US" sz="1800" dirty="0" smtClean="0"/>
                        <a:t>)</a:t>
                      </a:r>
                      <a:endParaRPr lang="en-US" sz="18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kumimoji="0" lang="en-US" sz="1800" kern="1200" dirty="0" smtClean="0">
                          <a:solidFill>
                            <a:srgbClr val="FF0000"/>
                          </a:solidFill>
                          <a:latin typeface="+mn-lt"/>
                          <a:ea typeface="+mn-ea"/>
                          <a:cs typeface="+mn-cs"/>
                        </a:rPr>
                        <a:t>2</a:t>
                      </a:r>
                      <a:r>
                        <a:rPr lang="en-US" sz="1800" dirty="0" smtClean="0">
                          <a:solidFill>
                            <a:srgbClr val="FF0000"/>
                          </a:solidFill>
                        </a:rPr>
                        <a:t> </a:t>
                      </a:r>
                      <a:r>
                        <a:rPr lang="en-US" sz="1800" dirty="0" smtClean="0"/>
                        <a:t>, </a:t>
                      </a:r>
                      <a:r>
                        <a:rPr lang="en-US" sz="1800" dirty="0" smtClean="0">
                          <a:solidFill>
                            <a:schemeClr val="accent1"/>
                          </a:solidFill>
                        </a:rPr>
                        <a:t>-2</a:t>
                      </a:r>
                      <a:r>
                        <a:rPr lang="en-US" sz="1800" dirty="0" smtClean="0"/>
                        <a:t>)</a:t>
                      </a:r>
                    </a:p>
                  </a:txBody>
                  <a:tcPr>
                    <a:solidFill>
                      <a:schemeClr val="bg2"/>
                    </a:solidFill>
                  </a:tcPr>
                </a:tc>
              </a:tr>
              <a:tr h="403622">
                <a:tc>
                  <a:txBody>
                    <a:bodyPr/>
                    <a:lstStyle/>
                    <a:p>
                      <a:pPr algn="ctr"/>
                      <a:r>
                        <a:rPr lang="en-US" sz="1200" dirty="0" err="1" smtClean="0"/>
                        <a:t>Keine</a:t>
                      </a:r>
                      <a:r>
                        <a:rPr lang="en-US" sz="1200" dirty="0" smtClean="0"/>
                        <a:t> </a:t>
                      </a:r>
                      <a:r>
                        <a:rPr lang="en-US" sz="1200" dirty="0" err="1" smtClean="0"/>
                        <a:t>Kugel</a:t>
                      </a:r>
                      <a:endParaRPr lang="en-US" sz="12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-2 </a:t>
                      </a:r>
                      <a:r>
                        <a:rPr lang="en-US" sz="1800" dirty="0" smtClean="0"/>
                        <a:t>, </a:t>
                      </a:r>
                      <a:r>
                        <a:rPr kumimoji="0" lang="en-US" sz="1800" kern="1200" dirty="0" smtClean="0">
                          <a:solidFill>
                            <a:schemeClr val="accent1"/>
                          </a:solidFill>
                          <a:latin typeface="+mn-lt"/>
                          <a:ea typeface="+mn-ea"/>
                          <a:cs typeface="+mn-cs"/>
                        </a:rPr>
                        <a:t>2</a:t>
                      </a:r>
                      <a:r>
                        <a:rPr lang="en-US" sz="18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3 </a:t>
                      </a:r>
                      <a:r>
                        <a:rPr lang="en-US" sz="1800" dirty="0" smtClean="0"/>
                        <a:t>, </a:t>
                      </a:r>
                      <a:r>
                        <a:rPr lang="en-US" sz="1800" dirty="0" smtClean="0">
                          <a:solidFill>
                            <a:schemeClr val="accent1"/>
                          </a:solidFill>
                        </a:rPr>
                        <a:t>3</a:t>
                      </a:r>
                      <a:r>
                        <a:rPr lang="en-US" sz="1800" dirty="0" smtClean="0"/>
                        <a:t>)</a:t>
                      </a:r>
                    </a:p>
                  </a:txBody>
                  <a:tcPr>
                    <a:solidFill>
                      <a:schemeClr val="bg2"/>
                    </a:solidFill>
                  </a:tcPr>
                </a:tc>
              </a:tr>
            </a:tbl>
          </a:graphicData>
        </a:graphic>
      </p:graphicFrame>
      <p:sp>
        <p:nvSpPr>
          <p:cNvPr id="12" name="Textfeld 11"/>
          <p:cNvSpPr txBox="1"/>
          <p:nvPr/>
        </p:nvSpPr>
        <p:spPr>
          <a:xfrm>
            <a:off x="1142976" y="2571744"/>
            <a:ext cx="1265090" cy="369332"/>
          </a:xfrm>
          <a:prstGeom prst="rect">
            <a:avLst/>
          </a:prstGeom>
          <a:noFill/>
        </p:spPr>
        <p:txBody>
          <a:bodyPr wrap="none" rtlCol="0">
            <a:spAutoFit/>
          </a:bodyPr>
          <a:lstStyle/>
          <a:p>
            <a:r>
              <a:rPr lang="de-DE" b="1" dirty="0" smtClean="0"/>
              <a:t>Beispiel 1:</a:t>
            </a:r>
            <a:endParaRPr lang="de-DE" b="1" dirty="0"/>
          </a:p>
        </p:txBody>
      </p:sp>
      <p:sp>
        <p:nvSpPr>
          <p:cNvPr id="13" name="Textfeld 12"/>
          <p:cNvSpPr txBox="1"/>
          <p:nvPr/>
        </p:nvSpPr>
        <p:spPr>
          <a:xfrm>
            <a:off x="4143372" y="2571744"/>
            <a:ext cx="1292341" cy="369332"/>
          </a:xfrm>
          <a:prstGeom prst="rect">
            <a:avLst/>
          </a:prstGeom>
          <a:noFill/>
        </p:spPr>
        <p:txBody>
          <a:bodyPr wrap="none" rtlCol="0">
            <a:spAutoFit/>
          </a:bodyPr>
          <a:lstStyle/>
          <a:p>
            <a:r>
              <a:rPr lang="de-DE" b="1" dirty="0" smtClean="0"/>
              <a:t>Beispiel 2:</a:t>
            </a:r>
            <a:endParaRPr lang="de-DE" b="1" dirty="0"/>
          </a:p>
        </p:txBody>
      </p:sp>
      <p:sp>
        <p:nvSpPr>
          <p:cNvPr id="14" name="Textfeld 13"/>
          <p:cNvSpPr txBox="1"/>
          <p:nvPr/>
        </p:nvSpPr>
        <p:spPr>
          <a:xfrm>
            <a:off x="7143768" y="2571744"/>
            <a:ext cx="1285929" cy="369332"/>
          </a:xfrm>
          <a:prstGeom prst="rect">
            <a:avLst/>
          </a:prstGeom>
          <a:noFill/>
        </p:spPr>
        <p:txBody>
          <a:bodyPr wrap="none" rtlCol="0">
            <a:spAutoFit/>
          </a:bodyPr>
          <a:lstStyle/>
          <a:p>
            <a:r>
              <a:rPr lang="de-DE" b="1" dirty="0" smtClean="0"/>
              <a:t>Beispiel 3:</a:t>
            </a:r>
            <a:endParaRPr lang="de-DE"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gB1.jpg"/>
          <p:cNvPicPr>
            <a:picLocks noChangeAspect="1"/>
          </p:cNvPicPr>
          <p:nvPr/>
        </p:nvPicPr>
        <p:blipFill>
          <a:blip r:embed="rId4" cstate="print"/>
          <a:stretch>
            <a:fillRect/>
          </a:stretch>
        </p:blipFill>
        <p:spPr>
          <a:xfrm>
            <a:off x="4786314" y="2857496"/>
            <a:ext cx="4209976" cy="3198167"/>
          </a:xfrm>
          <a:prstGeom prst="rect">
            <a:avLst/>
          </a:prstGeom>
          <a:ln>
            <a:noFill/>
          </a:ln>
          <a:effectLst>
            <a:outerShdw blurRad="190500" algn="tl" rotWithShape="0">
              <a:srgbClr val="000000">
                <a:alpha val="70000"/>
              </a:srgbClr>
            </a:outerShdw>
          </a:effectLst>
        </p:spPr>
      </p:pic>
      <p:sp>
        <p:nvSpPr>
          <p:cNvPr id="2" name="Titel 1"/>
          <p:cNvSpPr>
            <a:spLocks noGrp="1"/>
          </p:cNvSpPr>
          <p:nvPr>
            <p:ph type="title"/>
          </p:nvPr>
        </p:nvSpPr>
        <p:spPr>
          <a:xfrm>
            <a:off x="428596" y="214290"/>
            <a:ext cx="5072098" cy="1000132"/>
          </a:xfrm>
        </p:spPr>
        <p:txBody>
          <a:bodyPr>
            <a:normAutofit fontScale="90000"/>
          </a:bodyPr>
          <a:lstStyle/>
          <a:p>
            <a:r>
              <a:rPr lang="de-DE" sz="4400" dirty="0" smtClean="0"/>
              <a:t>Hausaufgabe</a:t>
            </a:r>
            <a:r>
              <a:rPr lang="de-DE" sz="15500" dirty="0" smtClean="0"/>
              <a:t/>
            </a:r>
            <a:br>
              <a:rPr lang="de-DE" sz="15500" dirty="0" smtClean="0"/>
            </a:br>
            <a:r>
              <a:rPr lang="de-DE" sz="2200" dirty="0" smtClean="0"/>
              <a:t>2. </a:t>
            </a:r>
            <a:r>
              <a:rPr lang="de-DE" sz="2200" dirty="0" err="1" smtClean="0"/>
              <a:t>Replikatordynamik</a:t>
            </a:r>
            <a:r>
              <a:rPr lang="de-DE" sz="2200" dirty="0" smtClean="0"/>
              <a:t> und die Funktion g(x)</a:t>
            </a:r>
            <a:endParaRPr lang="de-DE" dirty="0"/>
          </a:p>
        </p:txBody>
      </p:sp>
      <p:graphicFrame>
        <p:nvGraphicFramePr>
          <p:cNvPr id="4" name="Inhaltsplatzhalter 3"/>
          <p:cNvGraphicFramePr>
            <a:graphicFrameLocks noChangeAspect="1"/>
          </p:cNvGraphicFramePr>
          <p:nvPr>
            <p:ph idx="1"/>
          </p:nvPr>
        </p:nvGraphicFramePr>
        <p:xfrm>
          <a:off x="285720" y="4643446"/>
          <a:ext cx="4429156" cy="1265247"/>
        </p:xfrm>
        <a:graphic>
          <a:graphicData uri="http://schemas.openxmlformats.org/presentationml/2006/ole">
            <p:oleObj spid="_x0000_s620546" name="Formel" r:id="rId5" imgW="3149280" imgH="634680" progId="Equation.3">
              <p:embed/>
            </p:oleObj>
          </a:graphicData>
        </a:graphic>
      </p:graphicFrame>
      <p:sp>
        <p:nvSpPr>
          <p:cNvPr id="6" name="Textfeld 5"/>
          <p:cNvSpPr txBox="1"/>
          <p:nvPr/>
        </p:nvSpPr>
        <p:spPr>
          <a:xfrm>
            <a:off x="285720" y="1357298"/>
            <a:ext cx="5214974" cy="646331"/>
          </a:xfrm>
          <a:prstGeom prst="rect">
            <a:avLst/>
          </a:prstGeom>
          <a:noFill/>
        </p:spPr>
        <p:txBody>
          <a:bodyPr wrap="square" rtlCol="0">
            <a:spAutoFit/>
          </a:bodyPr>
          <a:lstStyle/>
          <a:p>
            <a:r>
              <a:rPr lang="de-DE" dirty="0" smtClean="0"/>
              <a:t>Die allgemeine Form der </a:t>
            </a:r>
            <a:r>
              <a:rPr lang="de-DE" dirty="0" err="1" smtClean="0"/>
              <a:t>Replikatordynamik</a:t>
            </a:r>
            <a:r>
              <a:rPr lang="de-DE" dirty="0" smtClean="0"/>
              <a:t> </a:t>
            </a:r>
          </a:p>
          <a:p>
            <a:r>
              <a:rPr lang="de-DE" dirty="0" smtClean="0"/>
              <a:t>für das symmetrische (2x2)-Spiele lautet:</a:t>
            </a:r>
            <a:endParaRPr lang="de-DE" dirty="0"/>
          </a:p>
        </p:txBody>
      </p:sp>
      <p:sp>
        <p:nvSpPr>
          <p:cNvPr id="5" name="Textfeld 4"/>
          <p:cNvSpPr txBox="1"/>
          <p:nvPr/>
        </p:nvSpPr>
        <p:spPr>
          <a:xfrm>
            <a:off x="5072066" y="6072206"/>
            <a:ext cx="3746475" cy="646331"/>
          </a:xfrm>
          <a:prstGeom prst="rect">
            <a:avLst/>
          </a:prstGeom>
          <a:noFill/>
        </p:spPr>
        <p:txBody>
          <a:bodyPr wrap="none" rtlCol="0">
            <a:spAutoFit/>
          </a:bodyPr>
          <a:lstStyle/>
          <a:p>
            <a:r>
              <a:rPr lang="de-DE" dirty="0" smtClean="0"/>
              <a:t>Grafische Darstellung der Funktion </a:t>
            </a:r>
          </a:p>
          <a:p>
            <a:r>
              <a:rPr lang="de-DE" dirty="0" smtClean="0"/>
              <a:t>g(x) im Bereich x=[0,1] .</a:t>
            </a:r>
            <a:endParaRPr lang="de-DE" dirty="0"/>
          </a:p>
        </p:txBody>
      </p:sp>
      <p:graphicFrame>
        <p:nvGraphicFramePr>
          <p:cNvPr id="15" name="Objekt 14"/>
          <p:cNvGraphicFramePr>
            <a:graphicFrameLocks noChangeAspect="1"/>
          </p:cNvGraphicFramePr>
          <p:nvPr/>
        </p:nvGraphicFramePr>
        <p:xfrm>
          <a:off x="6438900" y="4643438"/>
          <a:ext cx="1600200" cy="442912"/>
        </p:xfrm>
        <a:graphic>
          <a:graphicData uri="http://schemas.openxmlformats.org/presentationml/2006/ole">
            <p:oleObj spid="_x0000_s620547" name="Formel" r:id="rId6" imgW="825480" imgH="228600" progId="Equation.3">
              <p:embed/>
            </p:oleObj>
          </a:graphicData>
        </a:graphic>
      </p:graphicFrame>
      <p:graphicFrame>
        <p:nvGraphicFramePr>
          <p:cNvPr id="14" name="Tabelle 13"/>
          <p:cNvGraphicFramePr>
            <a:graphicFrameLocks noGrp="1"/>
          </p:cNvGraphicFramePr>
          <p:nvPr/>
        </p:nvGraphicFramePr>
        <p:xfrm>
          <a:off x="5572132" y="44184"/>
          <a:ext cx="3429027" cy="1652307"/>
        </p:xfrm>
        <a:graphic>
          <a:graphicData uri="http://schemas.openxmlformats.org/drawingml/2006/table">
            <a:tbl>
              <a:tblPr firstRow="1" bandRow="1">
                <a:tableStyleId>{5C22544A-7EE6-4342-B048-85BDC9FD1C3A}</a:tableStyleId>
              </a:tblPr>
              <a:tblGrid>
                <a:gridCol w="1186970"/>
                <a:gridCol w="1007606"/>
                <a:gridCol w="1234451"/>
              </a:tblGrid>
              <a:tr h="476814">
                <a:tc>
                  <a:txBody>
                    <a:bodyPr/>
                    <a:lstStyle/>
                    <a:p>
                      <a:pPr algn="ctr"/>
                      <a:r>
                        <a:rPr lang="en-US" sz="1600" dirty="0" err="1" smtClean="0">
                          <a:solidFill>
                            <a:schemeClr val="tx1"/>
                          </a:solidFill>
                        </a:rPr>
                        <a:t>Beispiel</a:t>
                      </a:r>
                      <a:r>
                        <a:rPr lang="en-US" sz="1600" dirty="0" smtClean="0">
                          <a:solidFill>
                            <a:schemeClr val="tx1"/>
                          </a:solidFill>
                        </a:rPr>
                        <a:t> 1</a:t>
                      </a:r>
                      <a:endParaRPr lang="en-US" sz="1600" dirty="0">
                        <a:solidFill>
                          <a:schemeClr val="tx1"/>
                        </a:solidFill>
                      </a:endParaRPr>
                    </a:p>
                  </a:txBody>
                  <a:tcPr>
                    <a:solidFill>
                      <a:schemeClr val="bg1"/>
                    </a:solidFill>
                  </a:tcPr>
                </a:tc>
                <a:tc>
                  <a:txBody>
                    <a:bodyPr/>
                    <a:lstStyle/>
                    <a:p>
                      <a:pPr algn="ctr"/>
                      <a:r>
                        <a:rPr lang="en-US" sz="1600" dirty="0" err="1" smtClean="0"/>
                        <a:t>Kugel</a:t>
                      </a:r>
                      <a:endParaRPr lang="en-US" sz="1600" dirty="0"/>
                    </a:p>
                  </a:txBody>
                  <a:tcPr/>
                </a:tc>
                <a:tc>
                  <a:txBody>
                    <a:bodyPr/>
                    <a:lstStyle/>
                    <a:p>
                      <a:pPr algn="ctr"/>
                      <a:r>
                        <a:rPr lang="en-US" sz="1600" dirty="0" err="1" smtClean="0"/>
                        <a:t>Keine</a:t>
                      </a:r>
                      <a:r>
                        <a:rPr lang="en-US" sz="1600" dirty="0" smtClean="0"/>
                        <a:t> </a:t>
                      </a:r>
                      <a:r>
                        <a:rPr lang="en-US" sz="1600" dirty="0" err="1" smtClean="0"/>
                        <a:t>Kugel</a:t>
                      </a:r>
                      <a:endParaRPr lang="en-US" sz="1600" dirty="0"/>
                    </a:p>
                  </a:txBody>
                  <a:tcPr/>
                </a:tc>
              </a:tr>
              <a:tr h="494067">
                <a:tc>
                  <a:txBody>
                    <a:bodyPr/>
                    <a:lstStyle/>
                    <a:p>
                      <a:pPr algn="ctr"/>
                      <a:r>
                        <a:rPr lang="en-US" sz="1600" dirty="0" err="1" smtClean="0"/>
                        <a:t>Kugel</a:t>
                      </a:r>
                      <a:endParaRPr lang="en-US" sz="1600" dirty="0"/>
                    </a:p>
                  </a:txBody>
                  <a:tcPr>
                    <a:solidFill>
                      <a:srgbClr val="FF0000"/>
                    </a:solidFill>
                  </a:tcPr>
                </a:tc>
                <a:tc>
                  <a:txBody>
                    <a:bodyPr/>
                    <a:lstStyle/>
                    <a:p>
                      <a:pPr algn="ctr"/>
                      <a:r>
                        <a:rPr lang="en-US" sz="2400" dirty="0" smtClean="0"/>
                        <a:t>(</a:t>
                      </a:r>
                      <a:r>
                        <a:rPr lang="en-US" sz="2400" dirty="0" smtClean="0">
                          <a:solidFill>
                            <a:srgbClr val="FF0000"/>
                          </a:solidFill>
                        </a:rPr>
                        <a:t>0 </a:t>
                      </a:r>
                      <a:r>
                        <a:rPr lang="en-US" sz="2400" dirty="0" smtClean="0"/>
                        <a:t>, </a:t>
                      </a:r>
                      <a:r>
                        <a:rPr lang="en-US" sz="2400" dirty="0" smtClean="0">
                          <a:solidFill>
                            <a:schemeClr val="accent1"/>
                          </a:solidFill>
                        </a:rPr>
                        <a:t>0</a:t>
                      </a:r>
                      <a:r>
                        <a:rPr lang="en-US" sz="2400" dirty="0" smtClean="0"/>
                        <a:t>)</a:t>
                      </a:r>
                      <a:endParaRPr lang="en-US" sz="24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a:t>
                      </a:r>
                      <a:r>
                        <a:rPr kumimoji="0" lang="en-US" sz="2400" kern="1200" dirty="0" smtClean="0">
                          <a:solidFill>
                            <a:srgbClr val="FF0000"/>
                          </a:solidFill>
                          <a:latin typeface="+mn-lt"/>
                          <a:ea typeface="+mn-ea"/>
                          <a:cs typeface="+mn-cs"/>
                        </a:rPr>
                        <a:t>2</a:t>
                      </a:r>
                      <a:r>
                        <a:rPr lang="en-US" sz="2400" dirty="0" smtClean="0">
                          <a:solidFill>
                            <a:srgbClr val="FF0000"/>
                          </a:solidFill>
                        </a:rPr>
                        <a:t> </a:t>
                      </a:r>
                      <a:r>
                        <a:rPr lang="en-US" sz="2400" dirty="0" smtClean="0"/>
                        <a:t>, </a:t>
                      </a:r>
                      <a:r>
                        <a:rPr lang="en-US" sz="2400" dirty="0" smtClean="0">
                          <a:solidFill>
                            <a:schemeClr val="accent1"/>
                          </a:solidFill>
                        </a:rPr>
                        <a:t>-1</a:t>
                      </a:r>
                      <a:r>
                        <a:rPr lang="en-US" sz="2400" dirty="0" smtClean="0"/>
                        <a:t>)</a:t>
                      </a:r>
                    </a:p>
                  </a:txBody>
                  <a:tcPr>
                    <a:solidFill>
                      <a:schemeClr val="bg2"/>
                    </a:solidFill>
                  </a:tcPr>
                </a:tc>
              </a:tr>
              <a:tr h="494067">
                <a:tc>
                  <a:txBody>
                    <a:bodyPr/>
                    <a:lstStyle/>
                    <a:p>
                      <a:pPr algn="ctr"/>
                      <a:r>
                        <a:rPr lang="en-US" sz="1600" dirty="0" err="1" smtClean="0"/>
                        <a:t>Keine</a:t>
                      </a:r>
                      <a:r>
                        <a:rPr lang="en-US" sz="1600" dirty="0" smtClean="0"/>
                        <a:t> </a:t>
                      </a:r>
                      <a:r>
                        <a:rPr lang="en-US" sz="1600" dirty="0" err="1" smtClean="0"/>
                        <a:t>Kugel</a:t>
                      </a:r>
                      <a:endParaRPr lang="en-US" sz="16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a:t>
                      </a:r>
                      <a:r>
                        <a:rPr lang="en-US" sz="2400" dirty="0" smtClean="0">
                          <a:solidFill>
                            <a:srgbClr val="FF0000"/>
                          </a:solidFill>
                        </a:rPr>
                        <a:t>-1 </a:t>
                      </a:r>
                      <a:r>
                        <a:rPr lang="en-US" sz="2400" dirty="0" smtClean="0"/>
                        <a:t>, </a:t>
                      </a:r>
                      <a:r>
                        <a:rPr kumimoji="0" lang="en-US" sz="2400" kern="1200" dirty="0" smtClean="0">
                          <a:solidFill>
                            <a:schemeClr val="accent1"/>
                          </a:solidFill>
                          <a:latin typeface="+mn-lt"/>
                          <a:ea typeface="+mn-ea"/>
                          <a:cs typeface="+mn-cs"/>
                        </a:rPr>
                        <a:t>2</a:t>
                      </a:r>
                      <a:r>
                        <a:rPr lang="en-US" sz="24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a:t>
                      </a:r>
                      <a:r>
                        <a:rPr lang="en-US" sz="2400" dirty="0" smtClean="0">
                          <a:solidFill>
                            <a:srgbClr val="FF0000"/>
                          </a:solidFill>
                        </a:rPr>
                        <a:t>1 </a:t>
                      </a:r>
                      <a:r>
                        <a:rPr lang="en-US" sz="2400" dirty="0" smtClean="0"/>
                        <a:t>, </a:t>
                      </a:r>
                      <a:r>
                        <a:rPr lang="en-US" sz="2400" dirty="0" smtClean="0">
                          <a:solidFill>
                            <a:schemeClr val="accent1"/>
                          </a:solidFill>
                        </a:rPr>
                        <a:t>1</a:t>
                      </a:r>
                      <a:r>
                        <a:rPr lang="en-US" sz="2400" dirty="0" smtClean="0"/>
                        <a:t>)</a:t>
                      </a:r>
                    </a:p>
                  </a:txBody>
                  <a:tcPr>
                    <a:solidFill>
                      <a:schemeClr val="bg2"/>
                    </a:solidFill>
                  </a:tcPr>
                </a:tc>
              </a:tr>
            </a:tbl>
          </a:graphicData>
        </a:graphic>
      </p:graphicFrame>
      <p:graphicFrame>
        <p:nvGraphicFramePr>
          <p:cNvPr id="620549" name="Inhaltsplatzhalter 3"/>
          <p:cNvGraphicFramePr>
            <a:graphicFrameLocks noChangeAspect="1"/>
          </p:cNvGraphicFramePr>
          <p:nvPr/>
        </p:nvGraphicFramePr>
        <p:xfrm>
          <a:off x="1028700" y="2214563"/>
          <a:ext cx="7061200" cy="742950"/>
        </p:xfrm>
        <a:graphic>
          <a:graphicData uri="http://schemas.openxmlformats.org/presentationml/2006/ole">
            <p:oleObj spid="_x0000_s620549" name="Formel" r:id="rId7" imgW="3746160" imgH="393480" progId="Equation.3">
              <p:embed/>
            </p:oleObj>
          </a:graphicData>
        </a:graphic>
      </p:graphicFrame>
      <p:sp>
        <p:nvSpPr>
          <p:cNvPr id="17" name="Textfeld 16"/>
          <p:cNvSpPr txBox="1"/>
          <p:nvPr/>
        </p:nvSpPr>
        <p:spPr>
          <a:xfrm>
            <a:off x="285720" y="3357562"/>
            <a:ext cx="4572032" cy="1200329"/>
          </a:xfrm>
          <a:prstGeom prst="rect">
            <a:avLst/>
          </a:prstGeom>
          <a:noFill/>
        </p:spPr>
        <p:txBody>
          <a:bodyPr wrap="square" rtlCol="0">
            <a:spAutoFit/>
          </a:bodyPr>
          <a:lstStyle/>
          <a:p>
            <a:r>
              <a:rPr lang="de-DE" dirty="0" smtClean="0"/>
              <a:t>Setzt man die Zahlenwerte der Auszahlungsmatrix des ersten Spielers von Beispiel 1 ein, so erhält man die Funktion g(x):</a:t>
            </a:r>
            <a:endParaRPr lang="de-DE"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gB2.jpg"/>
          <p:cNvPicPr>
            <a:picLocks noChangeAspect="1"/>
          </p:cNvPicPr>
          <p:nvPr/>
        </p:nvPicPr>
        <p:blipFill>
          <a:blip r:embed="rId4" cstate="print"/>
          <a:stretch>
            <a:fillRect/>
          </a:stretch>
        </p:blipFill>
        <p:spPr>
          <a:xfrm>
            <a:off x="4786314" y="2928934"/>
            <a:ext cx="4143404" cy="3147595"/>
          </a:xfrm>
          <a:prstGeom prst="rect">
            <a:avLst/>
          </a:prstGeom>
          <a:ln>
            <a:noFill/>
          </a:ln>
          <a:effectLst>
            <a:outerShdw blurRad="190500" algn="tl" rotWithShape="0">
              <a:srgbClr val="000000">
                <a:alpha val="70000"/>
              </a:srgbClr>
            </a:outerShdw>
          </a:effectLst>
        </p:spPr>
      </p:pic>
      <p:sp>
        <p:nvSpPr>
          <p:cNvPr id="2" name="Titel 1"/>
          <p:cNvSpPr>
            <a:spLocks noGrp="1"/>
          </p:cNvSpPr>
          <p:nvPr>
            <p:ph type="title"/>
          </p:nvPr>
        </p:nvSpPr>
        <p:spPr>
          <a:xfrm>
            <a:off x="428596" y="214290"/>
            <a:ext cx="5072098" cy="1000132"/>
          </a:xfrm>
        </p:spPr>
        <p:txBody>
          <a:bodyPr>
            <a:normAutofit fontScale="90000"/>
          </a:bodyPr>
          <a:lstStyle/>
          <a:p>
            <a:r>
              <a:rPr lang="de-DE" sz="4400" dirty="0" smtClean="0"/>
              <a:t>Hausaufgabe</a:t>
            </a:r>
            <a:r>
              <a:rPr lang="de-DE" sz="15500" dirty="0" smtClean="0"/>
              <a:t/>
            </a:r>
            <a:br>
              <a:rPr lang="de-DE" sz="15500" dirty="0" smtClean="0"/>
            </a:br>
            <a:r>
              <a:rPr lang="de-DE" sz="2200" dirty="0" smtClean="0"/>
              <a:t>2. </a:t>
            </a:r>
            <a:r>
              <a:rPr lang="de-DE" sz="2200" dirty="0" err="1" smtClean="0"/>
              <a:t>Replikatordynamik</a:t>
            </a:r>
            <a:r>
              <a:rPr lang="de-DE" sz="2200" dirty="0" smtClean="0"/>
              <a:t> und die Funktion g(x)</a:t>
            </a:r>
            <a:endParaRPr lang="de-DE" dirty="0"/>
          </a:p>
        </p:txBody>
      </p:sp>
      <p:graphicFrame>
        <p:nvGraphicFramePr>
          <p:cNvPr id="4" name="Inhaltsplatzhalter 3"/>
          <p:cNvGraphicFramePr>
            <a:graphicFrameLocks noChangeAspect="1"/>
          </p:cNvGraphicFramePr>
          <p:nvPr>
            <p:ph idx="1"/>
          </p:nvPr>
        </p:nvGraphicFramePr>
        <p:xfrm>
          <a:off x="285750" y="4830762"/>
          <a:ext cx="4429125" cy="1241443"/>
        </p:xfrm>
        <a:graphic>
          <a:graphicData uri="http://schemas.openxmlformats.org/presentationml/2006/ole">
            <p:oleObj spid="_x0000_s675842" name="Formel" r:id="rId5" imgW="3162240" imgH="634680" progId="Equation.3">
              <p:embed/>
            </p:oleObj>
          </a:graphicData>
        </a:graphic>
      </p:graphicFrame>
      <p:sp>
        <p:nvSpPr>
          <p:cNvPr id="6" name="Textfeld 5"/>
          <p:cNvSpPr txBox="1"/>
          <p:nvPr/>
        </p:nvSpPr>
        <p:spPr>
          <a:xfrm>
            <a:off x="285720" y="1357298"/>
            <a:ext cx="5214974" cy="646331"/>
          </a:xfrm>
          <a:prstGeom prst="rect">
            <a:avLst/>
          </a:prstGeom>
          <a:noFill/>
        </p:spPr>
        <p:txBody>
          <a:bodyPr wrap="square" rtlCol="0">
            <a:spAutoFit/>
          </a:bodyPr>
          <a:lstStyle/>
          <a:p>
            <a:r>
              <a:rPr lang="de-DE" dirty="0" smtClean="0"/>
              <a:t>Die allgemeine Form der </a:t>
            </a:r>
            <a:r>
              <a:rPr lang="de-DE" dirty="0" err="1" smtClean="0"/>
              <a:t>Replikatordynamik</a:t>
            </a:r>
            <a:r>
              <a:rPr lang="de-DE" dirty="0" smtClean="0"/>
              <a:t> </a:t>
            </a:r>
          </a:p>
          <a:p>
            <a:r>
              <a:rPr lang="de-DE" dirty="0" smtClean="0"/>
              <a:t>für das symmetrische (2x2)-Spiele lautet:</a:t>
            </a:r>
            <a:endParaRPr lang="de-DE" dirty="0"/>
          </a:p>
        </p:txBody>
      </p:sp>
      <p:sp>
        <p:nvSpPr>
          <p:cNvPr id="5" name="Textfeld 4"/>
          <p:cNvSpPr txBox="1"/>
          <p:nvPr/>
        </p:nvSpPr>
        <p:spPr>
          <a:xfrm>
            <a:off x="5072066" y="6072206"/>
            <a:ext cx="3746475" cy="646331"/>
          </a:xfrm>
          <a:prstGeom prst="rect">
            <a:avLst/>
          </a:prstGeom>
          <a:noFill/>
        </p:spPr>
        <p:txBody>
          <a:bodyPr wrap="none" rtlCol="0">
            <a:spAutoFit/>
          </a:bodyPr>
          <a:lstStyle/>
          <a:p>
            <a:r>
              <a:rPr lang="de-DE" dirty="0" smtClean="0"/>
              <a:t>Grafische Darstellung der Funktion </a:t>
            </a:r>
          </a:p>
          <a:p>
            <a:r>
              <a:rPr lang="de-DE" dirty="0" smtClean="0"/>
              <a:t>g(x) im Bereich x=[0,1] .</a:t>
            </a:r>
            <a:endParaRPr lang="de-DE" dirty="0"/>
          </a:p>
        </p:txBody>
      </p:sp>
      <p:graphicFrame>
        <p:nvGraphicFramePr>
          <p:cNvPr id="15" name="Objekt 14"/>
          <p:cNvGraphicFramePr>
            <a:graphicFrameLocks noChangeAspect="1"/>
          </p:cNvGraphicFramePr>
          <p:nvPr/>
        </p:nvGraphicFramePr>
        <p:xfrm>
          <a:off x="5643570" y="5572140"/>
          <a:ext cx="2643206" cy="421378"/>
        </p:xfrm>
        <a:graphic>
          <a:graphicData uri="http://schemas.openxmlformats.org/presentationml/2006/ole">
            <p:oleObj spid="_x0000_s675843" name="Formel" r:id="rId6" imgW="1549080" imgH="228600" progId="Equation.3">
              <p:embed/>
            </p:oleObj>
          </a:graphicData>
        </a:graphic>
      </p:graphicFrame>
      <p:graphicFrame>
        <p:nvGraphicFramePr>
          <p:cNvPr id="14" name="Tabelle 13"/>
          <p:cNvGraphicFramePr>
            <a:graphicFrameLocks noGrp="1"/>
          </p:cNvGraphicFramePr>
          <p:nvPr/>
        </p:nvGraphicFramePr>
        <p:xfrm>
          <a:off x="5572132" y="44184"/>
          <a:ext cx="3429027" cy="1652307"/>
        </p:xfrm>
        <a:graphic>
          <a:graphicData uri="http://schemas.openxmlformats.org/drawingml/2006/table">
            <a:tbl>
              <a:tblPr firstRow="1" bandRow="1">
                <a:tableStyleId>{5C22544A-7EE6-4342-B048-85BDC9FD1C3A}</a:tableStyleId>
              </a:tblPr>
              <a:tblGrid>
                <a:gridCol w="1143008"/>
                <a:gridCol w="1051568"/>
                <a:gridCol w="1234451"/>
              </a:tblGrid>
              <a:tr h="476814">
                <a:tc>
                  <a:txBody>
                    <a:bodyPr/>
                    <a:lstStyle/>
                    <a:p>
                      <a:pPr algn="ctr"/>
                      <a:r>
                        <a:rPr lang="en-US" sz="1600" dirty="0" err="1" smtClean="0">
                          <a:solidFill>
                            <a:schemeClr val="tx1"/>
                          </a:solidFill>
                        </a:rPr>
                        <a:t>Beispiel</a:t>
                      </a:r>
                      <a:r>
                        <a:rPr lang="en-US" sz="1600" dirty="0" smtClean="0">
                          <a:solidFill>
                            <a:schemeClr val="tx1"/>
                          </a:solidFill>
                        </a:rPr>
                        <a:t> 2</a:t>
                      </a:r>
                      <a:endParaRPr lang="en-US" sz="1600" dirty="0">
                        <a:solidFill>
                          <a:schemeClr val="tx1"/>
                        </a:solidFill>
                      </a:endParaRPr>
                    </a:p>
                  </a:txBody>
                  <a:tcPr>
                    <a:solidFill>
                      <a:schemeClr val="bg1"/>
                    </a:solidFill>
                  </a:tcPr>
                </a:tc>
                <a:tc>
                  <a:txBody>
                    <a:bodyPr/>
                    <a:lstStyle/>
                    <a:p>
                      <a:pPr algn="ctr"/>
                      <a:r>
                        <a:rPr lang="en-US" sz="1600" dirty="0" err="1" smtClean="0"/>
                        <a:t>Kugel</a:t>
                      </a:r>
                      <a:endParaRPr lang="en-US" sz="1600" dirty="0"/>
                    </a:p>
                  </a:txBody>
                  <a:tcPr/>
                </a:tc>
                <a:tc>
                  <a:txBody>
                    <a:bodyPr/>
                    <a:lstStyle/>
                    <a:p>
                      <a:pPr algn="ctr"/>
                      <a:r>
                        <a:rPr lang="en-US" sz="1600" dirty="0" err="1" smtClean="0"/>
                        <a:t>Keine</a:t>
                      </a:r>
                      <a:r>
                        <a:rPr lang="en-US" sz="1600" dirty="0" smtClean="0"/>
                        <a:t> </a:t>
                      </a:r>
                      <a:r>
                        <a:rPr lang="en-US" sz="1600" dirty="0" err="1" smtClean="0"/>
                        <a:t>Kugel</a:t>
                      </a:r>
                      <a:endParaRPr lang="en-US" sz="1600" dirty="0"/>
                    </a:p>
                  </a:txBody>
                  <a:tcPr/>
                </a:tc>
              </a:tr>
              <a:tr h="494067">
                <a:tc>
                  <a:txBody>
                    <a:bodyPr/>
                    <a:lstStyle/>
                    <a:p>
                      <a:pPr algn="ctr"/>
                      <a:r>
                        <a:rPr lang="en-US" sz="1600" dirty="0" err="1" smtClean="0"/>
                        <a:t>Kugel</a:t>
                      </a:r>
                      <a:endParaRPr lang="en-US" sz="1600" dirty="0"/>
                    </a:p>
                  </a:txBody>
                  <a:tcPr>
                    <a:solidFill>
                      <a:srgbClr val="FF0000"/>
                    </a:solidFill>
                  </a:tcPr>
                </a:tc>
                <a:tc>
                  <a:txBody>
                    <a:bodyPr/>
                    <a:lstStyle/>
                    <a:p>
                      <a:pPr algn="ctr"/>
                      <a:r>
                        <a:rPr lang="en-US" sz="2400" dirty="0" smtClean="0"/>
                        <a:t>(</a:t>
                      </a:r>
                      <a:r>
                        <a:rPr lang="en-US" sz="2400" dirty="0" smtClean="0">
                          <a:solidFill>
                            <a:srgbClr val="FF0000"/>
                          </a:solidFill>
                        </a:rPr>
                        <a:t>-1 </a:t>
                      </a:r>
                      <a:r>
                        <a:rPr lang="en-US" sz="2400" dirty="0" smtClean="0"/>
                        <a:t>, </a:t>
                      </a:r>
                      <a:r>
                        <a:rPr lang="en-US" sz="2400" dirty="0" smtClean="0">
                          <a:solidFill>
                            <a:schemeClr val="accent1"/>
                          </a:solidFill>
                        </a:rPr>
                        <a:t>-1</a:t>
                      </a:r>
                      <a:r>
                        <a:rPr lang="en-US" sz="2400" dirty="0" smtClean="0"/>
                        <a:t>)</a:t>
                      </a:r>
                      <a:endParaRPr lang="en-US" sz="24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a:t>
                      </a:r>
                      <a:r>
                        <a:rPr kumimoji="0" lang="en-US" sz="2400" kern="1200" dirty="0" smtClean="0">
                          <a:solidFill>
                            <a:srgbClr val="FF0000"/>
                          </a:solidFill>
                          <a:latin typeface="+mn-lt"/>
                          <a:ea typeface="+mn-ea"/>
                          <a:cs typeface="+mn-cs"/>
                        </a:rPr>
                        <a:t>3</a:t>
                      </a:r>
                      <a:r>
                        <a:rPr lang="en-US" sz="2400" dirty="0" smtClean="0">
                          <a:solidFill>
                            <a:srgbClr val="FF0000"/>
                          </a:solidFill>
                        </a:rPr>
                        <a:t> </a:t>
                      </a:r>
                      <a:r>
                        <a:rPr lang="en-US" sz="2400" dirty="0" smtClean="0"/>
                        <a:t>, </a:t>
                      </a:r>
                      <a:r>
                        <a:rPr lang="en-US" sz="2400" dirty="0" smtClean="0">
                          <a:solidFill>
                            <a:schemeClr val="accent1"/>
                          </a:solidFill>
                        </a:rPr>
                        <a:t>0</a:t>
                      </a:r>
                      <a:r>
                        <a:rPr lang="en-US" sz="2400" dirty="0" smtClean="0"/>
                        <a:t>)</a:t>
                      </a:r>
                    </a:p>
                  </a:txBody>
                  <a:tcPr>
                    <a:solidFill>
                      <a:schemeClr val="bg2"/>
                    </a:solidFill>
                  </a:tcPr>
                </a:tc>
              </a:tr>
              <a:tr h="494067">
                <a:tc>
                  <a:txBody>
                    <a:bodyPr/>
                    <a:lstStyle/>
                    <a:p>
                      <a:pPr algn="ctr"/>
                      <a:r>
                        <a:rPr lang="en-US" sz="1600" dirty="0" err="1" smtClean="0"/>
                        <a:t>Keine</a:t>
                      </a:r>
                      <a:r>
                        <a:rPr lang="en-US" sz="1600" dirty="0" smtClean="0"/>
                        <a:t> </a:t>
                      </a:r>
                      <a:r>
                        <a:rPr lang="en-US" sz="1600" dirty="0" err="1" smtClean="0"/>
                        <a:t>Kugel</a:t>
                      </a:r>
                      <a:endParaRPr lang="en-US" sz="16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a:t>
                      </a:r>
                      <a:r>
                        <a:rPr lang="en-US" sz="2400" dirty="0" smtClean="0">
                          <a:solidFill>
                            <a:srgbClr val="FF0000"/>
                          </a:solidFill>
                        </a:rPr>
                        <a:t>0</a:t>
                      </a:r>
                      <a:r>
                        <a:rPr lang="en-US" sz="2400" dirty="0" smtClean="0"/>
                        <a:t>, </a:t>
                      </a:r>
                      <a:r>
                        <a:rPr kumimoji="0" lang="en-US" sz="2400" kern="1200" dirty="0" smtClean="0">
                          <a:solidFill>
                            <a:schemeClr val="accent1"/>
                          </a:solidFill>
                          <a:latin typeface="+mn-lt"/>
                          <a:ea typeface="+mn-ea"/>
                          <a:cs typeface="+mn-cs"/>
                        </a:rPr>
                        <a:t>3</a:t>
                      </a:r>
                      <a:r>
                        <a:rPr lang="en-US" sz="24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a:t>
                      </a:r>
                      <a:r>
                        <a:rPr lang="en-US" sz="2400" dirty="0" smtClean="0">
                          <a:solidFill>
                            <a:srgbClr val="FF0000"/>
                          </a:solidFill>
                        </a:rPr>
                        <a:t>1 </a:t>
                      </a:r>
                      <a:r>
                        <a:rPr lang="en-US" sz="2400" dirty="0" smtClean="0"/>
                        <a:t>, </a:t>
                      </a:r>
                      <a:r>
                        <a:rPr lang="en-US" sz="2400" dirty="0" smtClean="0">
                          <a:solidFill>
                            <a:schemeClr val="accent1"/>
                          </a:solidFill>
                        </a:rPr>
                        <a:t>1</a:t>
                      </a:r>
                      <a:r>
                        <a:rPr lang="en-US" sz="2400" dirty="0" smtClean="0"/>
                        <a:t>)</a:t>
                      </a:r>
                    </a:p>
                  </a:txBody>
                  <a:tcPr>
                    <a:solidFill>
                      <a:schemeClr val="bg2"/>
                    </a:solidFill>
                  </a:tcPr>
                </a:tc>
              </a:tr>
            </a:tbl>
          </a:graphicData>
        </a:graphic>
      </p:graphicFrame>
      <p:graphicFrame>
        <p:nvGraphicFramePr>
          <p:cNvPr id="620549" name="Inhaltsplatzhalter 3"/>
          <p:cNvGraphicFramePr>
            <a:graphicFrameLocks noChangeAspect="1"/>
          </p:cNvGraphicFramePr>
          <p:nvPr/>
        </p:nvGraphicFramePr>
        <p:xfrm>
          <a:off x="1028700" y="2214563"/>
          <a:ext cx="7061200" cy="742950"/>
        </p:xfrm>
        <a:graphic>
          <a:graphicData uri="http://schemas.openxmlformats.org/presentationml/2006/ole">
            <p:oleObj spid="_x0000_s675844" name="Formel" r:id="rId7" imgW="3746160" imgH="393480" progId="Equation.3">
              <p:embed/>
            </p:oleObj>
          </a:graphicData>
        </a:graphic>
      </p:graphicFrame>
      <p:sp>
        <p:nvSpPr>
          <p:cNvPr id="17" name="Textfeld 16"/>
          <p:cNvSpPr txBox="1"/>
          <p:nvPr/>
        </p:nvSpPr>
        <p:spPr>
          <a:xfrm>
            <a:off x="285720" y="3357562"/>
            <a:ext cx="4572032" cy="1200329"/>
          </a:xfrm>
          <a:prstGeom prst="rect">
            <a:avLst/>
          </a:prstGeom>
          <a:noFill/>
        </p:spPr>
        <p:txBody>
          <a:bodyPr wrap="square" rtlCol="0">
            <a:spAutoFit/>
          </a:bodyPr>
          <a:lstStyle/>
          <a:p>
            <a:r>
              <a:rPr lang="de-DE" dirty="0" smtClean="0"/>
              <a:t>Setzt man die Zahlenwerte der Auszahlungsmatrix des ersten Spielers von Beispiel 2 ein, so erhält man die Funktion g(x):</a:t>
            </a:r>
            <a:endParaRPr lang="de-DE"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gB3.jpg"/>
          <p:cNvPicPr>
            <a:picLocks noChangeAspect="1"/>
          </p:cNvPicPr>
          <p:nvPr/>
        </p:nvPicPr>
        <p:blipFill>
          <a:blip r:embed="rId4" cstate="print"/>
          <a:stretch>
            <a:fillRect/>
          </a:stretch>
        </p:blipFill>
        <p:spPr>
          <a:xfrm>
            <a:off x="4857752" y="2837566"/>
            <a:ext cx="4071966" cy="3093326"/>
          </a:xfrm>
          <a:prstGeom prst="rect">
            <a:avLst/>
          </a:prstGeom>
          <a:ln>
            <a:noFill/>
          </a:ln>
          <a:effectLst>
            <a:outerShdw blurRad="190500" algn="tl" rotWithShape="0">
              <a:srgbClr val="000000">
                <a:alpha val="70000"/>
              </a:srgbClr>
            </a:outerShdw>
          </a:effectLst>
        </p:spPr>
      </p:pic>
      <p:sp>
        <p:nvSpPr>
          <p:cNvPr id="2" name="Titel 1"/>
          <p:cNvSpPr>
            <a:spLocks noGrp="1"/>
          </p:cNvSpPr>
          <p:nvPr>
            <p:ph type="title"/>
          </p:nvPr>
        </p:nvSpPr>
        <p:spPr>
          <a:xfrm>
            <a:off x="428596" y="214290"/>
            <a:ext cx="5072098" cy="1000132"/>
          </a:xfrm>
        </p:spPr>
        <p:txBody>
          <a:bodyPr>
            <a:normAutofit fontScale="90000"/>
          </a:bodyPr>
          <a:lstStyle/>
          <a:p>
            <a:r>
              <a:rPr lang="de-DE" sz="4400" dirty="0" smtClean="0"/>
              <a:t>Hausaufgabe</a:t>
            </a:r>
            <a:r>
              <a:rPr lang="de-DE" sz="15500" dirty="0" smtClean="0"/>
              <a:t/>
            </a:r>
            <a:br>
              <a:rPr lang="de-DE" sz="15500" dirty="0" smtClean="0"/>
            </a:br>
            <a:r>
              <a:rPr lang="de-DE" sz="2200" dirty="0" smtClean="0"/>
              <a:t>2. </a:t>
            </a:r>
            <a:r>
              <a:rPr lang="de-DE" sz="2200" dirty="0" err="1" smtClean="0"/>
              <a:t>Replikatordynamik</a:t>
            </a:r>
            <a:r>
              <a:rPr lang="de-DE" sz="2200" dirty="0" smtClean="0"/>
              <a:t> und die Funktion g(x)</a:t>
            </a:r>
            <a:endParaRPr lang="de-DE" dirty="0"/>
          </a:p>
        </p:txBody>
      </p:sp>
      <p:graphicFrame>
        <p:nvGraphicFramePr>
          <p:cNvPr id="4" name="Inhaltsplatzhalter 3"/>
          <p:cNvGraphicFramePr>
            <a:graphicFrameLocks noChangeAspect="1"/>
          </p:cNvGraphicFramePr>
          <p:nvPr>
            <p:ph idx="1"/>
          </p:nvPr>
        </p:nvGraphicFramePr>
        <p:xfrm>
          <a:off x="285750" y="4830762"/>
          <a:ext cx="4429125" cy="1170005"/>
        </p:xfrm>
        <a:graphic>
          <a:graphicData uri="http://schemas.openxmlformats.org/presentationml/2006/ole">
            <p:oleObj spid="_x0000_s674818" name="Formel" r:id="rId5" imgW="3162240" imgH="634680" progId="Equation.3">
              <p:embed/>
            </p:oleObj>
          </a:graphicData>
        </a:graphic>
      </p:graphicFrame>
      <p:sp>
        <p:nvSpPr>
          <p:cNvPr id="6" name="Textfeld 5"/>
          <p:cNvSpPr txBox="1"/>
          <p:nvPr/>
        </p:nvSpPr>
        <p:spPr>
          <a:xfrm>
            <a:off x="285720" y="1357298"/>
            <a:ext cx="5214974" cy="646331"/>
          </a:xfrm>
          <a:prstGeom prst="rect">
            <a:avLst/>
          </a:prstGeom>
          <a:noFill/>
        </p:spPr>
        <p:txBody>
          <a:bodyPr wrap="square" rtlCol="0">
            <a:spAutoFit/>
          </a:bodyPr>
          <a:lstStyle/>
          <a:p>
            <a:r>
              <a:rPr lang="de-DE" dirty="0" smtClean="0"/>
              <a:t>Die allgemeine Form der </a:t>
            </a:r>
            <a:r>
              <a:rPr lang="de-DE" dirty="0" err="1" smtClean="0"/>
              <a:t>Replikatordynamik</a:t>
            </a:r>
            <a:r>
              <a:rPr lang="de-DE" dirty="0" smtClean="0"/>
              <a:t> </a:t>
            </a:r>
          </a:p>
          <a:p>
            <a:r>
              <a:rPr lang="de-DE" dirty="0" smtClean="0"/>
              <a:t>für das symmetrische (2x2)-Spiele lautet:</a:t>
            </a:r>
            <a:endParaRPr lang="de-DE" dirty="0"/>
          </a:p>
        </p:txBody>
      </p:sp>
      <p:sp>
        <p:nvSpPr>
          <p:cNvPr id="5" name="Textfeld 4"/>
          <p:cNvSpPr txBox="1"/>
          <p:nvPr/>
        </p:nvSpPr>
        <p:spPr>
          <a:xfrm>
            <a:off x="5072066" y="6072206"/>
            <a:ext cx="3746475" cy="646331"/>
          </a:xfrm>
          <a:prstGeom prst="rect">
            <a:avLst/>
          </a:prstGeom>
          <a:noFill/>
        </p:spPr>
        <p:txBody>
          <a:bodyPr wrap="none" rtlCol="0">
            <a:spAutoFit/>
          </a:bodyPr>
          <a:lstStyle/>
          <a:p>
            <a:r>
              <a:rPr lang="de-DE" dirty="0" smtClean="0"/>
              <a:t>Grafische Darstellung der Funktion </a:t>
            </a:r>
          </a:p>
          <a:p>
            <a:r>
              <a:rPr lang="de-DE" dirty="0" smtClean="0"/>
              <a:t>g(x) im Bereich x=[0,1] .</a:t>
            </a:r>
            <a:endParaRPr lang="de-DE" dirty="0"/>
          </a:p>
        </p:txBody>
      </p:sp>
      <p:graphicFrame>
        <p:nvGraphicFramePr>
          <p:cNvPr id="15" name="Objekt 14"/>
          <p:cNvGraphicFramePr>
            <a:graphicFrameLocks noChangeAspect="1"/>
          </p:cNvGraphicFramePr>
          <p:nvPr/>
        </p:nvGraphicFramePr>
        <p:xfrm>
          <a:off x="5572132" y="2857496"/>
          <a:ext cx="2905125" cy="442912"/>
        </p:xfrm>
        <a:graphic>
          <a:graphicData uri="http://schemas.openxmlformats.org/presentationml/2006/ole">
            <p:oleObj spid="_x0000_s674819" name="Formel" r:id="rId6" imgW="1498320" imgH="228600" progId="Equation.3">
              <p:embed/>
            </p:oleObj>
          </a:graphicData>
        </a:graphic>
      </p:graphicFrame>
      <p:graphicFrame>
        <p:nvGraphicFramePr>
          <p:cNvPr id="14" name="Tabelle 13"/>
          <p:cNvGraphicFramePr>
            <a:graphicFrameLocks noGrp="1"/>
          </p:cNvGraphicFramePr>
          <p:nvPr/>
        </p:nvGraphicFramePr>
        <p:xfrm>
          <a:off x="5572132" y="44184"/>
          <a:ext cx="3429027" cy="1652307"/>
        </p:xfrm>
        <a:graphic>
          <a:graphicData uri="http://schemas.openxmlformats.org/drawingml/2006/table">
            <a:tbl>
              <a:tblPr firstRow="1" bandRow="1">
                <a:tableStyleId>{5C22544A-7EE6-4342-B048-85BDC9FD1C3A}</a:tableStyleId>
              </a:tblPr>
              <a:tblGrid>
                <a:gridCol w="1143008"/>
                <a:gridCol w="1051568"/>
                <a:gridCol w="1234451"/>
              </a:tblGrid>
              <a:tr h="476814">
                <a:tc>
                  <a:txBody>
                    <a:bodyPr/>
                    <a:lstStyle/>
                    <a:p>
                      <a:pPr algn="ctr"/>
                      <a:r>
                        <a:rPr lang="en-US" sz="1600" dirty="0" err="1" smtClean="0">
                          <a:solidFill>
                            <a:schemeClr val="tx1"/>
                          </a:solidFill>
                        </a:rPr>
                        <a:t>Beispiel</a:t>
                      </a:r>
                      <a:r>
                        <a:rPr lang="en-US" sz="1600" dirty="0" smtClean="0">
                          <a:solidFill>
                            <a:schemeClr val="tx1"/>
                          </a:solidFill>
                        </a:rPr>
                        <a:t> 3</a:t>
                      </a:r>
                      <a:endParaRPr lang="en-US" sz="1600" dirty="0">
                        <a:solidFill>
                          <a:schemeClr val="tx1"/>
                        </a:solidFill>
                      </a:endParaRPr>
                    </a:p>
                  </a:txBody>
                  <a:tcPr>
                    <a:solidFill>
                      <a:schemeClr val="bg1"/>
                    </a:solidFill>
                  </a:tcPr>
                </a:tc>
                <a:tc>
                  <a:txBody>
                    <a:bodyPr/>
                    <a:lstStyle/>
                    <a:p>
                      <a:pPr algn="ctr"/>
                      <a:r>
                        <a:rPr lang="en-US" sz="1600" dirty="0" err="1" smtClean="0"/>
                        <a:t>Kugel</a:t>
                      </a:r>
                      <a:endParaRPr lang="en-US" sz="1600" dirty="0"/>
                    </a:p>
                  </a:txBody>
                  <a:tcPr/>
                </a:tc>
                <a:tc>
                  <a:txBody>
                    <a:bodyPr/>
                    <a:lstStyle/>
                    <a:p>
                      <a:pPr algn="ctr"/>
                      <a:r>
                        <a:rPr lang="en-US" sz="1600" dirty="0" err="1" smtClean="0"/>
                        <a:t>Keine</a:t>
                      </a:r>
                      <a:r>
                        <a:rPr lang="en-US" sz="1600" dirty="0" smtClean="0"/>
                        <a:t> </a:t>
                      </a:r>
                      <a:r>
                        <a:rPr lang="en-US" sz="1600" dirty="0" err="1" smtClean="0"/>
                        <a:t>Kugel</a:t>
                      </a:r>
                      <a:endParaRPr lang="en-US" sz="1600" dirty="0"/>
                    </a:p>
                  </a:txBody>
                  <a:tcPr/>
                </a:tc>
              </a:tr>
              <a:tr h="494067">
                <a:tc>
                  <a:txBody>
                    <a:bodyPr/>
                    <a:lstStyle/>
                    <a:p>
                      <a:pPr algn="ctr"/>
                      <a:r>
                        <a:rPr lang="en-US" sz="1600" dirty="0" err="1" smtClean="0"/>
                        <a:t>Kugel</a:t>
                      </a:r>
                      <a:endParaRPr lang="en-US" sz="1600" dirty="0"/>
                    </a:p>
                  </a:txBody>
                  <a:tcPr>
                    <a:solidFill>
                      <a:srgbClr val="FF0000"/>
                    </a:solidFill>
                  </a:tcPr>
                </a:tc>
                <a:tc>
                  <a:txBody>
                    <a:bodyPr/>
                    <a:lstStyle/>
                    <a:p>
                      <a:pPr algn="ctr"/>
                      <a:r>
                        <a:rPr lang="en-US" sz="2400" dirty="0" smtClean="0"/>
                        <a:t>(</a:t>
                      </a:r>
                      <a:r>
                        <a:rPr lang="en-US" sz="2400" dirty="0" smtClean="0">
                          <a:solidFill>
                            <a:srgbClr val="FF0000"/>
                          </a:solidFill>
                        </a:rPr>
                        <a:t>0 </a:t>
                      </a:r>
                      <a:r>
                        <a:rPr lang="en-US" sz="2400" dirty="0" smtClean="0"/>
                        <a:t>, </a:t>
                      </a:r>
                      <a:r>
                        <a:rPr lang="en-US" sz="2400" dirty="0" smtClean="0">
                          <a:solidFill>
                            <a:schemeClr val="accent1"/>
                          </a:solidFill>
                        </a:rPr>
                        <a:t>0</a:t>
                      </a:r>
                      <a:r>
                        <a:rPr lang="en-US" sz="2400" dirty="0" smtClean="0"/>
                        <a:t>)</a:t>
                      </a:r>
                      <a:endParaRPr lang="en-US" sz="24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a:t>
                      </a:r>
                      <a:r>
                        <a:rPr kumimoji="0" lang="en-US" sz="2400" kern="1200" dirty="0" smtClean="0">
                          <a:solidFill>
                            <a:srgbClr val="FF0000"/>
                          </a:solidFill>
                          <a:latin typeface="+mn-lt"/>
                          <a:ea typeface="+mn-ea"/>
                          <a:cs typeface="+mn-cs"/>
                        </a:rPr>
                        <a:t>2</a:t>
                      </a:r>
                      <a:r>
                        <a:rPr lang="en-US" sz="2400" dirty="0" smtClean="0">
                          <a:solidFill>
                            <a:srgbClr val="FF0000"/>
                          </a:solidFill>
                        </a:rPr>
                        <a:t> </a:t>
                      </a:r>
                      <a:r>
                        <a:rPr lang="en-US" sz="2400" dirty="0" smtClean="0"/>
                        <a:t>, </a:t>
                      </a:r>
                      <a:r>
                        <a:rPr lang="en-US" sz="2400" dirty="0" smtClean="0">
                          <a:solidFill>
                            <a:schemeClr val="accent1"/>
                          </a:solidFill>
                        </a:rPr>
                        <a:t>-2</a:t>
                      </a:r>
                      <a:r>
                        <a:rPr lang="en-US" sz="2400" dirty="0" smtClean="0"/>
                        <a:t>)</a:t>
                      </a:r>
                    </a:p>
                  </a:txBody>
                  <a:tcPr>
                    <a:solidFill>
                      <a:schemeClr val="bg2"/>
                    </a:solidFill>
                  </a:tcPr>
                </a:tc>
              </a:tr>
              <a:tr h="494067">
                <a:tc>
                  <a:txBody>
                    <a:bodyPr/>
                    <a:lstStyle/>
                    <a:p>
                      <a:pPr algn="ctr"/>
                      <a:r>
                        <a:rPr lang="en-US" sz="1600" dirty="0" err="1" smtClean="0"/>
                        <a:t>Keine</a:t>
                      </a:r>
                      <a:r>
                        <a:rPr lang="en-US" sz="1600" dirty="0" smtClean="0"/>
                        <a:t> </a:t>
                      </a:r>
                      <a:r>
                        <a:rPr lang="en-US" sz="1600" dirty="0" err="1" smtClean="0"/>
                        <a:t>Kugel</a:t>
                      </a:r>
                      <a:endParaRPr lang="en-US" sz="16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a:t>
                      </a:r>
                      <a:r>
                        <a:rPr lang="en-US" sz="2400" dirty="0" smtClean="0">
                          <a:solidFill>
                            <a:srgbClr val="FF0000"/>
                          </a:solidFill>
                        </a:rPr>
                        <a:t>-2 </a:t>
                      </a:r>
                      <a:r>
                        <a:rPr lang="en-US" sz="2400" dirty="0" smtClean="0"/>
                        <a:t>, </a:t>
                      </a:r>
                      <a:r>
                        <a:rPr kumimoji="0" lang="en-US" sz="2400" kern="1200" dirty="0" smtClean="0">
                          <a:solidFill>
                            <a:schemeClr val="accent1"/>
                          </a:solidFill>
                          <a:latin typeface="+mn-lt"/>
                          <a:ea typeface="+mn-ea"/>
                          <a:cs typeface="+mn-cs"/>
                        </a:rPr>
                        <a:t>2</a:t>
                      </a:r>
                      <a:r>
                        <a:rPr lang="en-US" sz="24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a:t>
                      </a:r>
                      <a:r>
                        <a:rPr lang="en-US" sz="2400" dirty="0" smtClean="0">
                          <a:solidFill>
                            <a:srgbClr val="FF0000"/>
                          </a:solidFill>
                        </a:rPr>
                        <a:t>3 </a:t>
                      </a:r>
                      <a:r>
                        <a:rPr lang="en-US" sz="2400" dirty="0" smtClean="0"/>
                        <a:t>, </a:t>
                      </a:r>
                      <a:r>
                        <a:rPr lang="en-US" sz="2400" dirty="0" smtClean="0">
                          <a:solidFill>
                            <a:schemeClr val="accent1"/>
                          </a:solidFill>
                        </a:rPr>
                        <a:t>3</a:t>
                      </a:r>
                      <a:r>
                        <a:rPr lang="en-US" sz="2400" dirty="0" smtClean="0"/>
                        <a:t>)</a:t>
                      </a:r>
                    </a:p>
                  </a:txBody>
                  <a:tcPr>
                    <a:solidFill>
                      <a:schemeClr val="bg2"/>
                    </a:solidFill>
                  </a:tcPr>
                </a:tc>
              </a:tr>
            </a:tbl>
          </a:graphicData>
        </a:graphic>
      </p:graphicFrame>
      <p:graphicFrame>
        <p:nvGraphicFramePr>
          <p:cNvPr id="620549" name="Inhaltsplatzhalter 3"/>
          <p:cNvGraphicFramePr>
            <a:graphicFrameLocks noChangeAspect="1"/>
          </p:cNvGraphicFramePr>
          <p:nvPr/>
        </p:nvGraphicFramePr>
        <p:xfrm>
          <a:off x="1028700" y="2214563"/>
          <a:ext cx="7061200" cy="742950"/>
        </p:xfrm>
        <a:graphic>
          <a:graphicData uri="http://schemas.openxmlformats.org/presentationml/2006/ole">
            <p:oleObj spid="_x0000_s674820" name="Formel" r:id="rId7" imgW="3746160" imgH="393480" progId="Equation.3">
              <p:embed/>
            </p:oleObj>
          </a:graphicData>
        </a:graphic>
      </p:graphicFrame>
      <p:sp>
        <p:nvSpPr>
          <p:cNvPr id="17" name="Textfeld 16"/>
          <p:cNvSpPr txBox="1"/>
          <p:nvPr/>
        </p:nvSpPr>
        <p:spPr>
          <a:xfrm>
            <a:off x="285720" y="3357562"/>
            <a:ext cx="4572032" cy="1200329"/>
          </a:xfrm>
          <a:prstGeom prst="rect">
            <a:avLst/>
          </a:prstGeom>
          <a:noFill/>
        </p:spPr>
        <p:txBody>
          <a:bodyPr wrap="square" rtlCol="0">
            <a:spAutoFit/>
          </a:bodyPr>
          <a:lstStyle/>
          <a:p>
            <a:r>
              <a:rPr lang="de-DE" dirty="0" smtClean="0"/>
              <a:t>Setzt man die Zahlenwerte der Auszahlungsmatrix des ersten Spielers von Beispiel 3 ein, so erhält man die Funktion g(x):</a:t>
            </a:r>
            <a:endParaRPr lang="de-DE"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57166"/>
            <a:ext cx="8229600" cy="857256"/>
          </a:xfrm>
        </p:spPr>
        <p:txBody>
          <a:bodyPr>
            <a:normAutofit/>
          </a:bodyPr>
          <a:lstStyle/>
          <a:p>
            <a:r>
              <a:rPr lang="de-DE" dirty="0" smtClean="0"/>
              <a:t>Hausaufgabe</a:t>
            </a:r>
            <a:endParaRPr lang="de-DE" dirty="0"/>
          </a:p>
        </p:txBody>
      </p:sp>
      <p:sp>
        <p:nvSpPr>
          <p:cNvPr id="3" name="Inhaltsplatzhalter 2"/>
          <p:cNvSpPr>
            <a:spLocks noGrp="1"/>
          </p:cNvSpPr>
          <p:nvPr>
            <p:ph idx="1"/>
          </p:nvPr>
        </p:nvSpPr>
        <p:spPr>
          <a:xfrm>
            <a:off x="457200" y="1428736"/>
            <a:ext cx="8229600" cy="4895864"/>
          </a:xfrm>
        </p:spPr>
        <p:txBody>
          <a:bodyPr/>
          <a:lstStyle/>
          <a:p>
            <a:r>
              <a:rPr lang="de-DE" dirty="0" smtClean="0">
                <a:solidFill>
                  <a:schemeClr val="bg2">
                    <a:lumMod val="50000"/>
                  </a:schemeClr>
                </a:solidFill>
              </a:rPr>
              <a:t>Betrachten Sie die drei in der Vorlesung gespielten Beispiele: </a:t>
            </a:r>
            <a:endParaRPr lang="de-DE" dirty="0">
              <a:solidFill>
                <a:schemeClr val="bg2">
                  <a:lumMod val="50000"/>
                </a:schemeClr>
              </a:solidFill>
            </a:endParaRPr>
          </a:p>
        </p:txBody>
      </p:sp>
      <p:sp>
        <p:nvSpPr>
          <p:cNvPr id="5" name="Textfeld 4"/>
          <p:cNvSpPr txBox="1"/>
          <p:nvPr/>
        </p:nvSpPr>
        <p:spPr>
          <a:xfrm>
            <a:off x="500034" y="4429132"/>
            <a:ext cx="8429685" cy="2308324"/>
          </a:xfrm>
          <a:prstGeom prst="rect">
            <a:avLst/>
          </a:prstGeom>
          <a:noFill/>
        </p:spPr>
        <p:txBody>
          <a:bodyPr wrap="square" rtlCol="0">
            <a:spAutoFit/>
          </a:bodyPr>
          <a:lstStyle/>
          <a:p>
            <a:pPr marL="342900" indent="-342900">
              <a:buFont typeface="+mj-lt"/>
              <a:buAutoNum type="arabicPeriod"/>
            </a:pPr>
            <a:r>
              <a:rPr lang="de-DE" sz="2400" dirty="0" smtClean="0">
                <a:solidFill>
                  <a:schemeClr val="bg2">
                    <a:lumMod val="50000"/>
                  </a:schemeClr>
                </a:solidFill>
              </a:rPr>
              <a:t>Geben Sie mögliche dominante Strategien und Nash-Gleichgewichte der Spiele an. </a:t>
            </a:r>
          </a:p>
          <a:p>
            <a:pPr marL="342900" indent="-342900">
              <a:buFont typeface="+mj-lt"/>
              <a:buAutoNum type="arabicPeriod"/>
            </a:pPr>
            <a:r>
              <a:rPr lang="de-DE" sz="2400" dirty="0" smtClean="0">
                <a:solidFill>
                  <a:schemeClr val="bg2">
                    <a:lumMod val="50000"/>
                  </a:schemeClr>
                </a:solidFill>
              </a:rPr>
              <a:t>Bestimmen und zeichnen Sie die Funktion g(x) für alle drei Spiele?</a:t>
            </a:r>
          </a:p>
          <a:p>
            <a:pPr marL="342900" indent="-342900">
              <a:buFont typeface="+mj-lt"/>
              <a:buAutoNum type="arabicPeriod"/>
            </a:pPr>
            <a:r>
              <a:rPr lang="de-DE" sz="2400" dirty="0" smtClean="0"/>
              <a:t>Berechnen Sie die Nullstellen der Funktion g(x) (g(x)=0).</a:t>
            </a:r>
          </a:p>
          <a:p>
            <a:pPr marL="342900" indent="-342900">
              <a:buFont typeface="+mj-lt"/>
              <a:buAutoNum type="arabicPeriod"/>
            </a:pPr>
            <a:r>
              <a:rPr lang="de-DE" sz="2400" dirty="0" smtClean="0">
                <a:solidFill>
                  <a:schemeClr val="bg2">
                    <a:lumMod val="50000"/>
                  </a:schemeClr>
                </a:solidFill>
              </a:rPr>
              <a:t>Geben Sie die evolutionär stabilen Strategien der Spiele an?</a:t>
            </a:r>
          </a:p>
        </p:txBody>
      </p:sp>
      <p:graphicFrame>
        <p:nvGraphicFramePr>
          <p:cNvPr id="7" name="Tabelle 6"/>
          <p:cNvGraphicFramePr>
            <a:graphicFrameLocks noGrp="1"/>
          </p:cNvGraphicFramePr>
          <p:nvPr/>
        </p:nvGraphicFramePr>
        <p:xfrm>
          <a:off x="214282" y="3000372"/>
          <a:ext cx="2928959" cy="1159314"/>
        </p:xfrm>
        <a:graphic>
          <a:graphicData uri="http://schemas.openxmlformats.org/drawingml/2006/table">
            <a:tbl>
              <a:tblPr firstRow="1" bandRow="1">
                <a:tableStyleId>{5C22544A-7EE6-4342-B048-85BDC9FD1C3A}</a:tableStyleId>
              </a:tblPr>
              <a:tblGrid>
                <a:gridCol w="915300"/>
                <a:gridCol w="959233"/>
                <a:gridCol w="1054426"/>
              </a:tblGrid>
              <a:tr h="336354">
                <a:tc>
                  <a:txBody>
                    <a:bodyPr/>
                    <a:lstStyle/>
                    <a:p>
                      <a:pPr algn="ctr"/>
                      <a:endParaRPr lang="en-US" sz="1200" dirty="0"/>
                    </a:p>
                  </a:txBody>
                  <a:tcPr>
                    <a:solidFill>
                      <a:schemeClr val="bg1"/>
                    </a:solidFill>
                  </a:tcPr>
                </a:tc>
                <a:tc>
                  <a:txBody>
                    <a:bodyPr/>
                    <a:lstStyle/>
                    <a:p>
                      <a:pPr algn="ctr"/>
                      <a:r>
                        <a:rPr lang="en-US" sz="1200" dirty="0" err="1" smtClean="0"/>
                        <a:t>Kugel</a:t>
                      </a:r>
                      <a:endParaRPr lang="en-US" sz="1200" dirty="0"/>
                    </a:p>
                  </a:txBody>
                  <a:tcPr/>
                </a:tc>
                <a:tc>
                  <a:txBody>
                    <a:bodyPr/>
                    <a:lstStyle/>
                    <a:p>
                      <a:pPr algn="ctr"/>
                      <a:r>
                        <a:rPr lang="en-US" sz="1200" dirty="0" err="1" smtClean="0"/>
                        <a:t>Keine</a:t>
                      </a:r>
                      <a:r>
                        <a:rPr lang="en-US" sz="1200" dirty="0" smtClean="0"/>
                        <a:t> </a:t>
                      </a:r>
                      <a:r>
                        <a:rPr lang="en-US" sz="1200" dirty="0" err="1" smtClean="0"/>
                        <a:t>Kugel</a:t>
                      </a:r>
                      <a:endParaRPr lang="en-US" sz="1200" dirty="0"/>
                    </a:p>
                  </a:txBody>
                  <a:tcPr/>
                </a:tc>
              </a:tr>
              <a:tr h="336354">
                <a:tc>
                  <a:txBody>
                    <a:bodyPr/>
                    <a:lstStyle/>
                    <a:p>
                      <a:pPr algn="ctr"/>
                      <a:r>
                        <a:rPr lang="en-US" sz="1200" dirty="0" err="1" smtClean="0"/>
                        <a:t>Kugel</a:t>
                      </a:r>
                      <a:endParaRPr lang="en-US" sz="1200" dirty="0"/>
                    </a:p>
                  </a:txBody>
                  <a:tcPr>
                    <a:solidFill>
                      <a:srgbClr val="FF0000"/>
                    </a:solidFill>
                  </a:tcPr>
                </a:tc>
                <a:tc>
                  <a:txBody>
                    <a:bodyPr/>
                    <a:lstStyle/>
                    <a:p>
                      <a:pPr algn="ctr"/>
                      <a:r>
                        <a:rPr lang="en-US" sz="1800" dirty="0" smtClean="0"/>
                        <a:t>(</a:t>
                      </a:r>
                      <a:r>
                        <a:rPr lang="en-US" sz="1800" dirty="0" smtClean="0">
                          <a:solidFill>
                            <a:srgbClr val="FF0000"/>
                          </a:solidFill>
                        </a:rPr>
                        <a:t>0 </a:t>
                      </a:r>
                      <a:r>
                        <a:rPr lang="en-US" sz="1800" dirty="0" smtClean="0"/>
                        <a:t>, </a:t>
                      </a:r>
                      <a:r>
                        <a:rPr lang="en-US" sz="1800" dirty="0" smtClean="0">
                          <a:solidFill>
                            <a:schemeClr val="accent1"/>
                          </a:solidFill>
                        </a:rPr>
                        <a:t>0</a:t>
                      </a:r>
                      <a:r>
                        <a:rPr lang="en-US" sz="1800" dirty="0" smtClean="0"/>
                        <a:t>)</a:t>
                      </a:r>
                      <a:endParaRPr lang="en-US" sz="18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kumimoji="0" lang="en-US" sz="1800" kern="1200" dirty="0" smtClean="0">
                          <a:solidFill>
                            <a:srgbClr val="FF0000"/>
                          </a:solidFill>
                          <a:latin typeface="+mn-lt"/>
                          <a:ea typeface="+mn-ea"/>
                          <a:cs typeface="+mn-cs"/>
                        </a:rPr>
                        <a:t>2</a:t>
                      </a:r>
                      <a:r>
                        <a:rPr lang="en-US" sz="1800" dirty="0" smtClean="0">
                          <a:solidFill>
                            <a:srgbClr val="FF0000"/>
                          </a:solidFill>
                        </a:rPr>
                        <a:t> </a:t>
                      </a:r>
                      <a:r>
                        <a:rPr lang="en-US" sz="1800" dirty="0" smtClean="0"/>
                        <a:t>, </a:t>
                      </a:r>
                      <a:r>
                        <a:rPr lang="en-US" sz="1800" dirty="0" smtClean="0">
                          <a:solidFill>
                            <a:schemeClr val="accent1"/>
                          </a:solidFill>
                        </a:rPr>
                        <a:t>-1</a:t>
                      </a:r>
                      <a:r>
                        <a:rPr lang="en-US" sz="1800" dirty="0" smtClean="0"/>
                        <a:t>)</a:t>
                      </a:r>
                    </a:p>
                  </a:txBody>
                  <a:tcPr>
                    <a:solidFill>
                      <a:schemeClr val="bg2"/>
                    </a:solidFill>
                  </a:tcPr>
                </a:tc>
              </a:tr>
              <a:tr h="403622">
                <a:tc>
                  <a:txBody>
                    <a:bodyPr/>
                    <a:lstStyle/>
                    <a:p>
                      <a:pPr algn="ctr"/>
                      <a:r>
                        <a:rPr lang="en-US" sz="1200" dirty="0" err="1" smtClean="0"/>
                        <a:t>Keine</a:t>
                      </a:r>
                      <a:r>
                        <a:rPr lang="en-US" sz="1200" dirty="0" smtClean="0"/>
                        <a:t> </a:t>
                      </a:r>
                      <a:r>
                        <a:rPr lang="en-US" sz="1200" dirty="0" err="1" smtClean="0"/>
                        <a:t>Kugel</a:t>
                      </a:r>
                      <a:endParaRPr lang="en-US" sz="12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-1 </a:t>
                      </a:r>
                      <a:r>
                        <a:rPr lang="en-US" sz="1800" dirty="0" smtClean="0"/>
                        <a:t>, </a:t>
                      </a:r>
                      <a:r>
                        <a:rPr kumimoji="0" lang="en-US" sz="1800" kern="1200" dirty="0" smtClean="0">
                          <a:solidFill>
                            <a:schemeClr val="accent1"/>
                          </a:solidFill>
                          <a:latin typeface="+mn-lt"/>
                          <a:ea typeface="+mn-ea"/>
                          <a:cs typeface="+mn-cs"/>
                        </a:rPr>
                        <a:t>2</a:t>
                      </a:r>
                      <a:r>
                        <a:rPr lang="en-US" sz="18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1 </a:t>
                      </a:r>
                      <a:r>
                        <a:rPr lang="en-US" sz="1800" dirty="0" smtClean="0"/>
                        <a:t>, </a:t>
                      </a:r>
                      <a:r>
                        <a:rPr lang="en-US" sz="1800" dirty="0" smtClean="0">
                          <a:solidFill>
                            <a:schemeClr val="accent1"/>
                          </a:solidFill>
                        </a:rPr>
                        <a:t>1</a:t>
                      </a:r>
                      <a:r>
                        <a:rPr lang="en-US" sz="1800" dirty="0" smtClean="0"/>
                        <a:t>)</a:t>
                      </a:r>
                    </a:p>
                  </a:txBody>
                  <a:tcPr>
                    <a:solidFill>
                      <a:schemeClr val="bg2"/>
                    </a:solidFill>
                  </a:tcPr>
                </a:tc>
              </a:tr>
            </a:tbl>
          </a:graphicData>
        </a:graphic>
      </p:graphicFrame>
      <p:graphicFrame>
        <p:nvGraphicFramePr>
          <p:cNvPr id="10" name="Tabelle 9"/>
          <p:cNvGraphicFramePr>
            <a:graphicFrameLocks noGrp="1"/>
          </p:cNvGraphicFramePr>
          <p:nvPr/>
        </p:nvGraphicFramePr>
        <p:xfrm>
          <a:off x="3214678" y="3000372"/>
          <a:ext cx="2928959" cy="1159314"/>
        </p:xfrm>
        <a:graphic>
          <a:graphicData uri="http://schemas.openxmlformats.org/drawingml/2006/table">
            <a:tbl>
              <a:tblPr firstRow="1" bandRow="1">
                <a:tableStyleId>{5C22544A-7EE6-4342-B048-85BDC9FD1C3A}</a:tableStyleId>
              </a:tblPr>
              <a:tblGrid>
                <a:gridCol w="915300"/>
                <a:gridCol w="959233"/>
                <a:gridCol w="1054426"/>
              </a:tblGrid>
              <a:tr h="336354">
                <a:tc>
                  <a:txBody>
                    <a:bodyPr/>
                    <a:lstStyle/>
                    <a:p>
                      <a:pPr algn="ctr"/>
                      <a:endParaRPr lang="en-US" sz="1200" dirty="0"/>
                    </a:p>
                  </a:txBody>
                  <a:tcPr>
                    <a:solidFill>
                      <a:schemeClr val="bg1"/>
                    </a:solidFill>
                  </a:tcPr>
                </a:tc>
                <a:tc>
                  <a:txBody>
                    <a:bodyPr/>
                    <a:lstStyle/>
                    <a:p>
                      <a:pPr algn="ctr"/>
                      <a:r>
                        <a:rPr lang="en-US" sz="1200" dirty="0" err="1" smtClean="0"/>
                        <a:t>Kugel</a:t>
                      </a:r>
                      <a:endParaRPr lang="en-US" sz="1200" dirty="0"/>
                    </a:p>
                  </a:txBody>
                  <a:tcPr/>
                </a:tc>
                <a:tc>
                  <a:txBody>
                    <a:bodyPr/>
                    <a:lstStyle/>
                    <a:p>
                      <a:pPr algn="ctr"/>
                      <a:r>
                        <a:rPr lang="en-US" sz="1200" dirty="0" err="1" smtClean="0"/>
                        <a:t>Keine</a:t>
                      </a:r>
                      <a:r>
                        <a:rPr lang="en-US" sz="1200" dirty="0" smtClean="0"/>
                        <a:t> </a:t>
                      </a:r>
                      <a:r>
                        <a:rPr lang="en-US" sz="1200" dirty="0" err="1" smtClean="0"/>
                        <a:t>Kugel</a:t>
                      </a:r>
                      <a:endParaRPr lang="en-US" sz="1200" dirty="0"/>
                    </a:p>
                  </a:txBody>
                  <a:tcPr/>
                </a:tc>
              </a:tr>
              <a:tr h="336354">
                <a:tc>
                  <a:txBody>
                    <a:bodyPr/>
                    <a:lstStyle/>
                    <a:p>
                      <a:pPr algn="ctr"/>
                      <a:r>
                        <a:rPr lang="en-US" sz="1200" dirty="0" err="1" smtClean="0"/>
                        <a:t>Kugel</a:t>
                      </a:r>
                      <a:endParaRPr lang="en-US" sz="1200" dirty="0"/>
                    </a:p>
                  </a:txBody>
                  <a:tcPr>
                    <a:solidFill>
                      <a:srgbClr val="FF0000"/>
                    </a:solidFill>
                  </a:tcPr>
                </a:tc>
                <a:tc>
                  <a:txBody>
                    <a:bodyPr/>
                    <a:lstStyle/>
                    <a:p>
                      <a:pPr algn="ctr"/>
                      <a:r>
                        <a:rPr lang="en-US" sz="1800" dirty="0" smtClean="0"/>
                        <a:t>(</a:t>
                      </a:r>
                      <a:r>
                        <a:rPr lang="en-US" sz="1800" dirty="0" smtClean="0">
                          <a:solidFill>
                            <a:srgbClr val="FF0000"/>
                          </a:solidFill>
                        </a:rPr>
                        <a:t>-1 </a:t>
                      </a:r>
                      <a:r>
                        <a:rPr lang="en-US" sz="1800" dirty="0" smtClean="0"/>
                        <a:t>, </a:t>
                      </a:r>
                      <a:r>
                        <a:rPr lang="en-US" sz="1800" dirty="0" smtClean="0">
                          <a:solidFill>
                            <a:schemeClr val="accent1"/>
                          </a:solidFill>
                        </a:rPr>
                        <a:t>-1</a:t>
                      </a:r>
                      <a:r>
                        <a:rPr lang="en-US" sz="1800" dirty="0" smtClean="0"/>
                        <a:t>)</a:t>
                      </a:r>
                      <a:endParaRPr lang="en-US" sz="18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kumimoji="0" lang="en-US" sz="1800" kern="1200" dirty="0" smtClean="0">
                          <a:solidFill>
                            <a:srgbClr val="FF0000"/>
                          </a:solidFill>
                          <a:latin typeface="+mn-lt"/>
                          <a:ea typeface="+mn-ea"/>
                          <a:cs typeface="+mn-cs"/>
                        </a:rPr>
                        <a:t>3</a:t>
                      </a:r>
                      <a:r>
                        <a:rPr lang="en-US" sz="1800" dirty="0" smtClean="0">
                          <a:solidFill>
                            <a:srgbClr val="FF0000"/>
                          </a:solidFill>
                        </a:rPr>
                        <a:t> </a:t>
                      </a:r>
                      <a:r>
                        <a:rPr lang="en-US" sz="1800" dirty="0" smtClean="0"/>
                        <a:t>, </a:t>
                      </a:r>
                      <a:r>
                        <a:rPr lang="en-US" sz="1800" dirty="0" smtClean="0">
                          <a:solidFill>
                            <a:schemeClr val="accent1"/>
                          </a:solidFill>
                        </a:rPr>
                        <a:t>0</a:t>
                      </a:r>
                      <a:r>
                        <a:rPr lang="en-US" sz="1800" dirty="0" smtClean="0"/>
                        <a:t>)</a:t>
                      </a:r>
                    </a:p>
                  </a:txBody>
                  <a:tcPr>
                    <a:solidFill>
                      <a:schemeClr val="bg2"/>
                    </a:solidFill>
                  </a:tcPr>
                </a:tc>
              </a:tr>
              <a:tr h="403622">
                <a:tc>
                  <a:txBody>
                    <a:bodyPr/>
                    <a:lstStyle/>
                    <a:p>
                      <a:pPr algn="ctr"/>
                      <a:r>
                        <a:rPr lang="en-US" sz="1200" dirty="0" err="1" smtClean="0"/>
                        <a:t>Keine</a:t>
                      </a:r>
                      <a:r>
                        <a:rPr lang="en-US" sz="1200" dirty="0" smtClean="0"/>
                        <a:t> </a:t>
                      </a:r>
                      <a:r>
                        <a:rPr lang="en-US" sz="1200" dirty="0" err="1" smtClean="0"/>
                        <a:t>Kugel</a:t>
                      </a:r>
                      <a:endParaRPr lang="en-US" sz="12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0 </a:t>
                      </a:r>
                      <a:r>
                        <a:rPr lang="en-US" sz="1800" dirty="0" smtClean="0"/>
                        <a:t>, </a:t>
                      </a:r>
                      <a:r>
                        <a:rPr kumimoji="0" lang="en-US" sz="1800" kern="1200" dirty="0" smtClean="0">
                          <a:solidFill>
                            <a:schemeClr val="accent1"/>
                          </a:solidFill>
                          <a:latin typeface="+mn-lt"/>
                          <a:ea typeface="+mn-ea"/>
                          <a:cs typeface="+mn-cs"/>
                        </a:rPr>
                        <a:t>3</a:t>
                      </a:r>
                      <a:r>
                        <a:rPr lang="en-US" sz="18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1 </a:t>
                      </a:r>
                      <a:r>
                        <a:rPr lang="en-US" sz="1800" dirty="0" smtClean="0"/>
                        <a:t>, </a:t>
                      </a:r>
                      <a:r>
                        <a:rPr lang="en-US" sz="1800" dirty="0" smtClean="0">
                          <a:solidFill>
                            <a:schemeClr val="accent1"/>
                          </a:solidFill>
                        </a:rPr>
                        <a:t>1</a:t>
                      </a:r>
                      <a:r>
                        <a:rPr lang="en-US" sz="1800" dirty="0" smtClean="0"/>
                        <a:t>)</a:t>
                      </a:r>
                    </a:p>
                  </a:txBody>
                  <a:tcPr>
                    <a:solidFill>
                      <a:schemeClr val="bg2"/>
                    </a:solidFill>
                  </a:tcPr>
                </a:tc>
              </a:tr>
            </a:tbl>
          </a:graphicData>
        </a:graphic>
      </p:graphicFrame>
      <p:graphicFrame>
        <p:nvGraphicFramePr>
          <p:cNvPr id="11" name="Tabelle 10"/>
          <p:cNvGraphicFramePr>
            <a:graphicFrameLocks noGrp="1"/>
          </p:cNvGraphicFramePr>
          <p:nvPr/>
        </p:nvGraphicFramePr>
        <p:xfrm>
          <a:off x="6215074" y="3000372"/>
          <a:ext cx="2928926" cy="1159314"/>
        </p:xfrm>
        <a:graphic>
          <a:graphicData uri="http://schemas.openxmlformats.org/drawingml/2006/table">
            <a:tbl>
              <a:tblPr firstRow="1" bandRow="1">
                <a:tableStyleId>{5C22544A-7EE6-4342-B048-85BDC9FD1C3A}</a:tableStyleId>
              </a:tblPr>
              <a:tblGrid>
                <a:gridCol w="915290"/>
                <a:gridCol w="959222"/>
                <a:gridCol w="1054414"/>
              </a:tblGrid>
              <a:tr h="336354">
                <a:tc>
                  <a:txBody>
                    <a:bodyPr/>
                    <a:lstStyle/>
                    <a:p>
                      <a:pPr algn="ctr"/>
                      <a:endParaRPr lang="en-US" sz="1200" dirty="0"/>
                    </a:p>
                  </a:txBody>
                  <a:tcPr>
                    <a:solidFill>
                      <a:schemeClr val="bg1"/>
                    </a:solidFill>
                  </a:tcPr>
                </a:tc>
                <a:tc>
                  <a:txBody>
                    <a:bodyPr/>
                    <a:lstStyle/>
                    <a:p>
                      <a:pPr algn="ctr"/>
                      <a:r>
                        <a:rPr lang="en-US" sz="1200" dirty="0" err="1" smtClean="0"/>
                        <a:t>Kugel</a:t>
                      </a:r>
                      <a:endParaRPr lang="en-US" sz="1200" dirty="0"/>
                    </a:p>
                  </a:txBody>
                  <a:tcPr/>
                </a:tc>
                <a:tc>
                  <a:txBody>
                    <a:bodyPr/>
                    <a:lstStyle/>
                    <a:p>
                      <a:pPr algn="ctr"/>
                      <a:r>
                        <a:rPr lang="en-US" sz="1200" dirty="0" err="1" smtClean="0"/>
                        <a:t>Keine</a:t>
                      </a:r>
                      <a:r>
                        <a:rPr lang="en-US" sz="1200" dirty="0" smtClean="0"/>
                        <a:t> </a:t>
                      </a:r>
                      <a:r>
                        <a:rPr lang="en-US" sz="1200" dirty="0" err="1" smtClean="0"/>
                        <a:t>Kugel</a:t>
                      </a:r>
                      <a:endParaRPr lang="en-US" sz="1200" dirty="0"/>
                    </a:p>
                  </a:txBody>
                  <a:tcPr/>
                </a:tc>
              </a:tr>
              <a:tr h="336354">
                <a:tc>
                  <a:txBody>
                    <a:bodyPr/>
                    <a:lstStyle/>
                    <a:p>
                      <a:pPr algn="ctr"/>
                      <a:r>
                        <a:rPr lang="en-US" sz="1200" dirty="0" err="1" smtClean="0"/>
                        <a:t>Kugel</a:t>
                      </a:r>
                      <a:endParaRPr lang="en-US" sz="1200" dirty="0"/>
                    </a:p>
                  </a:txBody>
                  <a:tcPr>
                    <a:solidFill>
                      <a:srgbClr val="FF0000"/>
                    </a:solidFill>
                  </a:tcPr>
                </a:tc>
                <a:tc>
                  <a:txBody>
                    <a:bodyPr/>
                    <a:lstStyle/>
                    <a:p>
                      <a:pPr algn="ctr"/>
                      <a:r>
                        <a:rPr lang="en-US" sz="1800" dirty="0" smtClean="0"/>
                        <a:t>(</a:t>
                      </a:r>
                      <a:r>
                        <a:rPr lang="en-US" sz="1800" dirty="0" smtClean="0">
                          <a:solidFill>
                            <a:srgbClr val="FF0000"/>
                          </a:solidFill>
                        </a:rPr>
                        <a:t>0 </a:t>
                      </a:r>
                      <a:r>
                        <a:rPr lang="en-US" sz="1800" dirty="0" smtClean="0"/>
                        <a:t>, </a:t>
                      </a:r>
                      <a:r>
                        <a:rPr lang="en-US" sz="1800" dirty="0" smtClean="0">
                          <a:solidFill>
                            <a:schemeClr val="accent1"/>
                          </a:solidFill>
                        </a:rPr>
                        <a:t>0</a:t>
                      </a:r>
                      <a:r>
                        <a:rPr lang="en-US" sz="1800" dirty="0" smtClean="0"/>
                        <a:t>)</a:t>
                      </a:r>
                      <a:endParaRPr lang="en-US" sz="18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kumimoji="0" lang="en-US" sz="1800" kern="1200" dirty="0" smtClean="0">
                          <a:solidFill>
                            <a:srgbClr val="FF0000"/>
                          </a:solidFill>
                          <a:latin typeface="+mn-lt"/>
                          <a:ea typeface="+mn-ea"/>
                          <a:cs typeface="+mn-cs"/>
                        </a:rPr>
                        <a:t>2</a:t>
                      </a:r>
                      <a:r>
                        <a:rPr lang="en-US" sz="1800" dirty="0" smtClean="0">
                          <a:solidFill>
                            <a:srgbClr val="FF0000"/>
                          </a:solidFill>
                        </a:rPr>
                        <a:t> </a:t>
                      </a:r>
                      <a:r>
                        <a:rPr lang="en-US" sz="1800" dirty="0" smtClean="0"/>
                        <a:t>, </a:t>
                      </a:r>
                      <a:r>
                        <a:rPr lang="en-US" sz="1800" dirty="0" smtClean="0">
                          <a:solidFill>
                            <a:schemeClr val="accent1"/>
                          </a:solidFill>
                        </a:rPr>
                        <a:t>-2</a:t>
                      </a:r>
                      <a:r>
                        <a:rPr lang="en-US" sz="1800" dirty="0" smtClean="0"/>
                        <a:t>)</a:t>
                      </a:r>
                    </a:p>
                  </a:txBody>
                  <a:tcPr>
                    <a:solidFill>
                      <a:schemeClr val="bg2"/>
                    </a:solidFill>
                  </a:tcPr>
                </a:tc>
              </a:tr>
              <a:tr h="403622">
                <a:tc>
                  <a:txBody>
                    <a:bodyPr/>
                    <a:lstStyle/>
                    <a:p>
                      <a:pPr algn="ctr"/>
                      <a:r>
                        <a:rPr lang="en-US" sz="1200" dirty="0" err="1" smtClean="0"/>
                        <a:t>Keine</a:t>
                      </a:r>
                      <a:r>
                        <a:rPr lang="en-US" sz="1200" dirty="0" smtClean="0"/>
                        <a:t> </a:t>
                      </a:r>
                      <a:r>
                        <a:rPr lang="en-US" sz="1200" dirty="0" err="1" smtClean="0"/>
                        <a:t>Kugel</a:t>
                      </a:r>
                      <a:endParaRPr lang="en-US" sz="12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-2 </a:t>
                      </a:r>
                      <a:r>
                        <a:rPr lang="en-US" sz="1800" dirty="0" smtClean="0"/>
                        <a:t>, </a:t>
                      </a:r>
                      <a:r>
                        <a:rPr kumimoji="0" lang="en-US" sz="1800" kern="1200" dirty="0" smtClean="0">
                          <a:solidFill>
                            <a:schemeClr val="accent1"/>
                          </a:solidFill>
                          <a:latin typeface="+mn-lt"/>
                          <a:ea typeface="+mn-ea"/>
                          <a:cs typeface="+mn-cs"/>
                        </a:rPr>
                        <a:t>2</a:t>
                      </a:r>
                      <a:r>
                        <a:rPr lang="en-US" sz="18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3 </a:t>
                      </a:r>
                      <a:r>
                        <a:rPr lang="en-US" sz="1800" dirty="0" smtClean="0"/>
                        <a:t>, </a:t>
                      </a:r>
                      <a:r>
                        <a:rPr lang="en-US" sz="1800" dirty="0" smtClean="0">
                          <a:solidFill>
                            <a:schemeClr val="accent1"/>
                          </a:solidFill>
                        </a:rPr>
                        <a:t>3</a:t>
                      </a:r>
                      <a:r>
                        <a:rPr lang="en-US" sz="1800" dirty="0" smtClean="0"/>
                        <a:t>)</a:t>
                      </a:r>
                    </a:p>
                  </a:txBody>
                  <a:tcPr>
                    <a:solidFill>
                      <a:schemeClr val="bg2"/>
                    </a:solidFill>
                  </a:tcPr>
                </a:tc>
              </a:tr>
            </a:tbl>
          </a:graphicData>
        </a:graphic>
      </p:graphicFrame>
      <p:sp>
        <p:nvSpPr>
          <p:cNvPr id="12" name="Textfeld 11"/>
          <p:cNvSpPr txBox="1"/>
          <p:nvPr/>
        </p:nvSpPr>
        <p:spPr>
          <a:xfrm>
            <a:off x="1142976" y="2571744"/>
            <a:ext cx="1265090" cy="369332"/>
          </a:xfrm>
          <a:prstGeom prst="rect">
            <a:avLst/>
          </a:prstGeom>
          <a:noFill/>
        </p:spPr>
        <p:txBody>
          <a:bodyPr wrap="none" rtlCol="0">
            <a:spAutoFit/>
          </a:bodyPr>
          <a:lstStyle/>
          <a:p>
            <a:r>
              <a:rPr lang="de-DE" b="1" dirty="0" smtClean="0"/>
              <a:t>Beispiel 1:</a:t>
            </a:r>
            <a:endParaRPr lang="de-DE" b="1" dirty="0"/>
          </a:p>
        </p:txBody>
      </p:sp>
      <p:sp>
        <p:nvSpPr>
          <p:cNvPr id="13" name="Textfeld 12"/>
          <p:cNvSpPr txBox="1"/>
          <p:nvPr/>
        </p:nvSpPr>
        <p:spPr>
          <a:xfrm>
            <a:off x="4143372" y="2571744"/>
            <a:ext cx="1292341" cy="369332"/>
          </a:xfrm>
          <a:prstGeom prst="rect">
            <a:avLst/>
          </a:prstGeom>
          <a:noFill/>
        </p:spPr>
        <p:txBody>
          <a:bodyPr wrap="none" rtlCol="0">
            <a:spAutoFit/>
          </a:bodyPr>
          <a:lstStyle/>
          <a:p>
            <a:r>
              <a:rPr lang="de-DE" b="1" dirty="0" smtClean="0"/>
              <a:t>Beispiel 2:</a:t>
            </a:r>
            <a:endParaRPr lang="de-DE" b="1" dirty="0"/>
          </a:p>
        </p:txBody>
      </p:sp>
      <p:sp>
        <p:nvSpPr>
          <p:cNvPr id="14" name="Textfeld 13"/>
          <p:cNvSpPr txBox="1"/>
          <p:nvPr/>
        </p:nvSpPr>
        <p:spPr>
          <a:xfrm>
            <a:off x="7143768" y="2571744"/>
            <a:ext cx="1285929" cy="369332"/>
          </a:xfrm>
          <a:prstGeom prst="rect">
            <a:avLst/>
          </a:prstGeom>
          <a:noFill/>
        </p:spPr>
        <p:txBody>
          <a:bodyPr wrap="none" rtlCol="0">
            <a:spAutoFit/>
          </a:bodyPr>
          <a:lstStyle/>
          <a:p>
            <a:r>
              <a:rPr lang="de-DE" b="1" dirty="0" smtClean="0"/>
              <a:t>Beispiel 3:</a:t>
            </a:r>
            <a:endParaRPr lang="de-DE"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feld 15"/>
          <p:cNvSpPr txBox="1"/>
          <p:nvPr/>
        </p:nvSpPr>
        <p:spPr>
          <a:xfrm>
            <a:off x="285720" y="1428736"/>
            <a:ext cx="3962047" cy="3477875"/>
          </a:xfrm>
          <a:prstGeom prst="rect">
            <a:avLst/>
          </a:prstGeom>
          <a:noFill/>
          <a:ln>
            <a:solidFill>
              <a:schemeClr val="accent1"/>
            </a:solidFill>
          </a:ln>
        </p:spPr>
        <p:txBody>
          <a:bodyPr wrap="none" rtlCol="0">
            <a:spAutoFit/>
          </a:bodyPr>
          <a:lstStyle/>
          <a:p>
            <a:r>
              <a:rPr lang="de-DE" sz="2000" dirty="0" smtClean="0"/>
              <a:t>Beispiel 1:</a:t>
            </a:r>
          </a:p>
          <a:p>
            <a:endParaRPr lang="de-DE" sz="2000" dirty="0" smtClean="0"/>
          </a:p>
          <a:p>
            <a:endParaRPr lang="de-DE" sz="2000" dirty="0" smtClean="0"/>
          </a:p>
          <a:p>
            <a:endParaRPr lang="de-DE" sz="2000" dirty="0" smtClean="0"/>
          </a:p>
          <a:p>
            <a:endParaRPr lang="de-DE" sz="2000" dirty="0" smtClean="0"/>
          </a:p>
          <a:p>
            <a:endParaRPr lang="de-DE" sz="2000" dirty="0" smtClean="0"/>
          </a:p>
          <a:p>
            <a:endParaRPr lang="de-DE" sz="2000" dirty="0" smtClean="0"/>
          </a:p>
          <a:p>
            <a:endParaRPr lang="de-DE" sz="2000" dirty="0" smtClean="0"/>
          </a:p>
          <a:p>
            <a:r>
              <a:rPr lang="de-DE" sz="2000" dirty="0" smtClean="0"/>
              <a:t>Die Funktion hat zwei Nullstellen:</a:t>
            </a:r>
          </a:p>
          <a:p>
            <a:endParaRPr lang="de-DE" sz="2000" dirty="0" smtClean="0"/>
          </a:p>
          <a:p>
            <a:r>
              <a:rPr lang="de-DE" sz="2000" dirty="0" smtClean="0"/>
              <a:t> </a:t>
            </a:r>
            <a:endParaRPr lang="de-DE" dirty="0"/>
          </a:p>
        </p:txBody>
      </p:sp>
      <p:sp>
        <p:nvSpPr>
          <p:cNvPr id="2" name="Titel 1"/>
          <p:cNvSpPr>
            <a:spLocks noGrp="1"/>
          </p:cNvSpPr>
          <p:nvPr>
            <p:ph type="title"/>
          </p:nvPr>
        </p:nvSpPr>
        <p:spPr>
          <a:xfrm>
            <a:off x="428596" y="214290"/>
            <a:ext cx="5072098" cy="1000132"/>
          </a:xfrm>
        </p:spPr>
        <p:txBody>
          <a:bodyPr>
            <a:normAutofit fontScale="90000"/>
          </a:bodyPr>
          <a:lstStyle/>
          <a:p>
            <a:r>
              <a:rPr lang="de-DE" sz="4400" dirty="0" smtClean="0"/>
              <a:t>Hausaufgabe</a:t>
            </a:r>
            <a:r>
              <a:rPr lang="de-DE" sz="15500" dirty="0" smtClean="0"/>
              <a:t/>
            </a:r>
            <a:br>
              <a:rPr lang="de-DE" sz="15500" dirty="0" smtClean="0"/>
            </a:br>
            <a:r>
              <a:rPr lang="de-DE" sz="2200" dirty="0" smtClean="0"/>
              <a:t>2. Nullstellen der Funktion g(x)</a:t>
            </a:r>
            <a:endParaRPr lang="de-DE" dirty="0"/>
          </a:p>
        </p:txBody>
      </p:sp>
      <p:graphicFrame>
        <p:nvGraphicFramePr>
          <p:cNvPr id="15" name="Objekt 14"/>
          <p:cNvGraphicFramePr>
            <a:graphicFrameLocks noChangeAspect="1"/>
          </p:cNvGraphicFramePr>
          <p:nvPr/>
        </p:nvGraphicFramePr>
        <p:xfrm>
          <a:off x="785786" y="1928802"/>
          <a:ext cx="3003550" cy="1820863"/>
        </p:xfrm>
        <a:graphic>
          <a:graphicData uri="http://schemas.openxmlformats.org/presentationml/2006/ole">
            <p:oleObj spid="_x0000_s676867" name="Formel" r:id="rId4" imgW="1549080" imgH="939600" progId="Equation.3">
              <p:embed/>
            </p:oleObj>
          </a:graphicData>
        </a:graphic>
      </p:graphicFrame>
      <p:graphicFrame>
        <p:nvGraphicFramePr>
          <p:cNvPr id="676869" name="Object 3"/>
          <p:cNvGraphicFramePr>
            <a:graphicFrameLocks noChangeAspect="1"/>
          </p:cNvGraphicFramePr>
          <p:nvPr/>
        </p:nvGraphicFramePr>
        <p:xfrm>
          <a:off x="1071538" y="4357694"/>
          <a:ext cx="2117725" cy="417512"/>
        </p:xfrm>
        <a:graphic>
          <a:graphicData uri="http://schemas.openxmlformats.org/presentationml/2006/ole">
            <p:oleObj spid="_x0000_s676869" name="Formel" r:id="rId5" imgW="1091880" imgH="215640" progId="Equation.3">
              <p:embed/>
            </p:oleObj>
          </a:graphicData>
        </a:graphic>
      </p:graphicFrame>
      <p:sp>
        <p:nvSpPr>
          <p:cNvPr id="18" name="Textfeld 17"/>
          <p:cNvSpPr txBox="1"/>
          <p:nvPr/>
        </p:nvSpPr>
        <p:spPr>
          <a:xfrm>
            <a:off x="4643438" y="428604"/>
            <a:ext cx="4247799" cy="6247864"/>
          </a:xfrm>
          <a:prstGeom prst="rect">
            <a:avLst/>
          </a:prstGeom>
          <a:noFill/>
          <a:ln>
            <a:solidFill>
              <a:schemeClr val="accent1"/>
            </a:solidFill>
          </a:ln>
        </p:spPr>
        <p:txBody>
          <a:bodyPr wrap="square" rtlCol="0">
            <a:spAutoFit/>
          </a:bodyPr>
          <a:lstStyle/>
          <a:p>
            <a:r>
              <a:rPr lang="de-DE" sz="2000" dirty="0" smtClean="0"/>
              <a:t>Beispiel 2:</a:t>
            </a:r>
          </a:p>
          <a:p>
            <a:endParaRPr lang="de-DE" sz="2000" dirty="0" smtClean="0"/>
          </a:p>
          <a:p>
            <a:endParaRPr lang="de-DE" sz="2000" dirty="0" smtClean="0"/>
          </a:p>
          <a:p>
            <a:endParaRPr lang="de-DE" sz="2000" dirty="0" smtClean="0"/>
          </a:p>
          <a:p>
            <a:endParaRPr lang="de-DE" sz="2000" dirty="0" smtClean="0"/>
          </a:p>
          <a:p>
            <a:endParaRPr lang="de-DE" sz="2000" dirty="0" smtClean="0"/>
          </a:p>
          <a:p>
            <a:endParaRPr lang="de-DE" sz="2000" dirty="0" smtClean="0"/>
          </a:p>
          <a:p>
            <a:endParaRPr lang="de-DE" sz="2000" dirty="0" smtClean="0"/>
          </a:p>
          <a:p>
            <a:endParaRPr lang="de-DE" sz="2000" dirty="0" smtClean="0"/>
          </a:p>
          <a:p>
            <a:endParaRPr lang="de-DE" sz="2000" dirty="0" smtClean="0"/>
          </a:p>
          <a:p>
            <a:endParaRPr lang="de-DE" sz="2000" dirty="0" smtClean="0"/>
          </a:p>
          <a:p>
            <a:endParaRPr lang="de-DE" sz="2000" dirty="0" smtClean="0"/>
          </a:p>
          <a:p>
            <a:endParaRPr lang="de-DE" sz="2000" dirty="0" smtClean="0"/>
          </a:p>
          <a:p>
            <a:endParaRPr lang="de-DE" sz="2000" dirty="0" smtClean="0"/>
          </a:p>
          <a:p>
            <a:endParaRPr lang="de-DE" sz="2000" dirty="0" smtClean="0"/>
          </a:p>
          <a:p>
            <a:endParaRPr lang="de-DE" sz="2000" dirty="0" smtClean="0"/>
          </a:p>
          <a:p>
            <a:endParaRPr lang="de-DE" sz="2000" dirty="0" smtClean="0"/>
          </a:p>
          <a:p>
            <a:r>
              <a:rPr lang="de-DE" sz="2000" dirty="0" smtClean="0"/>
              <a:t>Die Funktion hat drei Nullstellen:</a:t>
            </a:r>
          </a:p>
          <a:p>
            <a:endParaRPr lang="de-DE" sz="2000" dirty="0" smtClean="0"/>
          </a:p>
          <a:p>
            <a:r>
              <a:rPr lang="de-DE" sz="2000" dirty="0" smtClean="0"/>
              <a:t> </a:t>
            </a:r>
            <a:endParaRPr lang="de-DE" dirty="0"/>
          </a:p>
        </p:txBody>
      </p:sp>
      <p:graphicFrame>
        <p:nvGraphicFramePr>
          <p:cNvPr id="676870" name="Object 3"/>
          <p:cNvGraphicFramePr>
            <a:graphicFrameLocks noChangeAspect="1"/>
          </p:cNvGraphicFramePr>
          <p:nvPr/>
        </p:nvGraphicFramePr>
        <p:xfrm>
          <a:off x="5357818" y="928670"/>
          <a:ext cx="3444875" cy="4554536"/>
        </p:xfrm>
        <a:graphic>
          <a:graphicData uri="http://schemas.openxmlformats.org/presentationml/2006/ole">
            <p:oleObj spid="_x0000_s676870" name="Formel" r:id="rId6" imgW="2019240" imgH="2552400" progId="Equation.3">
              <p:embed/>
            </p:oleObj>
          </a:graphicData>
        </a:graphic>
      </p:graphicFrame>
      <p:graphicFrame>
        <p:nvGraphicFramePr>
          <p:cNvPr id="676871" name="Object 3"/>
          <p:cNvGraphicFramePr>
            <a:graphicFrameLocks noChangeAspect="1"/>
          </p:cNvGraphicFramePr>
          <p:nvPr/>
        </p:nvGraphicFramePr>
        <p:xfrm>
          <a:off x="5353050" y="5900738"/>
          <a:ext cx="3127375" cy="762000"/>
        </p:xfrm>
        <a:graphic>
          <a:graphicData uri="http://schemas.openxmlformats.org/presentationml/2006/ole">
            <p:oleObj spid="_x0000_s676871" name="Formel" r:id="rId7" imgW="1612800" imgH="393480" progId="Equation.3">
              <p:embed/>
            </p:oleObj>
          </a:graphicData>
        </a:graphic>
      </p:graphicFrame>
      <p:sp>
        <p:nvSpPr>
          <p:cNvPr id="19" name="Textfeld 18"/>
          <p:cNvSpPr txBox="1"/>
          <p:nvPr/>
        </p:nvSpPr>
        <p:spPr>
          <a:xfrm>
            <a:off x="285720" y="5072074"/>
            <a:ext cx="3894721" cy="1631216"/>
          </a:xfrm>
          <a:prstGeom prst="rect">
            <a:avLst/>
          </a:prstGeom>
          <a:noFill/>
          <a:ln>
            <a:solidFill>
              <a:schemeClr val="accent1"/>
            </a:solidFill>
          </a:ln>
        </p:spPr>
        <p:txBody>
          <a:bodyPr wrap="square" rtlCol="0">
            <a:spAutoFit/>
          </a:bodyPr>
          <a:lstStyle/>
          <a:p>
            <a:r>
              <a:rPr lang="de-DE" sz="2000" dirty="0" smtClean="0"/>
              <a:t>Beispiel 3:</a:t>
            </a:r>
          </a:p>
          <a:p>
            <a:r>
              <a:rPr lang="de-DE" sz="2000" dirty="0" smtClean="0"/>
              <a:t>Die Funktion hat drei Nullstellen:</a:t>
            </a:r>
          </a:p>
          <a:p>
            <a:endParaRPr lang="de-DE" sz="2000" dirty="0" smtClean="0"/>
          </a:p>
          <a:p>
            <a:endParaRPr lang="de-DE" sz="2000" dirty="0" smtClean="0"/>
          </a:p>
          <a:p>
            <a:r>
              <a:rPr lang="de-DE" sz="2000" dirty="0" smtClean="0"/>
              <a:t> </a:t>
            </a:r>
            <a:endParaRPr lang="de-DE" dirty="0"/>
          </a:p>
        </p:txBody>
      </p:sp>
      <p:graphicFrame>
        <p:nvGraphicFramePr>
          <p:cNvPr id="676872" name="Object 3"/>
          <p:cNvGraphicFramePr>
            <a:graphicFrameLocks noChangeAspect="1"/>
          </p:cNvGraphicFramePr>
          <p:nvPr/>
        </p:nvGraphicFramePr>
        <p:xfrm>
          <a:off x="582613" y="5857875"/>
          <a:ext cx="3103562" cy="762000"/>
        </p:xfrm>
        <a:graphic>
          <a:graphicData uri="http://schemas.openxmlformats.org/presentationml/2006/ole">
            <p:oleObj spid="_x0000_s676872" name="Formel" r:id="rId8" imgW="1600200" imgH="393480" progId="Equation.3">
              <p:embed/>
            </p:oleObj>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57166"/>
            <a:ext cx="8229600" cy="857256"/>
          </a:xfrm>
        </p:spPr>
        <p:txBody>
          <a:bodyPr>
            <a:normAutofit/>
          </a:bodyPr>
          <a:lstStyle/>
          <a:p>
            <a:r>
              <a:rPr lang="de-DE" dirty="0" smtClean="0"/>
              <a:t>Hausaufgabe</a:t>
            </a:r>
            <a:endParaRPr lang="de-DE" dirty="0"/>
          </a:p>
        </p:txBody>
      </p:sp>
      <p:sp>
        <p:nvSpPr>
          <p:cNvPr id="3" name="Inhaltsplatzhalter 2"/>
          <p:cNvSpPr>
            <a:spLocks noGrp="1"/>
          </p:cNvSpPr>
          <p:nvPr>
            <p:ph idx="1"/>
          </p:nvPr>
        </p:nvSpPr>
        <p:spPr>
          <a:xfrm>
            <a:off x="457200" y="1428736"/>
            <a:ext cx="8229600" cy="4895864"/>
          </a:xfrm>
        </p:spPr>
        <p:txBody>
          <a:bodyPr/>
          <a:lstStyle/>
          <a:p>
            <a:r>
              <a:rPr lang="de-DE" dirty="0" smtClean="0">
                <a:solidFill>
                  <a:schemeClr val="bg2">
                    <a:lumMod val="50000"/>
                  </a:schemeClr>
                </a:solidFill>
              </a:rPr>
              <a:t>Betrachten Sie die drei in der Vorlesung gespielten Beispiele: </a:t>
            </a:r>
            <a:endParaRPr lang="de-DE" dirty="0">
              <a:solidFill>
                <a:schemeClr val="bg2">
                  <a:lumMod val="50000"/>
                </a:schemeClr>
              </a:solidFill>
            </a:endParaRPr>
          </a:p>
        </p:txBody>
      </p:sp>
      <p:sp>
        <p:nvSpPr>
          <p:cNvPr id="5" name="Textfeld 4"/>
          <p:cNvSpPr txBox="1"/>
          <p:nvPr/>
        </p:nvSpPr>
        <p:spPr>
          <a:xfrm>
            <a:off x="500034" y="4429132"/>
            <a:ext cx="8429685" cy="2308324"/>
          </a:xfrm>
          <a:prstGeom prst="rect">
            <a:avLst/>
          </a:prstGeom>
          <a:noFill/>
        </p:spPr>
        <p:txBody>
          <a:bodyPr wrap="square" rtlCol="0">
            <a:spAutoFit/>
          </a:bodyPr>
          <a:lstStyle/>
          <a:p>
            <a:pPr marL="342900" indent="-342900">
              <a:buFont typeface="+mj-lt"/>
              <a:buAutoNum type="arabicPeriod"/>
            </a:pPr>
            <a:r>
              <a:rPr lang="de-DE" sz="2400" dirty="0" smtClean="0">
                <a:solidFill>
                  <a:schemeClr val="bg2">
                    <a:lumMod val="50000"/>
                  </a:schemeClr>
                </a:solidFill>
              </a:rPr>
              <a:t>Geben Sie mögliche dominante Strategien und Nash-Gleichgewichte der Spiele an. </a:t>
            </a:r>
          </a:p>
          <a:p>
            <a:pPr marL="342900" indent="-342900">
              <a:buFont typeface="+mj-lt"/>
              <a:buAutoNum type="arabicPeriod"/>
            </a:pPr>
            <a:r>
              <a:rPr lang="de-DE" sz="2400" dirty="0" smtClean="0">
                <a:solidFill>
                  <a:schemeClr val="bg2">
                    <a:lumMod val="50000"/>
                  </a:schemeClr>
                </a:solidFill>
              </a:rPr>
              <a:t>Bestimmen und zeichnen Sie die Funktion g(x) für alle drei Spiele?</a:t>
            </a:r>
          </a:p>
          <a:p>
            <a:pPr marL="342900" indent="-342900">
              <a:buFont typeface="+mj-lt"/>
              <a:buAutoNum type="arabicPeriod"/>
            </a:pPr>
            <a:r>
              <a:rPr lang="de-DE" sz="2400" dirty="0" smtClean="0">
                <a:solidFill>
                  <a:schemeClr val="bg2">
                    <a:lumMod val="50000"/>
                  </a:schemeClr>
                </a:solidFill>
              </a:rPr>
              <a:t>Berechnen Sie die Nullstellen der Funktion g(x) (g(x)=0).</a:t>
            </a:r>
          </a:p>
          <a:p>
            <a:pPr marL="342900" indent="-342900">
              <a:buFont typeface="+mj-lt"/>
              <a:buAutoNum type="arabicPeriod"/>
            </a:pPr>
            <a:r>
              <a:rPr lang="de-DE" sz="2400" dirty="0" smtClean="0"/>
              <a:t>Geben Sie die evolutionär stabilen Strategien der Spiele an?</a:t>
            </a:r>
          </a:p>
        </p:txBody>
      </p:sp>
      <p:graphicFrame>
        <p:nvGraphicFramePr>
          <p:cNvPr id="7" name="Tabelle 6"/>
          <p:cNvGraphicFramePr>
            <a:graphicFrameLocks noGrp="1"/>
          </p:cNvGraphicFramePr>
          <p:nvPr/>
        </p:nvGraphicFramePr>
        <p:xfrm>
          <a:off x="214282" y="3000372"/>
          <a:ext cx="2928959" cy="1159314"/>
        </p:xfrm>
        <a:graphic>
          <a:graphicData uri="http://schemas.openxmlformats.org/drawingml/2006/table">
            <a:tbl>
              <a:tblPr firstRow="1" bandRow="1">
                <a:tableStyleId>{5C22544A-7EE6-4342-B048-85BDC9FD1C3A}</a:tableStyleId>
              </a:tblPr>
              <a:tblGrid>
                <a:gridCol w="915300"/>
                <a:gridCol w="959233"/>
                <a:gridCol w="1054426"/>
              </a:tblGrid>
              <a:tr h="336354">
                <a:tc>
                  <a:txBody>
                    <a:bodyPr/>
                    <a:lstStyle/>
                    <a:p>
                      <a:pPr algn="ctr"/>
                      <a:endParaRPr lang="en-US" sz="1200" dirty="0"/>
                    </a:p>
                  </a:txBody>
                  <a:tcPr>
                    <a:solidFill>
                      <a:schemeClr val="bg1"/>
                    </a:solidFill>
                  </a:tcPr>
                </a:tc>
                <a:tc>
                  <a:txBody>
                    <a:bodyPr/>
                    <a:lstStyle/>
                    <a:p>
                      <a:pPr algn="ctr"/>
                      <a:r>
                        <a:rPr lang="en-US" sz="1200" dirty="0" err="1" smtClean="0"/>
                        <a:t>Kugel</a:t>
                      </a:r>
                      <a:endParaRPr lang="en-US" sz="1200" dirty="0"/>
                    </a:p>
                  </a:txBody>
                  <a:tcPr/>
                </a:tc>
                <a:tc>
                  <a:txBody>
                    <a:bodyPr/>
                    <a:lstStyle/>
                    <a:p>
                      <a:pPr algn="ctr"/>
                      <a:r>
                        <a:rPr lang="en-US" sz="1200" dirty="0" err="1" smtClean="0"/>
                        <a:t>Keine</a:t>
                      </a:r>
                      <a:r>
                        <a:rPr lang="en-US" sz="1200" dirty="0" smtClean="0"/>
                        <a:t> </a:t>
                      </a:r>
                      <a:r>
                        <a:rPr lang="en-US" sz="1200" dirty="0" err="1" smtClean="0"/>
                        <a:t>Kugel</a:t>
                      </a:r>
                      <a:endParaRPr lang="en-US" sz="1200" dirty="0"/>
                    </a:p>
                  </a:txBody>
                  <a:tcPr/>
                </a:tc>
              </a:tr>
              <a:tr h="336354">
                <a:tc>
                  <a:txBody>
                    <a:bodyPr/>
                    <a:lstStyle/>
                    <a:p>
                      <a:pPr algn="ctr"/>
                      <a:r>
                        <a:rPr lang="en-US" sz="1200" dirty="0" err="1" smtClean="0"/>
                        <a:t>Kugel</a:t>
                      </a:r>
                      <a:endParaRPr lang="en-US" sz="1200" dirty="0"/>
                    </a:p>
                  </a:txBody>
                  <a:tcPr>
                    <a:solidFill>
                      <a:srgbClr val="FF0000"/>
                    </a:solidFill>
                  </a:tcPr>
                </a:tc>
                <a:tc>
                  <a:txBody>
                    <a:bodyPr/>
                    <a:lstStyle/>
                    <a:p>
                      <a:pPr algn="ctr"/>
                      <a:r>
                        <a:rPr lang="en-US" sz="1800" dirty="0" smtClean="0"/>
                        <a:t>(</a:t>
                      </a:r>
                      <a:r>
                        <a:rPr lang="en-US" sz="1800" dirty="0" smtClean="0">
                          <a:solidFill>
                            <a:srgbClr val="FF0000"/>
                          </a:solidFill>
                        </a:rPr>
                        <a:t>0 </a:t>
                      </a:r>
                      <a:r>
                        <a:rPr lang="en-US" sz="1800" dirty="0" smtClean="0"/>
                        <a:t>, </a:t>
                      </a:r>
                      <a:r>
                        <a:rPr lang="en-US" sz="1800" dirty="0" smtClean="0">
                          <a:solidFill>
                            <a:schemeClr val="accent1"/>
                          </a:solidFill>
                        </a:rPr>
                        <a:t>0</a:t>
                      </a:r>
                      <a:r>
                        <a:rPr lang="en-US" sz="1800" dirty="0" smtClean="0"/>
                        <a:t>)</a:t>
                      </a:r>
                      <a:endParaRPr lang="en-US" sz="18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kumimoji="0" lang="en-US" sz="1800" kern="1200" dirty="0" smtClean="0">
                          <a:solidFill>
                            <a:srgbClr val="FF0000"/>
                          </a:solidFill>
                          <a:latin typeface="+mn-lt"/>
                          <a:ea typeface="+mn-ea"/>
                          <a:cs typeface="+mn-cs"/>
                        </a:rPr>
                        <a:t>2</a:t>
                      </a:r>
                      <a:r>
                        <a:rPr lang="en-US" sz="1800" dirty="0" smtClean="0">
                          <a:solidFill>
                            <a:srgbClr val="FF0000"/>
                          </a:solidFill>
                        </a:rPr>
                        <a:t> </a:t>
                      </a:r>
                      <a:r>
                        <a:rPr lang="en-US" sz="1800" dirty="0" smtClean="0"/>
                        <a:t>, </a:t>
                      </a:r>
                      <a:r>
                        <a:rPr lang="en-US" sz="1800" dirty="0" smtClean="0">
                          <a:solidFill>
                            <a:schemeClr val="accent1"/>
                          </a:solidFill>
                        </a:rPr>
                        <a:t>-1</a:t>
                      </a:r>
                      <a:r>
                        <a:rPr lang="en-US" sz="1800" dirty="0" smtClean="0"/>
                        <a:t>)</a:t>
                      </a:r>
                    </a:p>
                  </a:txBody>
                  <a:tcPr>
                    <a:solidFill>
                      <a:schemeClr val="bg2"/>
                    </a:solidFill>
                  </a:tcPr>
                </a:tc>
              </a:tr>
              <a:tr h="403622">
                <a:tc>
                  <a:txBody>
                    <a:bodyPr/>
                    <a:lstStyle/>
                    <a:p>
                      <a:pPr algn="ctr"/>
                      <a:r>
                        <a:rPr lang="en-US" sz="1200" dirty="0" err="1" smtClean="0"/>
                        <a:t>Keine</a:t>
                      </a:r>
                      <a:r>
                        <a:rPr lang="en-US" sz="1200" dirty="0" smtClean="0"/>
                        <a:t> </a:t>
                      </a:r>
                      <a:r>
                        <a:rPr lang="en-US" sz="1200" dirty="0" err="1" smtClean="0"/>
                        <a:t>Kugel</a:t>
                      </a:r>
                      <a:endParaRPr lang="en-US" sz="12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-1 </a:t>
                      </a:r>
                      <a:r>
                        <a:rPr lang="en-US" sz="1800" dirty="0" smtClean="0"/>
                        <a:t>, </a:t>
                      </a:r>
                      <a:r>
                        <a:rPr kumimoji="0" lang="en-US" sz="1800" kern="1200" dirty="0" smtClean="0">
                          <a:solidFill>
                            <a:schemeClr val="accent1"/>
                          </a:solidFill>
                          <a:latin typeface="+mn-lt"/>
                          <a:ea typeface="+mn-ea"/>
                          <a:cs typeface="+mn-cs"/>
                        </a:rPr>
                        <a:t>2</a:t>
                      </a:r>
                      <a:r>
                        <a:rPr lang="en-US" sz="18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1 </a:t>
                      </a:r>
                      <a:r>
                        <a:rPr lang="en-US" sz="1800" dirty="0" smtClean="0"/>
                        <a:t>, </a:t>
                      </a:r>
                      <a:r>
                        <a:rPr lang="en-US" sz="1800" dirty="0" smtClean="0">
                          <a:solidFill>
                            <a:schemeClr val="accent1"/>
                          </a:solidFill>
                        </a:rPr>
                        <a:t>1</a:t>
                      </a:r>
                      <a:r>
                        <a:rPr lang="en-US" sz="1800" dirty="0" smtClean="0"/>
                        <a:t>)</a:t>
                      </a:r>
                    </a:p>
                  </a:txBody>
                  <a:tcPr>
                    <a:solidFill>
                      <a:schemeClr val="bg2"/>
                    </a:solidFill>
                  </a:tcPr>
                </a:tc>
              </a:tr>
            </a:tbl>
          </a:graphicData>
        </a:graphic>
      </p:graphicFrame>
      <p:graphicFrame>
        <p:nvGraphicFramePr>
          <p:cNvPr id="10" name="Tabelle 9"/>
          <p:cNvGraphicFramePr>
            <a:graphicFrameLocks noGrp="1"/>
          </p:cNvGraphicFramePr>
          <p:nvPr/>
        </p:nvGraphicFramePr>
        <p:xfrm>
          <a:off x="3214678" y="3000372"/>
          <a:ext cx="2928959" cy="1159314"/>
        </p:xfrm>
        <a:graphic>
          <a:graphicData uri="http://schemas.openxmlformats.org/drawingml/2006/table">
            <a:tbl>
              <a:tblPr firstRow="1" bandRow="1">
                <a:tableStyleId>{5C22544A-7EE6-4342-B048-85BDC9FD1C3A}</a:tableStyleId>
              </a:tblPr>
              <a:tblGrid>
                <a:gridCol w="915300"/>
                <a:gridCol w="959233"/>
                <a:gridCol w="1054426"/>
              </a:tblGrid>
              <a:tr h="336354">
                <a:tc>
                  <a:txBody>
                    <a:bodyPr/>
                    <a:lstStyle/>
                    <a:p>
                      <a:pPr algn="ctr"/>
                      <a:endParaRPr lang="en-US" sz="1200" dirty="0"/>
                    </a:p>
                  </a:txBody>
                  <a:tcPr>
                    <a:solidFill>
                      <a:schemeClr val="bg1"/>
                    </a:solidFill>
                  </a:tcPr>
                </a:tc>
                <a:tc>
                  <a:txBody>
                    <a:bodyPr/>
                    <a:lstStyle/>
                    <a:p>
                      <a:pPr algn="ctr"/>
                      <a:r>
                        <a:rPr lang="en-US" sz="1200" dirty="0" err="1" smtClean="0"/>
                        <a:t>Kugel</a:t>
                      </a:r>
                      <a:endParaRPr lang="en-US" sz="1200" dirty="0"/>
                    </a:p>
                  </a:txBody>
                  <a:tcPr/>
                </a:tc>
                <a:tc>
                  <a:txBody>
                    <a:bodyPr/>
                    <a:lstStyle/>
                    <a:p>
                      <a:pPr algn="ctr"/>
                      <a:r>
                        <a:rPr lang="en-US" sz="1200" dirty="0" err="1" smtClean="0"/>
                        <a:t>Keine</a:t>
                      </a:r>
                      <a:r>
                        <a:rPr lang="en-US" sz="1200" dirty="0" smtClean="0"/>
                        <a:t> </a:t>
                      </a:r>
                      <a:r>
                        <a:rPr lang="en-US" sz="1200" dirty="0" err="1" smtClean="0"/>
                        <a:t>Kugel</a:t>
                      </a:r>
                      <a:endParaRPr lang="en-US" sz="1200" dirty="0"/>
                    </a:p>
                  </a:txBody>
                  <a:tcPr/>
                </a:tc>
              </a:tr>
              <a:tr h="336354">
                <a:tc>
                  <a:txBody>
                    <a:bodyPr/>
                    <a:lstStyle/>
                    <a:p>
                      <a:pPr algn="ctr"/>
                      <a:r>
                        <a:rPr lang="en-US" sz="1200" dirty="0" err="1" smtClean="0"/>
                        <a:t>Kugel</a:t>
                      </a:r>
                      <a:endParaRPr lang="en-US" sz="1200" dirty="0"/>
                    </a:p>
                  </a:txBody>
                  <a:tcPr>
                    <a:solidFill>
                      <a:srgbClr val="FF0000"/>
                    </a:solidFill>
                  </a:tcPr>
                </a:tc>
                <a:tc>
                  <a:txBody>
                    <a:bodyPr/>
                    <a:lstStyle/>
                    <a:p>
                      <a:pPr algn="ctr"/>
                      <a:r>
                        <a:rPr lang="en-US" sz="1800" dirty="0" smtClean="0"/>
                        <a:t>(</a:t>
                      </a:r>
                      <a:r>
                        <a:rPr lang="en-US" sz="1800" dirty="0" smtClean="0">
                          <a:solidFill>
                            <a:srgbClr val="FF0000"/>
                          </a:solidFill>
                        </a:rPr>
                        <a:t>-1 </a:t>
                      </a:r>
                      <a:r>
                        <a:rPr lang="en-US" sz="1800" dirty="0" smtClean="0"/>
                        <a:t>, </a:t>
                      </a:r>
                      <a:r>
                        <a:rPr lang="en-US" sz="1800" dirty="0" smtClean="0">
                          <a:solidFill>
                            <a:schemeClr val="accent1"/>
                          </a:solidFill>
                        </a:rPr>
                        <a:t>-1</a:t>
                      </a:r>
                      <a:r>
                        <a:rPr lang="en-US" sz="1800" dirty="0" smtClean="0"/>
                        <a:t>)</a:t>
                      </a:r>
                      <a:endParaRPr lang="en-US" sz="18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kumimoji="0" lang="en-US" sz="1800" kern="1200" dirty="0" smtClean="0">
                          <a:solidFill>
                            <a:srgbClr val="FF0000"/>
                          </a:solidFill>
                          <a:latin typeface="+mn-lt"/>
                          <a:ea typeface="+mn-ea"/>
                          <a:cs typeface="+mn-cs"/>
                        </a:rPr>
                        <a:t>3</a:t>
                      </a:r>
                      <a:r>
                        <a:rPr lang="en-US" sz="1800" dirty="0" smtClean="0">
                          <a:solidFill>
                            <a:srgbClr val="FF0000"/>
                          </a:solidFill>
                        </a:rPr>
                        <a:t> </a:t>
                      </a:r>
                      <a:r>
                        <a:rPr lang="en-US" sz="1800" dirty="0" smtClean="0"/>
                        <a:t>, </a:t>
                      </a:r>
                      <a:r>
                        <a:rPr lang="en-US" sz="1800" dirty="0" smtClean="0">
                          <a:solidFill>
                            <a:schemeClr val="accent1"/>
                          </a:solidFill>
                        </a:rPr>
                        <a:t>0</a:t>
                      </a:r>
                      <a:r>
                        <a:rPr lang="en-US" sz="1800" dirty="0" smtClean="0"/>
                        <a:t>)</a:t>
                      </a:r>
                    </a:p>
                  </a:txBody>
                  <a:tcPr>
                    <a:solidFill>
                      <a:schemeClr val="bg2"/>
                    </a:solidFill>
                  </a:tcPr>
                </a:tc>
              </a:tr>
              <a:tr h="403622">
                <a:tc>
                  <a:txBody>
                    <a:bodyPr/>
                    <a:lstStyle/>
                    <a:p>
                      <a:pPr algn="ctr"/>
                      <a:r>
                        <a:rPr lang="en-US" sz="1200" dirty="0" err="1" smtClean="0"/>
                        <a:t>Keine</a:t>
                      </a:r>
                      <a:r>
                        <a:rPr lang="en-US" sz="1200" dirty="0" smtClean="0"/>
                        <a:t> </a:t>
                      </a:r>
                      <a:r>
                        <a:rPr lang="en-US" sz="1200" dirty="0" err="1" smtClean="0"/>
                        <a:t>Kugel</a:t>
                      </a:r>
                      <a:endParaRPr lang="en-US" sz="12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0 </a:t>
                      </a:r>
                      <a:r>
                        <a:rPr lang="en-US" sz="1800" dirty="0" smtClean="0"/>
                        <a:t>, </a:t>
                      </a:r>
                      <a:r>
                        <a:rPr kumimoji="0" lang="en-US" sz="1800" kern="1200" dirty="0" smtClean="0">
                          <a:solidFill>
                            <a:schemeClr val="accent1"/>
                          </a:solidFill>
                          <a:latin typeface="+mn-lt"/>
                          <a:ea typeface="+mn-ea"/>
                          <a:cs typeface="+mn-cs"/>
                        </a:rPr>
                        <a:t>3</a:t>
                      </a:r>
                      <a:r>
                        <a:rPr lang="en-US" sz="18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1 </a:t>
                      </a:r>
                      <a:r>
                        <a:rPr lang="en-US" sz="1800" dirty="0" smtClean="0"/>
                        <a:t>, </a:t>
                      </a:r>
                      <a:r>
                        <a:rPr lang="en-US" sz="1800" dirty="0" smtClean="0">
                          <a:solidFill>
                            <a:schemeClr val="accent1"/>
                          </a:solidFill>
                        </a:rPr>
                        <a:t>1</a:t>
                      </a:r>
                      <a:r>
                        <a:rPr lang="en-US" sz="1800" dirty="0" smtClean="0"/>
                        <a:t>)</a:t>
                      </a:r>
                    </a:p>
                  </a:txBody>
                  <a:tcPr>
                    <a:solidFill>
                      <a:schemeClr val="bg2"/>
                    </a:solidFill>
                  </a:tcPr>
                </a:tc>
              </a:tr>
            </a:tbl>
          </a:graphicData>
        </a:graphic>
      </p:graphicFrame>
      <p:graphicFrame>
        <p:nvGraphicFramePr>
          <p:cNvPr id="11" name="Tabelle 10"/>
          <p:cNvGraphicFramePr>
            <a:graphicFrameLocks noGrp="1"/>
          </p:cNvGraphicFramePr>
          <p:nvPr/>
        </p:nvGraphicFramePr>
        <p:xfrm>
          <a:off x="6215074" y="3000372"/>
          <a:ext cx="2928926" cy="1159314"/>
        </p:xfrm>
        <a:graphic>
          <a:graphicData uri="http://schemas.openxmlformats.org/drawingml/2006/table">
            <a:tbl>
              <a:tblPr firstRow="1" bandRow="1">
                <a:tableStyleId>{5C22544A-7EE6-4342-B048-85BDC9FD1C3A}</a:tableStyleId>
              </a:tblPr>
              <a:tblGrid>
                <a:gridCol w="915290"/>
                <a:gridCol w="959222"/>
                <a:gridCol w="1054414"/>
              </a:tblGrid>
              <a:tr h="336354">
                <a:tc>
                  <a:txBody>
                    <a:bodyPr/>
                    <a:lstStyle/>
                    <a:p>
                      <a:pPr algn="ctr"/>
                      <a:endParaRPr lang="en-US" sz="1200" dirty="0"/>
                    </a:p>
                  </a:txBody>
                  <a:tcPr>
                    <a:solidFill>
                      <a:schemeClr val="bg1"/>
                    </a:solidFill>
                  </a:tcPr>
                </a:tc>
                <a:tc>
                  <a:txBody>
                    <a:bodyPr/>
                    <a:lstStyle/>
                    <a:p>
                      <a:pPr algn="ctr"/>
                      <a:r>
                        <a:rPr lang="en-US" sz="1200" dirty="0" err="1" smtClean="0"/>
                        <a:t>Kugel</a:t>
                      </a:r>
                      <a:endParaRPr lang="en-US" sz="1200" dirty="0"/>
                    </a:p>
                  </a:txBody>
                  <a:tcPr/>
                </a:tc>
                <a:tc>
                  <a:txBody>
                    <a:bodyPr/>
                    <a:lstStyle/>
                    <a:p>
                      <a:pPr algn="ctr"/>
                      <a:r>
                        <a:rPr lang="en-US" sz="1200" dirty="0" err="1" smtClean="0"/>
                        <a:t>Keine</a:t>
                      </a:r>
                      <a:r>
                        <a:rPr lang="en-US" sz="1200" dirty="0" smtClean="0"/>
                        <a:t> </a:t>
                      </a:r>
                      <a:r>
                        <a:rPr lang="en-US" sz="1200" dirty="0" err="1" smtClean="0"/>
                        <a:t>Kugel</a:t>
                      </a:r>
                      <a:endParaRPr lang="en-US" sz="1200" dirty="0"/>
                    </a:p>
                  </a:txBody>
                  <a:tcPr/>
                </a:tc>
              </a:tr>
              <a:tr h="336354">
                <a:tc>
                  <a:txBody>
                    <a:bodyPr/>
                    <a:lstStyle/>
                    <a:p>
                      <a:pPr algn="ctr"/>
                      <a:r>
                        <a:rPr lang="en-US" sz="1200" dirty="0" err="1" smtClean="0"/>
                        <a:t>Kugel</a:t>
                      </a:r>
                      <a:endParaRPr lang="en-US" sz="1200" dirty="0"/>
                    </a:p>
                  </a:txBody>
                  <a:tcPr>
                    <a:solidFill>
                      <a:srgbClr val="FF0000"/>
                    </a:solidFill>
                  </a:tcPr>
                </a:tc>
                <a:tc>
                  <a:txBody>
                    <a:bodyPr/>
                    <a:lstStyle/>
                    <a:p>
                      <a:pPr algn="ctr"/>
                      <a:r>
                        <a:rPr lang="en-US" sz="1800" dirty="0" smtClean="0"/>
                        <a:t>(</a:t>
                      </a:r>
                      <a:r>
                        <a:rPr lang="en-US" sz="1800" dirty="0" smtClean="0">
                          <a:solidFill>
                            <a:srgbClr val="FF0000"/>
                          </a:solidFill>
                        </a:rPr>
                        <a:t>0 </a:t>
                      </a:r>
                      <a:r>
                        <a:rPr lang="en-US" sz="1800" dirty="0" smtClean="0"/>
                        <a:t>, </a:t>
                      </a:r>
                      <a:r>
                        <a:rPr lang="en-US" sz="1800" dirty="0" smtClean="0">
                          <a:solidFill>
                            <a:schemeClr val="accent1"/>
                          </a:solidFill>
                        </a:rPr>
                        <a:t>0</a:t>
                      </a:r>
                      <a:r>
                        <a:rPr lang="en-US" sz="1800" dirty="0" smtClean="0"/>
                        <a:t>)</a:t>
                      </a:r>
                      <a:endParaRPr lang="en-US" sz="18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kumimoji="0" lang="en-US" sz="1800" kern="1200" dirty="0" smtClean="0">
                          <a:solidFill>
                            <a:srgbClr val="FF0000"/>
                          </a:solidFill>
                          <a:latin typeface="+mn-lt"/>
                          <a:ea typeface="+mn-ea"/>
                          <a:cs typeface="+mn-cs"/>
                        </a:rPr>
                        <a:t>2</a:t>
                      </a:r>
                      <a:r>
                        <a:rPr lang="en-US" sz="1800" dirty="0" smtClean="0">
                          <a:solidFill>
                            <a:srgbClr val="FF0000"/>
                          </a:solidFill>
                        </a:rPr>
                        <a:t> </a:t>
                      </a:r>
                      <a:r>
                        <a:rPr lang="en-US" sz="1800" dirty="0" smtClean="0"/>
                        <a:t>, </a:t>
                      </a:r>
                      <a:r>
                        <a:rPr lang="en-US" sz="1800" dirty="0" smtClean="0">
                          <a:solidFill>
                            <a:schemeClr val="accent1"/>
                          </a:solidFill>
                        </a:rPr>
                        <a:t>-2</a:t>
                      </a:r>
                      <a:r>
                        <a:rPr lang="en-US" sz="1800" dirty="0" smtClean="0"/>
                        <a:t>)</a:t>
                      </a:r>
                    </a:p>
                  </a:txBody>
                  <a:tcPr>
                    <a:solidFill>
                      <a:schemeClr val="bg2"/>
                    </a:solidFill>
                  </a:tcPr>
                </a:tc>
              </a:tr>
              <a:tr h="403622">
                <a:tc>
                  <a:txBody>
                    <a:bodyPr/>
                    <a:lstStyle/>
                    <a:p>
                      <a:pPr algn="ctr"/>
                      <a:r>
                        <a:rPr lang="en-US" sz="1200" dirty="0" err="1" smtClean="0"/>
                        <a:t>Keine</a:t>
                      </a:r>
                      <a:r>
                        <a:rPr lang="en-US" sz="1200" dirty="0" smtClean="0"/>
                        <a:t> </a:t>
                      </a:r>
                      <a:r>
                        <a:rPr lang="en-US" sz="1200" dirty="0" err="1" smtClean="0"/>
                        <a:t>Kugel</a:t>
                      </a:r>
                      <a:endParaRPr lang="en-US" sz="12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-2 </a:t>
                      </a:r>
                      <a:r>
                        <a:rPr lang="en-US" sz="1800" dirty="0" smtClean="0"/>
                        <a:t>, </a:t>
                      </a:r>
                      <a:r>
                        <a:rPr kumimoji="0" lang="en-US" sz="1800" kern="1200" dirty="0" smtClean="0">
                          <a:solidFill>
                            <a:schemeClr val="accent1"/>
                          </a:solidFill>
                          <a:latin typeface="+mn-lt"/>
                          <a:ea typeface="+mn-ea"/>
                          <a:cs typeface="+mn-cs"/>
                        </a:rPr>
                        <a:t>2</a:t>
                      </a:r>
                      <a:r>
                        <a:rPr lang="en-US" sz="18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3 </a:t>
                      </a:r>
                      <a:r>
                        <a:rPr lang="en-US" sz="1800" dirty="0" smtClean="0"/>
                        <a:t>, </a:t>
                      </a:r>
                      <a:r>
                        <a:rPr lang="en-US" sz="1800" dirty="0" smtClean="0">
                          <a:solidFill>
                            <a:schemeClr val="accent1"/>
                          </a:solidFill>
                        </a:rPr>
                        <a:t>3</a:t>
                      </a:r>
                      <a:r>
                        <a:rPr lang="en-US" sz="1800" dirty="0" smtClean="0"/>
                        <a:t>)</a:t>
                      </a:r>
                    </a:p>
                  </a:txBody>
                  <a:tcPr>
                    <a:solidFill>
                      <a:schemeClr val="bg2"/>
                    </a:solidFill>
                  </a:tcPr>
                </a:tc>
              </a:tr>
            </a:tbl>
          </a:graphicData>
        </a:graphic>
      </p:graphicFrame>
      <p:sp>
        <p:nvSpPr>
          <p:cNvPr id="12" name="Textfeld 11"/>
          <p:cNvSpPr txBox="1"/>
          <p:nvPr/>
        </p:nvSpPr>
        <p:spPr>
          <a:xfrm>
            <a:off x="1142976" y="2571744"/>
            <a:ext cx="1265090" cy="369332"/>
          </a:xfrm>
          <a:prstGeom prst="rect">
            <a:avLst/>
          </a:prstGeom>
          <a:noFill/>
        </p:spPr>
        <p:txBody>
          <a:bodyPr wrap="none" rtlCol="0">
            <a:spAutoFit/>
          </a:bodyPr>
          <a:lstStyle/>
          <a:p>
            <a:r>
              <a:rPr lang="de-DE" b="1" dirty="0" smtClean="0"/>
              <a:t>Beispiel 1:</a:t>
            </a:r>
            <a:endParaRPr lang="de-DE" b="1" dirty="0"/>
          </a:p>
        </p:txBody>
      </p:sp>
      <p:sp>
        <p:nvSpPr>
          <p:cNvPr id="13" name="Textfeld 12"/>
          <p:cNvSpPr txBox="1"/>
          <p:nvPr/>
        </p:nvSpPr>
        <p:spPr>
          <a:xfrm>
            <a:off x="4143372" y="2571744"/>
            <a:ext cx="1292341" cy="369332"/>
          </a:xfrm>
          <a:prstGeom prst="rect">
            <a:avLst/>
          </a:prstGeom>
          <a:noFill/>
        </p:spPr>
        <p:txBody>
          <a:bodyPr wrap="none" rtlCol="0">
            <a:spAutoFit/>
          </a:bodyPr>
          <a:lstStyle/>
          <a:p>
            <a:r>
              <a:rPr lang="de-DE" b="1" dirty="0" smtClean="0"/>
              <a:t>Beispiel 2:</a:t>
            </a:r>
            <a:endParaRPr lang="de-DE" b="1" dirty="0"/>
          </a:p>
        </p:txBody>
      </p:sp>
      <p:sp>
        <p:nvSpPr>
          <p:cNvPr id="14" name="Textfeld 13"/>
          <p:cNvSpPr txBox="1"/>
          <p:nvPr/>
        </p:nvSpPr>
        <p:spPr>
          <a:xfrm>
            <a:off x="7143768" y="2571744"/>
            <a:ext cx="1285929" cy="369332"/>
          </a:xfrm>
          <a:prstGeom prst="rect">
            <a:avLst/>
          </a:prstGeom>
          <a:noFill/>
        </p:spPr>
        <p:txBody>
          <a:bodyPr wrap="none" rtlCol="0">
            <a:spAutoFit/>
          </a:bodyPr>
          <a:lstStyle/>
          <a:p>
            <a:r>
              <a:rPr lang="de-DE" b="1" dirty="0" smtClean="0"/>
              <a:t>Beispiel 3:</a:t>
            </a:r>
            <a:endParaRPr lang="de-DE"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Inhaltsübersicht </a:t>
            </a:r>
            <a:br>
              <a:rPr lang="de-DE" dirty="0" smtClean="0"/>
            </a:br>
            <a:r>
              <a:rPr lang="de-DE" dirty="0" smtClean="0"/>
              <a:t>der gesamten Vorlesung</a:t>
            </a:r>
            <a:endParaRPr lang="en-US" dirty="0"/>
          </a:p>
        </p:txBody>
      </p:sp>
      <p:sp>
        <p:nvSpPr>
          <p:cNvPr id="3" name="Inhaltsplatzhalter 2"/>
          <p:cNvSpPr>
            <a:spLocks noGrp="1"/>
          </p:cNvSpPr>
          <p:nvPr>
            <p:ph idx="1"/>
          </p:nvPr>
        </p:nvSpPr>
        <p:spPr>
          <a:xfrm>
            <a:off x="500034" y="3071810"/>
            <a:ext cx="8229600" cy="2500330"/>
          </a:xfrm>
        </p:spPr>
        <p:txBody>
          <a:bodyPr>
            <a:normAutofit/>
          </a:bodyPr>
          <a:lstStyle/>
          <a:p>
            <a:pPr marL="514350" indent="-514350">
              <a:buFont typeface="+mj-lt"/>
              <a:buAutoNum type="arabicPeriod"/>
            </a:pPr>
            <a:r>
              <a:rPr lang="de-DE" sz="3200" dirty="0" smtClean="0"/>
              <a:t>Grundlagen der Spieltheorie</a:t>
            </a:r>
          </a:p>
          <a:p>
            <a:pPr marL="514350" indent="-514350">
              <a:buFont typeface="+mj-lt"/>
              <a:buAutoNum type="arabicPeriod"/>
            </a:pPr>
            <a:r>
              <a:rPr lang="de-DE" sz="3200" dirty="0" smtClean="0"/>
              <a:t>Grundlagen der evolutionären Spieltheorie</a:t>
            </a:r>
          </a:p>
          <a:p>
            <a:pPr marL="514350" indent="-514350">
              <a:buFont typeface="+mj-lt"/>
              <a:buAutoNum type="arabicPeriod"/>
            </a:pPr>
            <a:r>
              <a:rPr lang="de-DE" sz="3200" dirty="0" smtClean="0"/>
              <a:t>Neue Entwicklungen in der evolutionären Spieltheorie</a:t>
            </a:r>
            <a:endParaRPr lang="de-DE"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xB1.gif"/>
          <p:cNvPicPr>
            <a:picLocks noChangeAspect="1"/>
          </p:cNvPicPr>
          <p:nvPr/>
        </p:nvPicPr>
        <p:blipFill>
          <a:blip r:embed="rId4" cstate="print"/>
          <a:stretch>
            <a:fillRect/>
          </a:stretch>
        </p:blipFill>
        <p:spPr>
          <a:xfrm>
            <a:off x="4500562" y="3357562"/>
            <a:ext cx="4424372" cy="3364835"/>
          </a:xfrm>
          <a:prstGeom prst="rect">
            <a:avLst/>
          </a:prstGeom>
          <a:ln>
            <a:noFill/>
          </a:ln>
          <a:effectLst>
            <a:outerShdw blurRad="190500" algn="tl" rotWithShape="0">
              <a:srgbClr val="000000">
                <a:alpha val="70000"/>
              </a:srgbClr>
            </a:outerShdw>
          </a:effectLst>
        </p:spPr>
      </p:pic>
      <p:pic>
        <p:nvPicPr>
          <p:cNvPr id="16" name="Grafik 15" descr="gB1.jpg"/>
          <p:cNvPicPr>
            <a:picLocks noChangeAspect="1"/>
          </p:cNvPicPr>
          <p:nvPr/>
        </p:nvPicPr>
        <p:blipFill>
          <a:blip r:embed="rId5" cstate="print"/>
          <a:stretch>
            <a:fillRect/>
          </a:stretch>
        </p:blipFill>
        <p:spPr>
          <a:xfrm>
            <a:off x="428596" y="3500438"/>
            <a:ext cx="3690944" cy="2803877"/>
          </a:xfrm>
          <a:prstGeom prst="rect">
            <a:avLst/>
          </a:prstGeom>
        </p:spPr>
      </p:pic>
      <p:sp>
        <p:nvSpPr>
          <p:cNvPr id="2" name="Titel 1"/>
          <p:cNvSpPr>
            <a:spLocks noGrp="1"/>
          </p:cNvSpPr>
          <p:nvPr>
            <p:ph type="title"/>
          </p:nvPr>
        </p:nvSpPr>
        <p:spPr>
          <a:xfrm>
            <a:off x="428596" y="214290"/>
            <a:ext cx="8229600" cy="1000132"/>
          </a:xfrm>
        </p:spPr>
        <p:txBody>
          <a:bodyPr>
            <a:normAutofit fontScale="90000"/>
          </a:bodyPr>
          <a:lstStyle/>
          <a:p>
            <a:r>
              <a:rPr lang="de-DE" sz="4400" dirty="0" smtClean="0"/>
              <a:t>Hausaufgabe</a:t>
            </a:r>
            <a:r>
              <a:rPr lang="de-DE" sz="35200" dirty="0" smtClean="0"/>
              <a:t/>
            </a:r>
            <a:br>
              <a:rPr lang="de-DE" sz="35200" dirty="0" smtClean="0"/>
            </a:br>
            <a:r>
              <a:rPr lang="de-DE" sz="2200" dirty="0" smtClean="0"/>
              <a:t>4. Evolutionäre Strategien (Beispiel 1)</a:t>
            </a:r>
            <a:endParaRPr lang="de-DE" dirty="0"/>
          </a:p>
        </p:txBody>
      </p:sp>
      <p:sp>
        <p:nvSpPr>
          <p:cNvPr id="6" name="Textfeld 5"/>
          <p:cNvSpPr txBox="1"/>
          <p:nvPr/>
        </p:nvSpPr>
        <p:spPr>
          <a:xfrm>
            <a:off x="285720" y="1357298"/>
            <a:ext cx="5214974" cy="646331"/>
          </a:xfrm>
          <a:prstGeom prst="rect">
            <a:avLst/>
          </a:prstGeom>
          <a:noFill/>
        </p:spPr>
        <p:txBody>
          <a:bodyPr wrap="square" rtlCol="0">
            <a:spAutoFit/>
          </a:bodyPr>
          <a:lstStyle/>
          <a:p>
            <a:r>
              <a:rPr lang="de-DE" dirty="0" smtClean="0"/>
              <a:t>Die Differentialgleichung der </a:t>
            </a:r>
            <a:r>
              <a:rPr lang="de-DE" dirty="0" err="1" smtClean="0"/>
              <a:t>Replikatordynamik</a:t>
            </a:r>
            <a:r>
              <a:rPr lang="de-DE" dirty="0" smtClean="0"/>
              <a:t> </a:t>
            </a:r>
          </a:p>
          <a:p>
            <a:r>
              <a:rPr lang="de-DE" dirty="0" smtClean="0"/>
              <a:t>für das erste Beispiel lautet:</a:t>
            </a:r>
            <a:endParaRPr lang="de-DE" dirty="0"/>
          </a:p>
        </p:txBody>
      </p:sp>
      <p:sp>
        <p:nvSpPr>
          <p:cNvPr id="5" name="Textfeld 4"/>
          <p:cNvSpPr txBox="1"/>
          <p:nvPr/>
        </p:nvSpPr>
        <p:spPr>
          <a:xfrm>
            <a:off x="428596" y="6072206"/>
            <a:ext cx="4138249" cy="646331"/>
          </a:xfrm>
          <a:prstGeom prst="rect">
            <a:avLst/>
          </a:prstGeom>
          <a:noFill/>
        </p:spPr>
        <p:txBody>
          <a:bodyPr wrap="none" rtlCol="0">
            <a:spAutoFit/>
          </a:bodyPr>
          <a:lstStyle/>
          <a:p>
            <a:r>
              <a:rPr lang="de-DE" dirty="0" smtClean="0"/>
              <a:t>Beispiel 1:</a:t>
            </a:r>
          </a:p>
          <a:p>
            <a:r>
              <a:rPr lang="de-DE" dirty="0" smtClean="0"/>
              <a:t>g(x)=g(x(t)) im Bereich [0,1] dargestellt</a:t>
            </a:r>
            <a:endParaRPr lang="de-DE" dirty="0"/>
          </a:p>
        </p:txBody>
      </p:sp>
      <p:sp>
        <p:nvSpPr>
          <p:cNvPr id="7" name="Textfeld 6"/>
          <p:cNvSpPr txBox="1"/>
          <p:nvPr/>
        </p:nvSpPr>
        <p:spPr>
          <a:xfrm>
            <a:off x="6143636" y="5643578"/>
            <a:ext cx="2786082" cy="646331"/>
          </a:xfrm>
          <a:prstGeom prst="rect">
            <a:avLst/>
          </a:prstGeom>
          <a:noFill/>
        </p:spPr>
        <p:txBody>
          <a:bodyPr wrap="square" rtlCol="0">
            <a:spAutoFit/>
          </a:bodyPr>
          <a:lstStyle/>
          <a:p>
            <a:r>
              <a:rPr lang="de-DE" dirty="0" smtClean="0"/>
              <a:t>x(t) für unterschiedliche Anfangspopulationen x(0)</a:t>
            </a:r>
            <a:endParaRPr lang="de-DE" dirty="0"/>
          </a:p>
        </p:txBody>
      </p:sp>
      <p:graphicFrame>
        <p:nvGraphicFramePr>
          <p:cNvPr id="15" name="Objekt 14"/>
          <p:cNvGraphicFramePr>
            <a:graphicFrameLocks noChangeAspect="1"/>
          </p:cNvGraphicFramePr>
          <p:nvPr/>
        </p:nvGraphicFramePr>
        <p:xfrm>
          <a:off x="1795463" y="4572000"/>
          <a:ext cx="1598612" cy="442913"/>
        </p:xfrm>
        <a:graphic>
          <a:graphicData uri="http://schemas.openxmlformats.org/presentationml/2006/ole">
            <p:oleObj spid="_x0000_s673795" name="Formel" r:id="rId6" imgW="825480" imgH="228600" progId="Equation.3">
              <p:embed/>
            </p:oleObj>
          </a:graphicData>
        </a:graphic>
      </p:graphicFrame>
      <p:graphicFrame>
        <p:nvGraphicFramePr>
          <p:cNvPr id="14" name="Tabelle 13"/>
          <p:cNvGraphicFramePr>
            <a:graphicFrameLocks noGrp="1"/>
          </p:cNvGraphicFramePr>
          <p:nvPr/>
        </p:nvGraphicFramePr>
        <p:xfrm>
          <a:off x="5572132" y="44184"/>
          <a:ext cx="3429027" cy="1652307"/>
        </p:xfrm>
        <a:graphic>
          <a:graphicData uri="http://schemas.openxmlformats.org/drawingml/2006/table">
            <a:tbl>
              <a:tblPr firstRow="1" bandRow="1">
                <a:tableStyleId>{5C22544A-7EE6-4342-B048-85BDC9FD1C3A}</a:tableStyleId>
              </a:tblPr>
              <a:tblGrid>
                <a:gridCol w="1186970"/>
                <a:gridCol w="1007606"/>
                <a:gridCol w="1234451"/>
              </a:tblGrid>
              <a:tr h="476814">
                <a:tc>
                  <a:txBody>
                    <a:bodyPr/>
                    <a:lstStyle/>
                    <a:p>
                      <a:pPr algn="ctr"/>
                      <a:endParaRPr lang="en-US" sz="1600" dirty="0"/>
                    </a:p>
                  </a:txBody>
                  <a:tcPr>
                    <a:solidFill>
                      <a:schemeClr val="bg1"/>
                    </a:solidFill>
                  </a:tcPr>
                </a:tc>
                <a:tc>
                  <a:txBody>
                    <a:bodyPr/>
                    <a:lstStyle/>
                    <a:p>
                      <a:pPr algn="ctr"/>
                      <a:r>
                        <a:rPr lang="en-US" sz="1600" dirty="0" err="1" smtClean="0"/>
                        <a:t>Kugel</a:t>
                      </a:r>
                      <a:endParaRPr lang="en-US" sz="1600" dirty="0"/>
                    </a:p>
                  </a:txBody>
                  <a:tcPr/>
                </a:tc>
                <a:tc>
                  <a:txBody>
                    <a:bodyPr/>
                    <a:lstStyle/>
                    <a:p>
                      <a:pPr algn="ctr"/>
                      <a:r>
                        <a:rPr lang="en-US" sz="1600" dirty="0" err="1" smtClean="0"/>
                        <a:t>Keine</a:t>
                      </a:r>
                      <a:r>
                        <a:rPr lang="en-US" sz="1600" dirty="0" smtClean="0"/>
                        <a:t> </a:t>
                      </a:r>
                      <a:r>
                        <a:rPr lang="en-US" sz="1600" dirty="0" err="1" smtClean="0"/>
                        <a:t>Kugel</a:t>
                      </a:r>
                      <a:endParaRPr lang="en-US" sz="1600" dirty="0"/>
                    </a:p>
                  </a:txBody>
                  <a:tcPr/>
                </a:tc>
              </a:tr>
              <a:tr h="494067">
                <a:tc>
                  <a:txBody>
                    <a:bodyPr/>
                    <a:lstStyle/>
                    <a:p>
                      <a:pPr algn="ctr"/>
                      <a:r>
                        <a:rPr lang="en-US" sz="1600" dirty="0" err="1" smtClean="0"/>
                        <a:t>Kugel</a:t>
                      </a:r>
                      <a:endParaRPr lang="en-US" sz="1600" dirty="0"/>
                    </a:p>
                  </a:txBody>
                  <a:tcPr>
                    <a:solidFill>
                      <a:srgbClr val="FF0000"/>
                    </a:solidFill>
                  </a:tcPr>
                </a:tc>
                <a:tc>
                  <a:txBody>
                    <a:bodyPr/>
                    <a:lstStyle/>
                    <a:p>
                      <a:pPr algn="ctr"/>
                      <a:r>
                        <a:rPr lang="en-US" sz="2400" dirty="0" smtClean="0"/>
                        <a:t>(</a:t>
                      </a:r>
                      <a:r>
                        <a:rPr lang="en-US" sz="2400" dirty="0" smtClean="0">
                          <a:solidFill>
                            <a:srgbClr val="FF0000"/>
                          </a:solidFill>
                        </a:rPr>
                        <a:t>0 </a:t>
                      </a:r>
                      <a:r>
                        <a:rPr lang="en-US" sz="2400" dirty="0" smtClean="0"/>
                        <a:t>, </a:t>
                      </a:r>
                      <a:r>
                        <a:rPr lang="en-US" sz="2400" dirty="0" smtClean="0">
                          <a:solidFill>
                            <a:schemeClr val="accent1"/>
                          </a:solidFill>
                        </a:rPr>
                        <a:t>0</a:t>
                      </a:r>
                      <a:r>
                        <a:rPr lang="en-US" sz="2400" dirty="0" smtClean="0"/>
                        <a:t>)</a:t>
                      </a:r>
                      <a:endParaRPr lang="en-US" sz="24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a:t>
                      </a:r>
                      <a:r>
                        <a:rPr kumimoji="0" lang="en-US" sz="2400" kern="1200" dirty="0" smtClean="0">
                          <a:solidFill>
                            <a:srgbClr val="FF0000"/>
                          </a:solidFill>
                          <a:latin typeface="+mn-lt"/>
                          <a:ea typeface="+mn-ea"/>
                          <a:cs typeface="+mn-cs"/>
                        </a:rPr>
                        <a:t>2</a:t>
                      </a:r>
                      <a:r>
                        <a:rPr lang="en-US" sz="2400" dirty="0" smtClean="0">
                          <a:solidFill>
                            <a:srgbClr val="FF0000"/>
                          </a:solidFill>
                        </a:rPr>
                        <a:t> </a:t>
                      </a:r>
                      <a:r>
                        <a:rPr lang="en-US" sz="2400" dirty="0" smtClean="0"/>
                        <a:t>, </a:t>
                      </a:r>
                      <a:r>
                        <a:rPr lang="en-US" sz="2400" dirty="0" smtClean="0">
                          <a:solidFill>
                            <a:schemeClr val="accent1"/>
                          </a:solidFill>
                        </a:rPr>
                        <a:t>-1</a:t>
                      </a:r>
                      <a:r>
                        <a:rPr lang="en-US" sz="2400" dirty="0" smtClean="0"/>
                        <a:t>)</a:t>
                      </a:r>
                    </a:p>
                  </a:txBody>
                  <a:tcPr>
                    <a:solidFill>
                      <a:schemeClr val="bg2"/>
                    </a:solidFill>
                  </a:tcPr>
                </a:tc>
              </a:tr>
              <a:tr h="494067">
                <a:tc>
                  <a:txBody>
                    <a:bodyPr/>
                    <a:lstStyle/>
                    <a:p>
                      <a:pPr algn="ctr"/>
                      <a:r>
                        <a:rPr lang="en-US" sz="1600" dirty="0" err="1" smtClean="0"/>
                        <a:t>Keine</a:t>
                      </a:r>
                      <a:r>
                        <a:rPr lang="en-US" sz="1600" dirty="0" smtClean="0"/>
                        <a:t> </a:t>
                      </a:r>
                      <a:r>
                        <a:rPr lang="en-US" sz="1600" dirty="0" err="1" smtClean="0"/>
                        <a:t>Kugel</a:t>
                      </a:r>
                      <a:endParaRPr lang="en-US" sz="16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a:t>
                      </a:r>
                      <a:r>
                        <a:rPr lang="en-US" sz="2400" dirty="0" smtClean="0">
                          <a:solidFill>
                            <a:srgbClr val="FF0000"/>
                          </a:solidFill>
                        </a:rPr>
                        <a:t>-1 </a:t>
                      </a:r>
                      <a:r>
                        <a:rPr lang="en-US" sz="2400" dirty="0" smtClean="0"/>
                        <a:t>, </a:t>
                      </a:r>
                      <a:r>
                        <a:rPr kumimoji="0" lang="en-US" sz="2400" kern="1200" dirty="0" smtClean="0">
                          <a:solidFill>
                            <a:schemeClr val="accent1"/>
                          </a:solidFill>
                          <a:latin typeface="+mn-lt"/>
                          <a:ea typeface="+mn-ea"/>
                          <a:cs typeface="+mn-cs"/>
                        </a:rPr>
                        <a:t>2</a:t>
                      </a:r>
                      <a:r>
                        <a:rPr lang="en-US" sz="24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a:t>
                      </a:r>
                      <a:r>
                        <a:rPr lang="en-US" sz="2400" dirty="0" smtClean="0">
                          <a:solidFill>
                            <a:srgbClr val="FF0000"/>
                          </a:solidFill>
                        </a:rPr>
                        <a:t>1 </a:t>
                      </a:r>
                      <a:r>
                        <a:rPr lang="en-US" sz="2400" dirty="0" smtClean="0"/>
                        <a:t>, </a:t>
                      </a:r>
                      <a:r>
                        <a:rPr lang="en-US" sz="2400" dirty="0" smtClean="0">
                          <a:solidFill>
                            <a:schemeClr val="accent1"/>
                          </a:solidFill>
                        </a:rPr>
                        <a:t>1</a:t>
                      </a:r>
                      <a:r>
                        <a:rPr lang="en-US" sz="2400" dirty="0" smtClean="0"/>
                        <a:t>)</a:t>
                      </a:r>
                    </a:p>
                  </a:txBody>
                  <a:tcPr>
                    <a:solidFill>
                      <a:schemeClr val="bg2"/>
                    </a:solidFill>
                  </a:tcPr>
                </a:tc>
              </a:tr>
            </a:tbl>
          </a:graphicData>
        </a:graphic>
      </p:graphicFrame>
      <p:graphicFrame>
        <p:nvGraphicFramePr>
          <p:cNvPr id="673796" name="Inhaltsplatzhalter 3"/>
          <p:cNvGraphicFramePr>
            <a:graphicFrameLocks noChangeAspect="1"/>
          </p:cNvGraphicFramePr>
          <p:nvPr>
            <p:ph idx="1"/>
          </p:nvPr>
        </p:nvGraphicFramePr>
        <p:xfrm>
          <a:off x="500063" y="2205038"/>
          <a:ext cx="2928937" cy="622300"/>
        </p:xfrm>
        <a:graphic>
          <a:graphicData uri="http://schemas.openxmlformats.org/presentationml/2006/ole">
            <p:oleObj spid="_x0000_s673796" name="Formel" r:id="rId7" imgW="1854000" imgH="393480" progId="Equation.3">
              <p:embed/>
            </p:oleObj>
          </a:graphicData>
        </a:graphic>
      </p:graphicFrame>
      <p:sp>
        <p:nvSpPr>
          <p:cNvPr id="17" name="Textfeld 16"/>
          <p:cNvSpPr txBox="1"/>
          <p:nvPr/>
        </p:nvSpPr>
        <p:spPr>
          <a:xfrm>
            <a:off x="3571869" y="1785926"/>
            <a:ext cx="5572132" cy="1477328"/>
          </a:xfrm>
          <a:prstGeom prst="rect">
            <a:avLst/>
          </a:prstGeom>
          <a:noFill/>
          <a:ln>
            <a:solidFill>
              <a:schemeClr val="accent1"/>
            </a:solidFill>
          </a:ln>
        </p:spPr>
        <p:txBody>
          <a:bodyPr wrap="square" rtlCol="0">
            <a:spAutoFit/>
          </a:bodyPr>
          <a:lstStyle/>
          <a:p>
            <a:r>
              <a:rPr lang="de-DE" dirty="0" smtClean="0"/>
              <a:t>Da es sich bei diesem Beispiel um ein dominantes, symmetrisches (2x2)-Spiel handelt und die Funktion g(x) im relevanten Bereich (x=[0,1]) immer größer-gleich Null ist, strebt der Populationsanteil der Kugel-Spieler unabhängig vom Anfangswert immer gegen 1.</a:t>
            </a:r>
            <a:endParaRPr lang="de-DE" dirty="0"/>
          </a:p>
        </p:txBody>
      </p:sp>
      <p:sp>
        <p:nvSpPr>
          <p:cNvPr id="18" name="Textfeld 17"/>
          <p:cNvSpPr txBox="1"/>
          <p:nvPr/>
        </p:nvSpPr>
        <p:spPr>
          <a:xfrm>
            <a:off x="1000100" y="3000372"/>
            <a:ext cx="1953035" cy="400110"/>
          </a:xfrm>
          <a:prstGeom prst="rect">
            <a:avLst/>
          </a:prstGeom>
          <a:noFill/>
          <a:ln w="38100">
            <a:solidFill>
              <a:schemeClr val="accent1"/>
            </a:solidFill>
          </a:ln>
        </p:spPr>
        <p:txBody>
          <a:bodyPr wrap="none" rtlCol="0">
            <a:spAutoFit/>
          </a:bodyPr>
          <a:lstStyle/>
          <a:p>
            <a:r>
              <a:rPr lang="de-DE" sz="2000" dirty="0" smtClean="0"/>
              <a:t>Eine ESS bei x=1</a:t>
            </a:r>
            <a:endParaRPr lang="de-DE" sz="2000" dirty="0"/>
          </a:p>
        </p:txBody>
      </p:sp>
      <p:sp>
        <p:nvSpPr>
          <p:cNvPr id="9" name="Eingekerbter Richtungspfeil 8"/>
          <p:cNvSpPr/>
          <p:nvPr/>
        </p:nvSpPr>
        <p:spPr>
          <a:xfrm>
            <a:off x="4143372" y="4286256"/>
            <a:ext cx="428628" cy="4131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descr="xB2.gif"/>
          <p:cNvPicPr>
            <a:picLocks noChangeAspect="1"/>
          </p:cNvPicPr>
          <p:nvPr/>
        </p:nvPicPr>
        <p:blipFill>
          <a:blip r:embed="rId4" cstate="print"/>
          <a:stretch>
            <a:fillRect/>
          </a:stretch>
        </p:blipFill>
        <p:spPr>
          <a:xfrm>
            <a:off x="4643439" y="3605459"/>
            <a:ext cx="4143403" cy="3151152"/>
          </a:xfrm>
          <a:prstGeom prst="rect">
            <a:avLst/>
          </a:prstGeom>
          <a:ln>
            <a:noFill/>
          </a:ln>
          <a:effectLst>
            <a:outerShdw blurRad="190500" algn="tl" rotWithShape="0">
              <a:srgbClr val="000000">
                <a:alpha val="70000"/>
              </a:srgbClr>
            </a:outerShdw>
          </a:effectLst>
        </p:spPr>
      </p:pic>
      <p:pic>
        <p:nvPicPr>
          <p:cNvPr id="15" name="Grafik 14" descr="gB2.jpg"/>
          <p:cNvPicPr>
            <a:picLocks noChangeAspect="1"/>
          </p:cNvPicPr>
          <p:nvPr/>
        </p:nvPicPr>
        <p:blipFill>
          <a:blip r:embed="rId5" cstate="print"/>
          <a:stretch>
            <a:fillRect/>
          </a:stretch>
        </p:blipFill>
        <p:spPr>
          <a:xfrm>
            <a:off x="0" y="3143248"/>
            <a:ext cx="4143372" cy="3147571"/>
          </a:xfrm>
          <a:prstGeom prst="rect">
            <a:avLst/>
          </a:prstGeom>
        </p:spPr>
      </p:pic>
      <p:sp>
        <p:nvSpPr>
          <p:cNvPr id="2" name="Titel 1"/>
          <p:cNvSpPr>
            <a:spLocks noGrp="1"/>
          </p:cNvSpPr>
          <p:nvPr>
            <p:ph type="title"/>
          </p:nvPr>
        </p:nvSpPr>
        <p:spPr>
          <a:xfrm>
            <a:off x="428596" y="214290"/>
            <a:ext cx="8229600" cy="1000132"/>
          </a:xfrm>
        </p:spPr>
        <p:txBody>
          <a:bodyPr>
            <a:normAutofit fontScale="90000"/>
          </a:bodyPr>
          <a:lstStyle/>
          <a:p>
            <a:r>
              <a:rPr lang="de-DE" sz="4400" dirty="0" smtClean="0"/>
              <a:t>Hausaufgabe</a:t>
            </a:r>
            <a:r>
              <a:rPr lang="de-DE" sz="35200" dirty="0" smtClean="0"/>
              <a:t/>
            </a:r>
            <a:br>
              <a:rPr lang="de-DE" sz="35200" dirty="0" smtClean="0"/>
            </a:br>
            <a:r>
              <a:rPr lang="de-DE" sz="2200" dirty="0" smtClean="0"/>
              <a:t>4. Evolutionäre Strategien (Beispiel 2)</a:t>
            </a:r>
            <a:endParaRPr lang="de-DE" dirty="0"/>
          </a:p>
        </p:txBody>
      </p:sp>
      <p:sp>
        <p:nvSpPr>
          <p:cNvPr id="6" name="Textfeld 5"/>
          <p:cNvSpPr txBox="1"/>
          <p:nvPr/>
        </p:nvSpPr>
        <p:spPr>
          <a:xfrm>
            <a:off x="285720" y="1357298"/>
            <a:ext cx="5214974" cy="646331"/>
          </a:xfrm>
          <a:prstGeom prst="rect">
            <a:avLst/>
          </a:prstGeom>
          <a:noFill/>
        </p:spPr>
        <p:txBody>
          <a:bodyPr wrap="square" rtlCol="0">
            <a:spAutoFit/>
          </a:bodyPr>
          <a:lstStyle/>
          <a:p>
            <a:r>
              <a:rPr lang="de-DE" dirty="0" smtClean="0"/>
              <a:t>Die Differentialgleichung der </a:t>
            </a:r>
            <a:r>
              <a:rPr lang="de-DE" dirty="0" err="1" smtClean="0"/>
              <a:t>Replikatordynamik</a:t>
            </a:r>
            <a:r>
              <a:rPr lang="de-DE" dirty="0" smtClean="0"/>
              <a:t> </a:t>
            </a:r>
          </a:p>
          <a:p>
            <a:r>
              <a:rPr lang="de-DE" dirty="0" smtClean="0"/>
              <a:t>für das zweite Beispiel lautet:</a:t>
            </a:r>
            <a:endParaRPr lang="de-DE" dirty="0"/>
          </a:p>
        </p:txBody>
      </p:sp>
      <p:sp>
        <p:nvSpPr>
          <p:cNvPr id="5" name="Textfeld 4"/>
          <p:cNvSpPr txBox="1"/>
          <p:nvPr/>
        </p:nvSpPr>
        <p:spPr>
          <a:xfrm>
            <a:off x="428596" y="6072206"/>
            <a:ext cx="4138249" cy="646331"/>
          </a:xfrm>
          <a:prstGeom prst="rect">
            <a:avLst/>
          </a:prstGeom>
          <a:noFill/>
        </p:spPr>
        <p:txBody>
          <a:bodyPr wrap="none" rtlCol="0">
            <a:spAutoFit/>
          </a:bodyPr>
          <a:lstStyle/>
          <a:p>
            <a:r>
              <a:rPr lang="de-DE" dirty="0" smtClean="0"/>
              <a:t>Beispiel 2:</a:t>
            </a:r>
          </a:p>
          <a:p>
            <a:r>
              <a:rPr lang="de-DE" dirty="0" smtClean="0"/>
              <a:t>g(x)=g(x(t)) im Bereich [0,1] dargestellt</a:t>
            </a:r>
            <a:endParaRPr lang="de-DE" dirty="0"/>
          </a:p>
        </p:txBody>
      </p:sp>
      <p:sp>
        <p:nvSpPr>
          <p:cNvPr id="7" name="Textfeld 6"/>
          <p:cNvSpPr txBox="1"/>
          <p:nvPr/>
        </p:nvSpPr>
        <p:spPr>
          <a:xfrm>
            <a:off x="5929322" y="5643578"/>
            <a:ext cx="2786082" cy="646331"/>
          </a:xfrm>
          <a:prstGeom prst="rect">
            <a:avLst/>
          </a:prstGeom>
          <a:noFill/>
        </p:spPr>
        <p:txBody>
          <a:bodyPr wrap="square" rtlCol="0">
            <a:spAutoFit/>
          </a:bodyPr>
          <a:lstStyle/>
          <a:p>
            <a:r>
              <a:rPr lang="de-DE" dirty="0" smtClean="0"/>
              <a:t>x(t) für unterschiedliche Anfangspopulationen x(0)</a:t>
            </a:r>
            <a:endParaRPr lang="de-DE" dirty="0"/>
          </a:p>
        </p:txBody>
      </p:sp>
      <p:sp>
        <p:nvSpPr>
          <p:cNvPr id="9" name="Eingekerbter Richtungspfeil 8"/>
          <p:cNvSpPr/>
          <p:nvPr/>
        </p:nvSpPr>
        <p:spPr>
          <a:xfrm>
            <a:off x="4357686" y="4572008"/>
            <a:ext cx="428628" cy="4131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aphicFrame>
        <p:nvGraphicFramePr>
          <p:cNvPr id="14" name="Tabelle 13"/>
          <p:cNvGraphicFramePr>
            <a:graphicFrameLocks noGrp="1"/>
          </p:cNvGraphicFramePr>
          <p:nvPr/>
        </p:nvGraphicFramePr>
        <p:xfrm>
          <a:off x="5572132" y="44184"/>
          <a:ext cx="3429027" cy="1652307"/>
        </p:xfrm>
        <a:graphic>
          <a:graphicData uri="http://schemas.openxmlformats.org/drawingml/2006/table">
            <a:tbl>
              <a:tblPr firstRow="1" bandRow="1">
                <a:tableStyleId>{5C22544A-7EE6-4342-B048-85BDC9FD1C3A}</a:tableStyleId>
              </a:tblPr>
              <a:tblGrid>
                <a:gridCol w="1143008"/>
                <a:gridCol w="1051568"/>
                <a:gridCol w="1234451"/>
              </a:tblGrid>
              <a:tr h="476814">
                <a:tc>
                  <a:txBody>
                    <a:bodyPr/>
                    <a:lstStyle/>
                    <a:p>
                      <a:pPr algn="ctr"/>
                      <a:endParaRPr lang="en-US" sz="1600" dirty="0"/>
                    </a:p>
                  </a:txBody>
                  <a:tcPr>
                    <a:solidFill>
                      <a:schemeClr val="bg1"/>
                    </a:solidFill>
                  </a:tcPr>
                </a:tc>
                <a:tc>
                  <a:txBody>
                    <a:bodyPr/>
                    <a:lstStyle/>
                    <a:p>
                      <a:pPr algn="ctr"/>
                      <a:r>
                        <a:rPr lang="en-US" sz="1600" dirty="0" err="1" smtClean="0"/>
                        <a:t>Kugel</a:t>
                      </a:r>
                      <a:endParaRPr lang="en-US" sz="1600" dirty="0"/>
                    </a:p>
                  </a:txBody>
                  <a:tcPr/>
                </a:tc>
                <a:tc>
                  <a:txBody>
                    <a:bodyPr/>
                    <a:lstStyle/>
                    <a:p>
                      <a:pPr algn="ctr"/>
                      <a:r>
                        <a:rPr lang="en-US" sz="1600" dirty="0" err="1" smtClean="0"/>
                        <a:t>Keine</a:t>
                      </a:r>
                      <a:r>
                        <a:rPr lang="en-US" sz="1600" dirty="0" smtClean="0"/>
                        <a:t> </a:t>
                      </a:r>
                      <a:r>
                        <a:rPr lang="en-US" sz="1600" dirty="0" err="1" smtClean="0"/>
                        <a:t>Kugel</a:t>
                      </a:r>
                      <a:endParaRPr lang="en-US" sz="1600" dirty="0"/>
                    </a:p>
                  </a:txBody>
                  <a:tcPr/>
                </a:tc>
              </a:tr>
              <a:tr h="494067">
                <a:tc>
                  <a:txBody>
                    <a:bodyPr/>
                    <a:lstStyle/>
                    <a:p>
                      <a:pPr algn="ctr"/>
                      <a:r>
                        <a:rPr lang="en-US" sz="1600" dirty="0" err="1" smtClean="0"/>
                        <a:t>Kugel</a:t>
                      </a:r>
                      <a:endParaRPr lang="en-US" sz="1600" dirty="0"/>
                    </a:p>
                  </a:txBody>
                  <a:tcPr>
                    <a:solidFill>
                      <a:srgbClr val="FF0000"/>
                    </a:solidFill>
                  </a:tcPr>
                </a:tc>
                <a:tc>
                  <a:txBody>
                    <a:bodyPr/>
                    <a:lstStyle/>
                    <a:p>
                      <a:pPr algn="ctr"/>
                      <a:r>
                        <a:rPr lang="en-US" sz="2400" dirty="0" smtClean="0"/>
                        <a:t>(</a:t>
                      </a:r>
                      <a:r>
                        <a:rPr lang="en-US" sz="2400" dirty="0" smtClean="0">
                          <a:solidFill>
                            <a:srgbClr val="FF0000"/>
                          </a:solidFill>
                        </a:rPr>
                        <a:t>-1 </a:t>
                      </a:r>
                      <a:r>
                        <a:rPr lang="en-US" sz="2400" dirty="0" smtClean="0"/>
                        <a:t>, </a:t>
                      </a:r>
                      <a:r>
                        <a:rPr lang="en-US" sz="2400" dirty="0" smtClean="0">
                          <a:solidFill>
                            <a:schemeClr val="accent1"/>
                          </a:solidFill>
                        </a:rPr>
                        <a:t>-1</a:t>
                      </a:r>
                      <a:r>
                        <a:rPr lang="en-US" sz="2400" dirty="0" smtClean="0"/>
                        <a:t>)</a:t>
                      </a:r>
                      <a:endParaRPr lang="en-US" sz="24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a:t>
                      </a:r>
                      <a:r>
                        <a:rPr kumimoji="0" lang="en-US" sz="2400" kern="1200" dirty="0" smtClean="0">
                          <a:solidFill>
                            <a:srgbClr val="FF0000"/>
                          </a:solidFill>
                          <a:latin typeface="+mn-lt"/>
                          <a:ea typeface="+mn-ea"/>
                          <a:cs typeface="+mn-cs"/>
                        </a:rPr>
                        <a:t>3</a:t>
                      </a:r>
                      <a:r>
                        <a:rPr lang="en-US" sz="2400" dirty="0" smtClean="0">
                          <a:solidFill>
                            <a:srgbClr val="FF0000"/>
                          </a:solidFill>
                        </a:rPr>
                        <a:t> </a:t>
                      </a:r>
                      <a:r>
                        <a:rPr lang="en-US" sz="2400" dirty="0" smtClean="0"/>
                        <a:t>, </a:t>
                      </a:r>
                      <a:r>
                        <a:rPr lang="en-US" sz="2400" dirty="0" smtClean="0">
                          <a:solidFill>
                            <a:schemeClr val="accent1"/>
                          </a:solidFill>
                        </a:rPr>
                        <a:t>0</a:t>
                      </a:r>
                      <a:r>
                        <a:rPr lang="en-US" sz="2400" dirty="0" smtClean="0"/>
                        <a:t>)</a:t>
                      </a:r>
                    </a:p>
                  </a:txBody>
                  <a:tcPr>
                    <a:solidFill>
                      <a:schemeClr val="bg2"/>
                    </a:solidFill>
                  </a:tcPr>
                </a:tc>
              </a:tr>
              <a:tr h="494067">
                <a:tc>
                  <a:txBody>
                    <a:bodyPr/>
                    <a:lstStyle/>
                    <a:p>
                      <a:pPr algn="ctr"/>
                      <a:r>
                        <a:rPr lang="en-US" sz="1600" dirty="0" err="1" smtClean="0"/>
                        <a:t>Keine</a:t>
                      </a:r>
                      <a:r>
                        <a:rPr lang="en-US" sz="1600" dirty="0" smtClean="0"/>
                        <a:t> </a:t>
                      </a:r>
                      <a:r>
                        <a:rPr lang="en-US" sz="1600" dirty="0" err="1" smtClean="0"/>
                        <a:t>Kugel</a:t>
                      </a:r>
                      <a:endParaRPr lang="en-US" sz="16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a:t>
                      </a:r>
                      <a:r>
                        <a:rPr lang="en-US" sz="2400" dirty="0" smtClean="0">
                          <a:solidFill>
                            <a:srgbClr val="FF0000"/>
                          </a:solidFill>
                        </a:rPr>
                        <a:t>0</a:t>
                      </a:r>
                      <a:r>
                        <a:rPr lang="en-US" sz="2400" dirty="0" smtClean="0"/>
                        <a:t>, </a:t>
                      </a:r>
                      <a:r>
                        <a:rPr kumimoji="0" lang="en-US" sz="2400" kern="1200" dirty="0" smtClean="0">
                          <a:solidFill>
                            <a:schemeClr val="accent1"/>
                          </a:solidFill>
                          <a:latin typeface="+mn-lt"/>
                          <a:ea typeface="+mn-ea"/>
                          <a:cs typeface="+mn-cs"/>
                        </a:rPr>
                        <a:t>3</a:t>
                      </a:r>
                      <a:r>
                        <a:rPr lang="en-US" sz="24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a:t>
                      </a:r>
                      <a:r>
                        <a:rPr lang="en-US" sz="2400" dirty="0" smtClean="0">
                          <a:solidFill>
                            <a:srgbClr val="FF0000"/>
                          </a:solidFill>
                        </a:rPr>
                        <a:t>1 </a:t>
                      </a:r>
                      <a:r>
                        <a:rPr lang="en-US" sz="2400" dirty="0" smtClean="0"/>
                        <a:t>, </a:t>
                      </a:r>
                      <a:r>
                        <a:rPr lang="en-US" sz="2400" dirty="0" smtClean="0">
                          <a:solidFill>
                            <a:schemeClr val="accent1"/>
                          </a:solidFill>
                        </a:rPr>
                        <a:t>1</a:t>
                      </a:r>
                      <a:r>
                        <a:rPr lang="en-US" sz="2400" dirty="0" smtClean="0"/>
                        <a:t>)</a:t>
                      </a:r>
                    </a:p>
                  </a:txBody>
                  <a:tcPr>
                    <a:solidFill>
                      <a:schemeClr val="bg2"/>
                    </a:solidFill>
                  </a:tcPr>
                </a:tc>
              </a:tr>
            </a:tbl>
          </a:graphicData>
        </a:graphic>
      </p:graphicFrame>
      <p:sp>
        <p:nvSpPr>
          <p:cNvPr id="17" name="Textfeld 16"/>
          <p:cNvSpPr txBox="1"/>
          <p:nvPr/>
        </p:nvSpPr>
        <p:spPr>
          <a:xfrm>
            <a:off x="3571869" y="1785926"/>
            <a:ext cx="5572132" cy="1754326"/>
          </a:xfrm>
          <a:prstGeom prst="rect">
            <a:avLst/>
          </a:prstGeom>
          <a:noFill/>
          <a:ln>
            <a:solidFill>
              <a:schemeClr val="accent1"/>
            </a:solidFill>
          </a:ln>
        </p:spPr>
        <p:txBody>
          <a:bodyPr wrap="square" rtlCol="0">
            <a:spAutoFit/>
          </a:bodyPr>
          <a:lstStyle/>
          <a:p>
            <a:r>
              <a:rPr lang="de-DE" dirty="0" smtClean="0"/>
              <a:t>Da es sich bei diesem Beispiel um ein symmetrisches Anti-Koordinationsspiel handelt, strebt der Populationsanteil der Kugel-Spieler unabhängig vom Anfangswert immer zu dem gemischten Nash-Gleichgewicht, was identisch mit der mittleren Nullstelle der Funktion g(x) ist (x=0.67).</a:t>
            </a:r>
            <a:endParaRPr lang="de-DE" dirty="0"/>
          </a:p>
        </p:txBody>
      </p:sp>
      <p:sp>
        <p:nvSpPr>
          <p:cNvPr id="18" name="Textfeld 17"/>
          <p:cNvSpPr txBox="1"/>
          <p:nvPr/>
        </p:nvSpPr>
        <p:spPr>
          <a:xfrm>
            <a:off x="857224" y="2786058"/>
            <a:ext cx="2339358" cy="400110"/>
          </a:xfrm>
          <a:prstGeom prst="rect">
            <a:avLst/>
          </a:prstGeom>
          <a:noFill/>
          <a:ln w="38100">
            <a:solidFill>
              <a:schemeClr val="accent1"/>
            </a:solidFill>
          </a:ln>
        </p:spPr>
        <p:txBody>
          <a:bodyPr wrap="none" rtlCol="0">
            <a:spAutoFit/>
          </a:bodyPr>
          <a:lstStyle/>
          <a:p>
            <a:r>
              <a:rPr lang="de-DE" sz="2000" dirty="0" smtClean="0"/>
              <a:t>Eine ESS bei x=0.67</a:t>
            </a:r>
            <a:endParaRPr lang="de-DE" sz="2000" dirty="0"/>
          </a:p>
        </p:txBody>
      </p:sp>
      <p:graphicFrame>
        <p:nvGraphicFramePr>
          <p:cNvPr id="677892" name="Inhaltsplatzhalter 3"/>
          <p:cNvGraphicFramePr>
            <a:graphicFrameLocks noChangeAspect="1"/>
          </p:cNvGraphicFramePr>
          <p:nvPr>
            <p:ph idx="1"/>
          </p:nvPr>
        </p:nvGraphicFramePr>
        <p:xfrm>
          <a:off x="142844" y="2071679"/>
          <a:ext cx="3357585" cy="500065"/>
        </p:xfrm>
        <a:graphic>
          <a:graphicData uri="http://schemas.openxmlformats.org/presentationml/2006/ole">
            <p:oleObj spid="_x0000_s677892" name="Formel" r:id="rId6" imgW="2819160" imgH="393480" progId="Equation.3">
              <p:embed/>
            </p:oleObj>
          </a:graphicData>
        </a:graphic>
      </p:graphicFrame>
      <p:graphicFrame>
        <p:nvGraphicFramePr>
          <p:cNvPr id="677893" name="Inhaltsplatzhalter 3"/>
          <p:cNvGraphicFramePr>
            <a:graphicFrameLocks noChangeAspect="1"/>
          </p:cNvGraphicFramePr>
          <p:nvPr/>
        </p:nvGraphicFramePr>
        <p:xfrm>
          <a:off x="1571604" y="4000504"/>
          <a:ext cx="2754266" cy="433389"/>
        </p:xfrm>
        <a:graphic>
          <a:graphicData uri="http://schemas.openxmlformats.org/presentationml/2006/ole">
            <p:oleObj spid="_x0000_s677893" name="Formel" r:id="rId7" imgW="1549080" imgH="228600" progId="Equation.3">
              <p:embed/>
            </p:oleObj>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descr="xB3.gif"/>
          <p:cNvPicPr>
            <a:picLocks noChangeAspect="1"/>
          </p:cNvPicPr>
          <p:nvPr/>
        </p:nvPicPr>
        <p:blipFill>
          <a:blip r:embed="rId4" cstate="print"/>
          <a:stretch>
            <a:fillRect/>
          </a:stretch>
        </p:blipFill>
        <p:spPr>
          <a:xfrm>
            <a:off x="4500562" y="3357562"/>
            <a:ext cx="4424371" cy="3364834"/>
          </a:xfrm>
          <a:prstGeom prst="rect">
            <a:avLst/>
          </a:prstGeom>
          <a:ln>
            <a:noFill/>
          </a:ln>
          <a:effectLst>
            <a:outerShdw blurRad="190500" algn="tl" rotWithShape="0">
              <a:srgbClr val="000000">
                <a:alpha val="70000"/>
              </a:srgbClr>
            </a:outerShdw>
          </a:effectLst>
        </p:spPr>
      </p:pic>
      <p:pic>
        <p:nvPicPr>
          <p:cNvPr id="15" name="Grafik 14" descr="gB3.jpg"/>
          <p:cNvPicPr>
            <a:picLocks noChangeAspect="1"/>
          </p:cNvPicPr>
          <p:nvPr/>
        </p:nvPicPr>
        <p:blipFill>
          <a:blip r:embed="rId5" cstate="print"/>
          <a:stretch>
            <a:fillRect/>
          </a:stretch>
        </p:blipFill>
        <p:spPr>
          <a:xfrm>
            <a:off x="142844" y="3214686"/>
            <a:ext cx="3929090" cy="2984787"/>
          </a:xfrm>
          <a:prstGeom prst="rect">
            <a:avLst/>
          </a:prstGeom>
        </p:spPr>
      </p:pic>
      <p:sp>
        <p:nvSpPr>
          <p:cNvPr id="2" name="Titel 1"/>
          <p:cNvSpPr>
            <a:spLocks noGrp="1"/>
          </p:cNvSpPr>
          <p:nvPr>
            <p:ph type="title"/>
          </p:nvPr>
        </p:nvSpPr>
        <p:spPr>
          <a:xfrm>
            <a:off x="428596" y="214290"/>
            <a:ext cx="8229600" cy="1000132"/>
          </a:xfrm>
        </p:spPr>
        <p:txBody>
          <a:bodyPr>
            <a:normAutofit fontScale="90000"/>
          </a:bodyPr>
          <a:lstStyle/>
          <a:p>
            <a:r>
              <a:rPr lang="de-DE" sz="4400" dirty="0" smtClean="0"/>
              <a:t>Hausaufgabe</a:t>
            </a:r>
            <a:r>
              <a:rPr lang="de-DE" sz="35200" dirty="0" smtClean="0"/>
              <a:t/>
            </a:r>
            <a:br>
              <a:rPr lang="de-DE" sz="35200" dirty="0" smtClean="0"/>
            </a:br>
            <a:r>
              <a:rPr lang="de-DE" sz="2200" dirty="0" smtClean="0"/>
              <a:t>4. Evolutionäre Strategien (Beispiel 3)</a:t>
            </a:r>
            <a:endParaRPr lang="de-DE" dirty="0"/>
          </a:p>
        </p:txBody>
      </p:sp>
      <p:sp>
        <p:nvSpPr>
          <p:cNvPr id="6" name="Textfeld 5"/>
          <p:cNvSpPr txBox="1"/>
          <p:nvPr/>
        </p:nvSpPr>
        <p:spPr>
          <a:xfrm>
            <a:off x="285720" y="1357298"/>
            <a:ext cx="5214974" cy="646331"/>
          </a:xfrm>
          <a:prstGeom prst="rect">
            <a:avLst/>
          </a:prstGeom>
          <a:noFill/>
        </p:spPr>
        <p:txBody>
          <a:bodyPr wrap="square" rtlCol="0">
            <a:spAutoFit/>
          </a:bodyPr>
          <a:lstStyle/>
          <a:p>
            <a:r>
              <a:rPr lang="de-DE" dirty="0" smtClean="0"/>
              <a:t>Die Differentialgleichung der </a:t>
            </a:r>
            <a:r>
              <a:rPr lang="de-DE" dirty="0" err="1" smtClean="0"/>
              <a:t>Replikatordynamik</a:t>
            </a:r>
            <a:r>
              <a:rPr lang="de-DE" dirty="0" smtClean="0"/>
              <a:t> </a:t>
            </a:r>
          </a:p>
          <a:p>
            <a:r>
              <a:rPr lang="de-DE" dirty="0" smtClean="0"/>
              <a:t>für das zweite Beispiel lautet:</a:t>
            </a:r>
            <a:endParaRPr lang="de-DE" dirty="0"/>
          </a:p>
        </p:txBody>
      </p:sp>
      <p:sp>
        <p:nvSpPr>
          <p:cNvPr id="5" name="Textfeld 4"/>
          <p:cNvSpPr txBox="1"/>
          <p:nvPr/>
        </p:nvSpPr>
        <p:spPr>
          <a:xfrm>
            <a:off x="428596" y="6072206"/>
            <a:ext cx="4138249" cy="646331"/>
          </a:xfrm>
          <a:prstGeom prst="rect">
            <a:avLst/>
          </a:prstGeom>
          <a:noFill/>
        </p:spPr>
        <p:txBody>
          <a:bodyPr wrap="none" rtlCol="0">
            <a:spAutoFit/>
          </a:bodyPr>
          <a:lstStyle/>
          <a:p>
            <a:r>
              <a:rPr lang="de-DE" dirty="0" smtClean="0"/>
              <a:t>Beispiel 3:</a:t>
            </a:r>
          </a:p>
          <a:p>
            <a:r>
              <a:rPr lang="de-DE" dirty="0" smtClean="0"/>
              <a:t>g(x)=g(x(t)) im Bereich [0,1] dargestellt</a:t>
            </a:r>
            <a:endParaRPr lang="de-DE" dirty="0"/>
          </a:p>
        </p:txBody>
      </p:sp>
      <p:sp>
        <p:nvSpPr>
          <p:cNvPr id="7" name="Textfeld 6"/>
          <p:cNvSpPr txBox="1"/>
          <p:nvPr/>
        </p:nvSpPr>
        <p:spPr>
          <a:xfrm>
            <a:off x="6143636" y="5072074"/>
            <a:ext cx="2786082" cy="646331"/>
          </a:xfrm>
          <a:prstGeom prst="rect">
            <a:avLst/>
          </a:prstGeom>
          <a:noFill/>
        </p:spPr>
        <p:txBody>
          <a:bodyPr wrap="square" rtlCol="0">
            <a:spAutoFit/>
          </a:bodyPr>
          <a:lstStyle/>
          <a:p>
            <a:r>
              <a:rPr lang="de-DE" dirty="0" smtClean="0"/>
              <a:t>x(t) für unterschiedliche Anfangspopulationen x(0)</a:t>
            </a:r>
            <a:endParaRPr lang="de-DE" dirty="0"/>
          </a:p>
        </p:txBody>
      </p:sp>
      <p:sp>
        <p:nvSpPr>
          <p:cNvPr id="9" name="Eingekerbter Richtungspfeil 8"/>
          <p:cNvSpPr/>
          <p:nvPr/>
        </p:nvSpPr>
        <p:spPr>
          <a:xfrm>
            <a:off x="4214810" y="4429132"/>
            <a:ext cx="428628" cy="4131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aphicFrame>
        <p:nvGraphicFramePr>
          <p:cNvPr id="14" name="Tabelle 13"/>
          <p:cNvGraphicFramePr>
            <a:graphicFrameLocks noGrp="1"/>
          </p:cNvGraphicFramePr>
          <p:nvPr/>
        </p:nvGraphicFramePr>
        <p:xfrm>
          <a:off x="5572132" y="44184"/>
          <a:ext cx="3429027" cy="1652307"/>
        </p:xfrm>
        <a:graphic>
          <a:graphicData uri="http://schemas.openxmlformats.org/drawingml/2006/table">
            <a:tbl>
              <a:tblPr firstRow="1" bandRow="1">
                <a:tableStyleId>{5C22544A-7EE6-4342-B048-85BDC9FD1C3A}</a:tableStyleId>
              </a:tblPr>
              <a:tblGrid>
                <a:gridCol w="1143008"/>
                <a:gridCol w="1051568"/>
                <a:gridCol w="1234451"/>
              </a:tblGrid>
              <a:tr h="476814">
                <a:tc>
                  <a:txBody>
                    <a:bodyPr/>
                    <a:lstStyle/>
                    <a:p>
                      <a:pPr algn="ctr"/>
                      <a:endParaRPr lang="en-US" sz="1600" dirty="0"/>
                    </a:p>
                  </a:txBody>
                  <a:tcPr>
                    <a:solidFill>
                      <a:schemeClr val="bg1"/>
                    </a:solidFill>
                  </a:tcPr>
                </a:tc>
                <a:tc>
                  <a:txBody>
                    <a:bodyPr/>
                    <a:lstStyle/>
                    <a:p>
                      <a:pPr algn="ctr"/>
                      <a:r>
                        <a:rPr lang="en-US" sz="1600" dirty="0" err="1" smtClean="0"/>
                        <a:t>Kugel</a:t>
                      </a:r>
                      <a:endParaRPr lang="en-US" sz="1600" dirty="0"/>
                    </a:p>
                  </a:txBody>
                  <a:tcPr/>
                </a:tc>
                <a:tc>
                  <a:txBody>
                    <a:bodyPr/>
                    <a:lstStyle/>
                    <a:p>
                      <a:pPr algn="ctr"/>
                      <a:r>
                        <a:rPr lang="en-US" sz="1600" dirty="0" err="1" smtClean="0"/>
                        <a:t>Keine</a:t>
                      </a:r>
                      <a:r>
                        <a:rPr lang="en-US" sz="1600" dirty="0" smtClean="0"/>
                        <a:t> </a:t>
                      </a:r>
                      <a:r>
                        <a:rPr lang="en-US" sz="1600" dirty="0" err="1" smtClean="0"/>
                        <a:t>Kugel</a:t>
                      </a:r>
                      <a:endParaRPr lang="en-US" sz="1600" dirty="0"/>
                    </a:p>
                  </a:txBody>
                  <a:tcPr/>
                </a:tc>
              </a:tr>
              <a:tr h="494067">
                <a:tc>
                  <a:txBody>
                    <a:bodyPr/>
                    <a:lstStyle/>
                    <a:p>
                      <a:pPr algn="ctr"/>
                      <a:r>
                        <a:rPr lang="en-US" sz="1600" dirty="0" err="1" smtClean="0"/>
                        <a:t>Kugel</a:t>
                      </a:r>
                      <a:endParaRPr lang="en-US" sz="1600" dirty="0"/>
                    </a:p>
                  </a:txBody>
                  <a:tcPr>
                    <a:solidFill>
                      <a:srgbClr val="FF0000"/>
                    </a:solidFill>
                  </a:tcPr>
                </a:tc>
                <a:tc>
                  <a:txBody>
                    <a:bodyPr/>
                    <a:lstStyle/>
                    <a:p>
                      <a:pPr algn="ctr"/>
                      <a:r>
                        <a:rPr lang="en-US" sz="2400" dirty="0" smtClean="0"/>
                        <a:t>(</a:t>
                      </a:r>
                      <a:r>
                        <a:rPr lang="en-US" sz="2400" dirty="0" smtClean="0">
                          <a:solidFill>
                            <a:srgbClr val="FF0000"/>
                          </a:solidFill>
                        </a:rPr>
                        <a:t>0</a:t>
                      </a:r>
                      <a:r>
                        <a:rPr lang="en-US" sz="2400" dirty="0" smtClean="0"/>
                        <a:t>, </a:t>
                      </a:r>
                      <a:r>
                        <a:rPr lang="en-US" sz="2400" dirty="0" smtClean="0">
                          <a:solidFill>
                            <a:schemeClr val="accent1"/>
                          </a:solidFill>
                        </a:rPr>
                        <a:t>0</a:t>
                      </a:r>
                      <a:r>
                        <a:rPr lang="en-US" sz="2400" dirty="0" smtClean="0"/>
                        <a:t>)</a:t>
                      </a:r>
                      <a:endParaRPr lang="en-US" sz="24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a:t>
                      </a:r>
                      <a:r>
                        <a:rPr kumimoji="0" lang="en-US" sz="2400" kern="1200" dirty="0" smtClean="0">
                          <a:solidFill>
                            <a:srgbClr val="FF0000"/>
                          </a:solidFill>
                          <a:latin typeface="+mn-lt"/>
                          <a:ea typeface="+mn-ea"/>
                          <a:cs typeface="+mn-cs"/>
                        </a:rPr>
                        <a:t>2</a:t>
                      </a:r>
                      <a:r>
                        <a:rPr lang="en-US" sz="2400" dirty="0" smtClean="0">
                          <a:solidFill>
                            <a:srgbClr val="FF0000"/>
                          </a:solidFill>
                        </a:rPr>
                        <a:t> </a:t>
                      </a:r>
                      <a:r>
                        <a:rPr lang="en-US" sz="2400" dirty="0" smtClean="0"/>
                        <a:t>, </a:t>
                      </a:r>
                      <a:r>
                        <a:rPr lang="en-US" sz="2400" dirty="0" smtClean="0">
                          <a:solidFill>
                            <a:schemeClr val="accent1"/>
                          </a:solidFill>
                        </a:rPr>
                        <a:t>-2</a:t>
                      </a:r>
                      <a:r>
                        <a:rPr lang="en-US" sz="2400" dirty="0" smtClean="0"/>
                        <a:t>)</a:t>
                      </a:r>
                    </a:p>
                  </a:txBody>
                  <a:tcPr>
                    <a:solidFill>
                      <a:schemeClr val="bg2"/>
                    </a:solidFill>
                  </a:tcPr>
                </a:tc>
              </a:tr>
              <a:tr h="494067">
                <a:tc>
                  <a:txBody>
                    <a:bodyPr/>
                    <a:lstStyle/>
                    <a:p>
                      <a:pPr algn="ctr"/>
                      <a:r>
                        <a:rPr lang="en-US" sz="1600" dirty="0" err="1" smtClean="0"/>
                        <a:t>Keine</a:t>
                      </a:r>
                      <a:r>
                        <a:rPr lang="en-US" sz="1600" dirty="0" smtClean="0"/>
                        <a:t> </a:t>
                      </a:r>
                      <a:r>
                        <a:rPr lang="en-US" sz="1600" dirty="0" err="1" smtClean="0"/>
                        <a:t>Kugel</a:t>
                      </a:r>
                      <a:endParaRPr lang="en-US" sz="16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a:t>
                      </a:r>
                      <a:r>
                        <a:rPr lang="en-US" sz="2400" dirty="0" smtClean="0">
                          <a:solidFill>
                            <a:srgbClr val="FF0000"/>
                          </a:solidFill>
                        </a:rPr>
                        <a:t>-2</a:t>
                      </a:r>
                      <a:r>
                        <a:rPr lang="en-US" sz="2400" dirty="0" smtClean="0"/>
                        <a:t>, </a:t>
                      </a:r>
                      <a:r>
                        <a:rPr kumimoji="0" lang="en-US" sz="2400" kern="1200" dirty="0" smtClean="0">
                          <a:solidFill>
                            <a:schemeClr val="accent1"/>
                          </a:solidFill>
                          <a:latin typeface="+mn-lt"/>
                          <a:ea typeface="+mn-ea"/>
                          <a:cs typeface="+mn-cs"/>
                        </a:rPr>
                        <a:t>2</a:t>
                      </a:r>
                      <a:r>
                        <a:rPr lang="en-US" sz="24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a:t>
                      </a:r>
                      <a:r>
                        <a:rPr lang="en-US" sz="2400" dirty="0" smtClean="0">
                          <a:solidFill>
                            <a:srgbClr val="FF0000"/>
                          </a:solidFill>
                        </a:rPr>
                        <a:t>3 </a:t>
                      </a:r>
                      <a:r>
                        <a:rPr lang="en-US" sz="2400" dirty="0" smtClean="0"/>
                        <a:t>, </a:t>
                      </a:r>
                      <a:r>
                        <a:rPr lang="en-US" sz="2400" dirty="0" smtClean="0">
                          <a:solidFill>
                            <a:schemeClr val="accent1"/>
                          </a:solidFill>
                        </a:rPr>
                        <a:t>3</a:t>
                      </a:r>
                      <a:r>
                        <a:rPr lang="en-US" sz="2400" dirty="0" smtClean="0"/>
                        <a:t>)</a:t>
                      </a:r>
                    </a:p>
                  </a:txBody>
                  <a:tcPr>
                    <a:solidFill>
                      <a:schemeClr val="bg2"/>
                    </a:solidFill>
                  </a:tcPr>
                </a:tc>
              </a:tr>
            </a:tbl>
          </a:graphicData>
        </a:graphic>
      </p:graphicFrame>
      <p:sp>
        <p:nvSpPr>
          <p:cNvPr id="17" name="Textfeld 16"/>
          <p:cNvSpPr txBox="1"/>
          <p:nvPr/>
        </p:nvSpPr>
        <p:spPr>
          <a:xfrm>
            <a:off x="3571869" y="1785926"/>
            <a:ext cx="5572132" cy="1477328"/>
          </a:xfrm>
          <a:prstGeom prst="rect">
            <a:avLst/>
          </a:prstGeom>
          <a:noFill/>
          <a:ln>
            <a:solidFill>
              <a:schemeClr val="accent1"/>
            </a:solidFill>
          </a:ln>
        </p:spPr>
        <p:txBody>
          <a:bodyPr wrap="square" rtlCol="0">
            <a:spAutoFit/>
          </a:bodyPr>
          <a:lstStyle/>
          <a:p>
            <a:r>
              <a:rPr lang="de-DE" dirty="0" smtClean="0"/>
              <a:t>Da es sich bei diesem Beispiel um ein symmetrisches Koordinationsspiel handelt, strebt der Populationsanteil der Kugel-Spieler abhängig vom Anfangswert zu einem der beiden reinen Nash-Gleichgewichte (x=1  oder x=0).</a:t>
            </a:r>
            <a:endParaRPr lang="de-DE" dirty="0"/>
          </a:p>
        </p:txBody>
      </p:sp>
      <p:sp>
        <p:nvSpPr>
          <p:cNvPr id="18" name="Textfeld 17"/>
          <p:cNvSpPr txBox="1"/>
          <p:nvPr/>
        </p:nvSpPr>
        <p:spPr>
          <a:xfrm>
            <a:off x="428596" y="2714620"/>
            <a:ext cx="2964594" cy="400110"/>
          </a:xfrm>
          <a:prstGeom prst="rect">
            <a:avLst/>
          </a:prstGeom>
          <a:noFill/>
          <a:ln w="38100">
            <a:solidFill>
              <a:schemeClr val="accent1"/>
            </a:solidFill>
          </a:ln>
        </p:spPr>
        <p:txBody>
          <a:bodyPr wrap="none" rtlCol="0">
            <a:spAutoFit/>
          </a:bodyPr>
          <a:lstStyle/>
          <a:p>
            <a:r>
              <a:rPr lang="de-DE" sz="2000" dirty="0" smtClean="0"/>
              <a:t>Zwei ESSs : (x=1 und x=0)</a:t>
            </a:r>
            <a:endParaRPr lang="de-DE" sz="2000" dirty="0"/>
          </a:p>
        </p:txBody>
      </p:sp>
      <p:graphicFrame>
        <p:nvGraphicFramePr>
          <p:cNvPr id="678916" name="Inhaltsplatzhalter 3"/>
          <p:cNvGraphicFramePr>
            <a:graphicFrameLocks noChangeAspect="1"/>
          </p:cNvGraphicFramePr>
          <p:nvPr/>
        </p:nvGraphicFramePr>
        <p:xfrm>
          <a:off x="285720" y="2071678"/>
          <a:ext cx="3143271" cy="428627"/>
        </p:xfrm>
        <a:graphic>
          <a:graphicData uri="http://schemas.openxmlformats.org/presentationml/2006/ole">
            <p:oleObj spid="_x0000_s678916" name="Formel" r:id="rId6" imgW="2768400" imgH="393480" progId="Equation.3">
              <p:embed/>
            </p:oleObj>
          </a:graphicData>
        </a:graphic>
      </p:graphicFrame>
      <p:graphicFrame>
        <p:nvGraphicFramePr>
          <p:cNvPr id="678917" name="Inhaltsplatzhalter 3"/>
          <p:cNvGraphicFramePr>
            <a:graphicFrameLocks noChangeAspect="1"/>
          </p:cNvGraphicFramePr>
          <p:nvPr/>
        </p:nvGraphicFramePr>
        <p:xfrm>
          <a:off x="928662" y="4214818"/>
          <a:ext cx="2683615" cy="390526"/>
        </p:xfrm>
        <a:graphic>
          <a:graphicData uri="http://schemas.openxmlformats.org/presentationml/2006/ole">
            <p:oleObj spid="_x0000_s678917" name="Formel" r:id="rId7" imgW="1498320" imgH="228600" progId="Equation.3">
              <p:embed/>
            </p:oleObj>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Inhaltsübersicht des fünften Teils</a:t>
            </a:r>
            <a:br>
              <a:rPr lang="de-DE" dirty="0" smtClean="0"/>
            </a:br>
            <a:r>
              <a:rPr lang="de-DE" dirty="0" smtClean="0"/>
              <a:t>der Vorlesung</a:t>
            </a:r>
            <a:endParaRPr lang="de-DE" dirty="0"/>
          </a:p>
        </p:txBody>
      </p:sp>
      <p:sp>
        <p:nvSpPr>
          <p:cNvPr id="3" name="Inhaltsplatzhalter 2"/>
          <p:cNvSpPr>
            <a:spLocks noGrp="1"/>
          </p:cNvSpPr>
          <p:nvPr>
            <p:ph idx="1"/>
          </p:nvPr>
        </p:nvSpPr>
        <p:spPr/>
        <p:txBody>
          <a:bodyPr>
            <a:normAutofit fontScale="92500" lnSpcReduction="10000"/>
          </a:bodyPr>
          <a:lstStyle/>
          <a:p>
            <a:pPr marL="514350" indent="-514350">
              <a:buFont typeface="+mj-lt"/>
              <a:buAutoNum type="arabicPeriod"/>
            </a:pPr>
            <a:r>
              <a:rPr lang="de-DE" sz="1600" dirty="0" smtClean="0">
                <a:solidFill>
                  <a:schemeClr val="accent4">
                    <a:lumMod val="60000"/>
                    <a:lumOff val="40000"/>
                  </a:schemeClr>
                </a:solidFill>
              </a:rPr>
              <a:t>Grundlagen der Spieltheorie</a:t>
            </a:r>
          </a:p>
          <a:p>
            <a:pPr marL="880110" lvl="1" indent="-514350">
              <a:buFont typeface="+mj-lt"/>
              <a:buAutoNum type="alphaLcParenR"/>
            </a:pPr>
            <a:r>
              <a:rPr lang="de-DE" sz="800" dirty="0" smtClean="0">
                <a:solidFill>
                  <a:schemeClr val="accent4">
                    <a:lumMod val="60000"/>
                    <a:lumOff val="40000"/>
                  </a:schemeClr>
                </a:solidFill>
              </a:rPr>
              <a:t>Einleitung</a:t>
            </a:r>
          </a:p>
          <a:p>
            <a:pPr marL="880110" lvl="1" indent="-514350">
              <a:buFont typeface="+mj-lt"/>
              <a:buAutoNum type="alphaLcParenR"/>
            </a:pPr>
            <a:r>
              <a:rPr lang="de-DE" sz="800" dirty="0" smtClean="0">
                <a:solidFill>
                  <a:schemeClr val="accent4">
                    <a:lumMod val="60000"/>
                    <a:lumOff val="40000"/>
                  </a:schemeClr>
                </a:solidFill>
              </a:rPr>
              <a:t>Mathematische Grundlagen (Teil 1)</a:t>
            </a:r>
          </a:p>
          <a:p>
            <a:pPr marL="880110" lvl="1" indent="-514350">
              <a:buFont typeface="+mj-lt"/>
              <a:buAutoNum type="alphaLcParenR"/>
            </a:pPr>
            <a:r>
              <a:rPr lang="de-DE" sz="800" dirty="0" smtClean="0">
                <a:solidFill>
                  <a:schemeClr val="accent4">
                    <a:lumMod val="60000"/>
                    <a:lumOff val="40000"/>
                  </a:schemeClr>
                </a:solidFill>
              </a:rPr>
              <a:t>Definition eines Spiels in Normalform mit Auszahlung</a:t>
            </a:r>
          </a:p>
          <a:p>
            <a:pPr marL="880110" lvl="1" indent="-514350">
              <a:buFont typeface="+mj-lt"/>
              <a:buAutoNum type="alphaLcParenR"/>
            </a:pPr>
            <a:r>
              <a:rPr lang="de-DE" sz="800" dirty="0" smtClean="0">
                <a:solidFill>
                  <a:schemeClr val="accent4">
                    <a:lumMod val="60000"/>
                    <a:lumOff val="40000"/>
                  </a:schemeClr>
                </a:solidFill>
              </a:rPr>
              <a:t>Beispiel: Zwei Spieler – Zwei Strategien</a:t>
            </a:r>
          </a:p>
          <a:p>
            <a:pPr marL="880110" lvl="1" indent="-514350">
              <a:buFont typeface="+mj-lt"/>
              <a:buAutoNum type="alphaLcParenR"/>
            </a:pPr>
            <a:r>
              <a:rPr lang="de-DE" sz="800" dirty="0" smtClean="0">
                <a:solidFill>
                  <a:schemeClr val="accent4">
                    <a:lumMod val="60000"/>
                    <a:lumOff val="40000"/>
                  </a:schemeClr>
                </a:solidFill>
              </a:rPr>
              <a:t>Beispiel: Zwei Spieler – Drei Strategien</a:t>
            </a:r>
          </a:p>
          <a:p>
            <a:pPr marL="880110" lvl="1" indent="-514350">
              <a:buFont typeface="+mj-lt"/>
              <a:buAutoNum type="alphaLcParenR"/>
            </a:pPr>
            <a:r>
              <a:rPr lang="de-DE" sz="800" dirty="0" smtClean="0">
                <a:solidFill>
                  <a:schemeClr val="accent4">
                    <a:lumMod val="60000"/>
                    <a:lumOff val="40000"/>
                  </a:schemeClr>
                </a:solidFill>
              </a:rPr>
              <a:t>Reine und gemischte Strategien</a:t>
            </a:r>
          </a:p>
          <a:p>
            <a:pPr marL="880110" lvl="1" indent="-514350">
              <a:buFont typeface="+mj-lt"/>
              <a:buAutoNum type="alphaLcParenR"/>
            </a:pPr>
            <a:r>
              <a:rPr lang="de-DE" sz="800" dirty="0" smtClean="0">
                <a:solidFill>
                  <a:schemeClr val="accent4">
                    <a:lumMod val="60000"/>
                    <a:lumOff val="40000"/>
                  </a:schemeClr>
                </a:solidFill>
              </a:rPr>
              <a:t>Mathematische Grundlagen (Teil 2)</a:t>
            </a:r>
          </a:p>
          <a:p>
            <a:pPr marL="880110" lvl="1" indent="-514350">
              <a:buFont typeface="+mj-lt"/>
              <a:buAutoNum type="alphaLcParenR"/>
            </a:pPr>
            <a:r>
              <a:rPr lang="de-DE" sz="800" dirty="0" smtClean="0">
                <a:solidFill>
                  <a:schemeClr val="accent4">
                    <a:lumMod val="60000"/>
                    <a:lumOff val="40000"/>
                  </a:schemeClr>
                </a:solidFill>
              </a:rPr>
              <a:t>Dominante Strategien und Nash Gleichgewichte</a:t>
            </a:r>
          </a:p>
          <a:p>
            <a:pPr marL="880110" lvl="1" indent="-514350">
              <a:buFont typeface="+mj-lt"/>
              <a:buAutoNum type="alphaLcParenR"/>
            </a:pPr>
            <a:r>
              <a:rPr lang="de-DE" sz="800" dirty="0" smtClean="0">
                <a:solidFill>
                  <a:schemeClr val="accent4">
                    <a:lumMod val="60000"/>
                    <a:lumOff val="40000"/>
                  </a:schemeClr>
                </a:solidFill>
              </a:rPr>
              <a:t>Beispiel: Zwei Spieler – Zwei Strategien</a:t>
            </a:r>
          </a:p>
          <a:p>
            <a:pPr marL="880110" lvl="1" indent="-514350">
              <a:buFont typeface="+mj-lt"/>
              <a:buAutoNum type="alphaLcParenR"/>
            </a:pPr>
            <a:r>
              <a:rPr lang="de-DE" sz="800" dirty="0" smtClean="0">
                <a:solidFill>
                  <a:schemeClr val="accent4">
                    <a:lumMod val="60000"/>
                    <a:lumOff val="40000"/>
                  </a:schemeClr>
                </a:solidFill>
              </a:rPr>
              <a:t>Mathematische Grundlagen (Teil 3)</a:t>
            </a:r>
          </a:p>
          <a:p>
            <a:pPr marL="880110" lvl="1" indent="-514350">
              <a:buFont typeface="+mj-lt"/>
              <a:buAutoNum type="alphaLcParenR"/>
            </a:pPr>
            <a:r>
              <a:rPr lang="de-DE" sz="800" dirty="0" smtClean="0">
                <a:solidFill>
                  <a:schemeClr val="accent4">
                    <a:lumMod val="60000"/>
                    <a:lumOff val="40000"/>
                  </a:schemeClr>
                </a:solidFill>
              </a:rPr>
              <a:t>Symmetrische und unsymmetrische Spiele</a:t>
            </a:r>
          </a:p>
          <a:p>
            <a:pPr marL="880110" lvl="1" indent="-514350">
              <a:buFont typeface="+mj-lt"/>
              <a:buAutoNum type="alphaLcParenR"/>
            </a:pPr>
            <a:r>
              <a:rPr lang="de-DE" sz="800" dirty="0" smtClean="0">
                <a:solidFill>
                  <a:schemeClr val="accent4">
                    <a:lumMod val="60000"/>
                    <a:lumOff val="40000"/>
                  </a:schemeClr>
                </a:solidFill>
              </a:rPr>
              <a:t>Beispiel: Zwei Spieler – Zwei Strategien</a:t>
            </a:r>
          </a:p>
          <a:p>
            <a:pPr marL="880110" lvl="1" indent="-514350">
              <a:buFont typeface="+mj-lt"/>
              <a:buAutoNum type="alphaLcParenR"/>
            </a:pPr>
            <a:r>
              <a:rPr lang="de-DE" sz="800" dirty="0" smtClean="0">
                <a:solidFill>
                  <a:schemeClr val="accent4">
                    <a:lumMod val="60000"/>
                    <a:lumOff val="40000"/>
                  </a:schemeClr>
                </a:solidFill>
              </a:rPr>
              <a:t>Beispiel: Zwei Spieler – Drei Strategien</a:t>
            </a:r>
          </a:p>
          <a:p>
            <a:pPr marL="880110" lvl="1" indent="-514350">
              <a:buFont typeface="+mj-lt"/>
              <a:buAutoNum type="alphaLcParenR"/>
            </a:pPr>
            <a:r>
              <a:rPr lang="de-DE" sz="800" dirty="0" smtClean="0">
                <a:solidFill>
                  <a:schemeClr val="accent4">
                    <a:lumMod val="60000"/>
                    <a:lumOff val="40000"/>
                  </a:schemeClr>
                </a:solidFill>
              </a:rPr>
              <a:t>Weitere Konzepte der Spieltheorie</a:t>
            </a:r>
          </a:p>
          <a:p>
            <a:pPr marL="514350" indent="-514350">
              <a:buFont typeface="+mj-lt"/>
              <a:buAutoNum type="arabicPeriod"/>
            </a:pPr>
            <a:r>
              <a:rPr lang="de-DE" sz="2400" dirty="0" smtClean="0"/>
              <a:t>Evolutionäre Spieltheorie</a:t>
            </a:r>
          </a:p>
          <a:p>
            <a:pPr marL="880110" lvl="1" indent="-514350">
              <a:buFont typeface="+mj-lt"/>
              <a:buAutoNum type="alphaLcParenR"/>
            </a:pPr>
            <a:r>
              <a:rPr lang="de-DE" sz="800" dirty="0" smtClean="0">
                <a:solidFill>
                  <a:schemeClr val="accent4">
                    <a:lumMod val="60000"/>
                    <a:lumOff val="40000"/>
                  </a:schemeClr>
                </a:solidFill>
              </a:rPr>
              <a:t>Einleitung</a:t>
            </a:r>
          </a:p>
          <a:p>
            <a:pPr marL="880110" lvl="1" indent="-514350">
              <a:buFont typeface="+mj-lt"/>
              <a:buAutoNum type="alphaLcParenR"/>
            </a:pPr>
            <a:r>
              <a:rPr lang="de-DE" sz="800" dirty="0" smtClean="0">
                <a:solidFill>
                  <a:schemeClr val="accent4">
                    <a:lumMod val="60000"/>
                    <a:lumOff val="40000"/>
                  </a:schemeClr>
                </a:solidFill>
              </a:rPr>
              <a:t>Evolutionär stabile Strategien</a:t>
            </a:r>
          </a:p>
          <a:p>
            <a:pPr marL="880110" lvl="1" indent="-514350">
              <a:buFont typeface="+mj-lt"/>
              <a:buAutoNum type="alphaLcParenR"/>
            </a:pPr>
            <a:r>
              <a:rPr lang="de-DE" sz="800" dirty="0" smtClean="0">
                <a:solidFill>
                  <a:schemeClr val="accent4">
                    <a:lumMod val="60000"/>
                    <a:lumOff val="40000"/>
                  </a:schemeClr>
                </a:solidFill>
              </a:rPr>
              <a:t>Mathematische Grundlagen (Teil 4)</a:t>
            </a:r>
          </a:p>
          <a:p>
            <a:pPr marL="880110" lvl="1" indent="-514350">
              <a:buFont typeface="+mj-lt"/>
              <a:buAutoNum type="alphaLcParenR"/>
            </a:pPr>
            <a:r>
              <a:rPr lang="de-DE" sz="800" dirty="0" smtClean="0">
                <a:solidFill>
                  <a:schemeClr val="accent4">
                    <a:lumMod val="60000"/>
                    <a:lumOff val="40000"/>
                  </a:schemeClr>
                </a:solidFill>
              </a:rPr>
              <a:t>Die </a:t>
            </a:r>
            <a:r>
              <a:rPr lang="de-DE" sz="800" dirty="0" err="1" smtClean="0">
                <a:solidFill>
                  <a:schemeClr val="accent4">
                    <a:lumMod val="60000"/>
                    <a:lumOff val="40000"/>
                  </a:schemeClr>
                </a:solidFill>
              </a:rPr>
              <a:t>Replikatordynamik</a:t>
            </a:r>
            <a:endParaRPr lang="de-DE" sz="800" dirty="0" smtClean="0">
              <a:solidFill>
                <a:schemeClr val="accent4">
                  <a:lumMod val="60000"/>
                  <a:lumOff val="40000"/>
                </a:schemeClr>
              </a:solidFill>
            </a:endParaRPr>
          </a:p>
          <a:p>
            <a:pPr marL="880110" lvl="1" indent="-514350">
              <a:buFont typeface="+mj-lt"/>
              <a:buAutoNum type="alphaLcParenR"/>
            </a:pPr>
            <a:r>
              <a:rPr lang="de-DE" sz="800" dirty="0" smtClean="0">
                <a:solidFill>
                  <a:schemeClr val="accent4">
                    <a:lumMod val="60000"/>
                    <a:lumOff val="40000"/>
                  </a:schemeClr>
                </a:solidFill>
              </a:rPr>
              <a:t>Beispiel: Symmetrische (2x2)-Spiele</a:t>
            </a:r>
          </a:p>
          <a:p>
            <a:pPr marL="880110" lvl="1" indent="-514350">
              <a:buFont typeface="+mj-lt"/>
              <a:buAutoNum type="alphaLcParenR"/>
            </a:pPr>
            <a:r>
              <a:rPr lang="de-DE" sz="2200" dirty="0" smtClean="0"/>
              <a:t>Theorie und Experiment</a:t>
            </a:r>
          </a:p>
          <a:p>
            <a:pPr marL="880110" lvl="1" indent="-514350">
              <a:buFont typeface="+mj-lt"/>
              <a:buAutoNum type="alphaLcParenR"/>
            </a:pPr>
            <a:r>
              <a:rPr lang="de-DE" sz="2200" dirty="0" smtClean="0"/>
              <a:t>Mathematische Grundlagen (Teil 5)</a:t>
            </a:r>
          </a:p>
          <a:p>
            <a:pPr marL="880110" lvl="1" indent="-514350">
              <a:buFont typeface="+mj-lt"/>
              <a:buAutoNum type="alphaLcParenR"/>
            </a:pPr>
            <a:r>
              <a:rPr lang="de-DE" sz="2200" dirty="0" smtClean="0"/>
              <a:t>Anwendungsfelder der evolutionären Spieltheorie</a:t>
            </a:r>
          </a:p>
          <a:p>
            <a:pPr marL="880110" lvl="1" indent="-514350">
              <a:buFont typeface="+mj-lt"/>
              <a:buAutoNum type="alphaLcParenR"/>
            </a:pPr>
            <a:r>
              <a:rPr lang="de-DE" sz="2200" dirty="0" smtClean="0"/>
              <a:t>Beispiel: Symmetrische (2x3)-Spiele</a:t>
            </a:r>
          </a:p>
          <a:p>
            <a:pPr marL="880110" lvl="1" indent="-514350">
              <a:buFont typeface="+mj-lt"/>
              <a:buAutoNum type="alphaLcParenR"/>
            </a:pPr>
            <a:endParaRPr lang="de-DE" sz="2200" dirty="0" smtClean="0">
              <a:solidFill>
                <a:schemeClr val="accent4">
                  <a:lumMod val="60000"/>
                  <a:lumOff val="40000"/>
                </a:schemeClr>
              </a:solidFill>
            </a:endParaRPr>
          </a:p>
          <a:p>
            <a:pPr marL="880110" lvl="1" indent="-514350">
              <a:buFont typeface="+mj-lt"/>
              <a:buAutoNum type="alphaLcParenR"/>
            </a:pPr>
            <a:endParaRPr lang="de-DE" sz="1200"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Inhaltsübersicht des fünften Teils</a:t>
            </a:r>
            <a:br>
              <a:rPr lang="de-DE" dirty="0" smtClean="0"/>
            </a:br>
            <a:r>
              <a:rPr lang="de-DE" dirty="0" smtClean="0"/>
              <a:t>der Vorlesung</a:t>
            </a:r>
            <a:endParaRPr lang="de-DE" dirty="0"/>
          </a:p>
        </p:txBody>
      </p:sp>
      <p:sp>
        <p:nvSpPr>
          <p:cNvPr id="3" name="Inhaltsplatzhalter 2"/>
          <p:cNvSpPr>
            <a:spLocks noGrp="1"/>
          </p:cNvSpPr>
          <p:nvPr>
            <p:ph idx="1"/>
          </p:nvPr>
        </p:nvSpPr>
        <p:spPr/>
        <p:txBody>
          <a:bodyPr>
            <a:normAutofit fontScale="92500" lnSpcReduction="10000"/>
          </a:bodyPr>
          <a:lstStyle/>
          <a:p>
            <a:pPr marL="514350" indent="-514350">
              <a:buFont typeface="+mj-lt"/>
              <a:buAutoNum type="arabicPeriod"/>
            </a:pPr>
            <a:r>
              <a:rPr lang="de-DE" sz="1600" dirty="0" smtClean="0">
                <a:solidFill>
                  <a:schemeClr val="accent4">
                    <a:lumMod val="60000"/>
                    <a:lumOff val="40000"/>
                  </a:schemeClr>
                </a:solidFill>
              </a:rPr>
              <a:t>Grundlagen der Spieltheorie</a:t>
            </a:r>
          </a:p>
          <a:p>
            <a:pPr marL="880110" lvl="1" indent="-514350">
              <a:buFont typeface="+mj-lt"/>
              <a:buAutoNum type="alphaLcParenR"/>
            </a:pPr>
            <a:r>
              <a:rPr lang="de-DE" sz="800" dirty="0" smtClean="0">
                <a:solidFill>
                  <a:schemeClr val="accent4">
                    <a:lumMod val="60000"/>
                    <a:lumOff val="40000"/>
                  </a:schemeClr>
                </a:solidFill>
              </a:rPr>
              <a:t>Einleitung</a:t>
            </a:r>
          </a:p>
          <a:p>
            <a:pPr marL="880110" lvl="1" indent="-514350">
              <a:buFont typeface="+mj-lt"/>
              <a:buAutoNum type="alphaLcParenR"/>
            </a:pPr>
            <a:r>
              <a:rPr lang="de-DE" sz="800" dirty="0" smtClean="0">
                <a:solidFill>
                  <a:schemeClr val="accent4">
                    <a:lumMod val="60000"/>
                    <a:lumOff val="40000"/>
                  </a:schemeClr>
                </a:solidFill>
              </a:rPr>
              <a:t>Mathematische Grundlagen (Teil 1)</a:t>
            </a:r>
          </a:p>
          <a:p>
            <a:pPr marL="880110" lvl="1" indent="-514350">
              <a:buFont typeface="+mj-lt"/>
              <a:buAutoNum type="alphaLcParenR"/>
            </a:pPr>
            <a:r>
              <a:rPr lang="de-DE" sz="800" dirty="0" smtClean="0">
                <a:solidFill>
                  <a:schemeClr val="accent4">
                    <a:lumMod val="60000"/>
                    <a:lumOff val="40000"/>
                  </a:schemeClr>
                </a:solidFill>
              </a:rPr>
              <a:t>Definition eines Spiels in Normalform mit Auszahlung</a:t>
            </a:r>
          </a:p>
          <a:p>
            <a:pPr marL="880110" lvl="1" indent="-514350">
              <a:buFont typeface="+mj-lt"/>
              <a:buAutoNum type="alphaLcParenR"/>
            </a:pPr>
            <a:r>
              <a:rPr lang="de-DE" sz="800" dirty="0" smtClean="0">
                <a:solidFill>
                  <a:schemeClr val="accent4">
                    <a:lumMod val="60000"/>
                    <a:lumOff val="40000"/>
                  </a:schemeClr>
                </a:solidFill>
              </a:rPr>
              <a:t>Beispiel: Zwei Spieler – Zwei Strategien</a:t>
            </a:r>
          </a:p>
          <a:p>
            <a:pPr marL="880110" lvl="1" indent="-514350">
              <a:buFont typeface="+mj-lt"/>
              <a:buAutoNum type="alphaLcParenR"/>
            </a:pPr>
            <a:r>
              <a:rPr lang="de-DE" sz="800" dirty="0" smtClean="0">
                <a:solidFill>
                  <a:schemeClr val="accent4">
                    <a:lumMod val="60000"/>
                    <a:lumOff val="40000"/>
                  </a:schemeClr>
                </a:solidFill>
              </a:rPr>
              <a:t>Beispiel: Zwei Spieler – Drei Strategien</a:t>
            </a:r>
          </a:p>
          <a:p>
            <a:pPr marL="880110" lvl="1" indent="-514350">
              <a:buFont typeface="+mj-lt"/>
              <a:buAutoNum type="alphaLcParenR"/>
            </a:pPr>
            <a:r>
              <a:rPr lang="de-DE" sz="800" dirty="0" smtClean="0">
                <a:solidFill>
                  <a:schemeClr val="accent4">
                    <a:lumMod val="60000"/>
                    <a:lumOff val="40000"/>
                  </a:schemeClr>
                </a:solidFill>
              </a:rPr>
              <a:t>Reine und gemischte Strategien</a:t>
            </a:r>
          </a:p>
          <a:p>
            <a:pPr marL="880110" lvl="1" indent="-514350">
              <a:buFont typeface="+mj-lt"/>
              <a:buAutoNum type="alphaLcParenR"/>
            </a:pPr>
            <a:r>
              <a:rPr lang="de-DE" sz="800" dirty="0" smtClean="0">
                <a:solidFill>
                  <a:schemeClr val="accent4">
                    <a:lumMod val="60000"/>
                    <a:lumOff val="40000"/>
                  </a:schemeClr>
                </a:solidFill>
              </a:rPr>
              <a:t>Mathematische Grundlagen (Teil 2)</a:t>
            </a:r>
          </a:p>
          <a:p>
            <a:pPr marL="880110" lvl="1" indent="-514350">
              <a:buFont typeface="+mj-lt"/>
              <a:buAutoNum type="alphaLcParenR"/>
            </a:pPr>
            <a:r>
              <a:rPr lang="de-DE" sz="800" dirty="0" smtClean="0">
                <a:solidFill>
                  <a:schemeClr val="accent4">
                    <a:lumMod val="60000"/>
                    <a:lumOff val="40000"/>
                  </a:schemeClr>
                </a:solidFill>
              </a:rPr>
              <a:t>Dominante Strategien und Nash Gleichgewichte</a:t>
            </a:r>
          </a:p>
          <a:p>
            <a:pPr marL="880110" lvl="1" indent="-514350">
              <a:buFont typeface="+mj-lt"/>
              <a:buAutoNum type="alphaLcParenR"/>
            </a:pPr>
            <a:r>
              <a:rPr lang="de-DE" sz="800" dirty="0" smtClean="0">
                <a:solidFill>
                  <a:schemeClr val="accent4">
                    <a:lumMod val="60000"/>
                    <a:lumOff val="40000"/>
                  </a:schemeClr>
                </a:solidFill>
              </a:rPr>
              <a:t>Beispiel: Zwei Spieler – Zwei Strategien</a:t>
            </a:r>
          </a:p>
          <a:p>
            <a:pPr marL="880110" lvl="1" indent="-514350">
              <a:buFont typeface="+mj-lt"/>
              <a:buAutoNum type="alphaLcParenR"/>
            </a:pPr>
            <a:r>
              <a:rPr lang="de-DE" sz="800" dirty="0" smtClean="0">
                <a:solidFill>
                  <a:schemeClr val="accent4">
                    <a:lumMod val="60000"/>
                    <a:lumOff val="40000"/>
                  </a:schemeClr>
                </a:solidFill>
              </a:rPr>
              <a:t>Mathematische Grundlagen (Teil 3)</a:t>
            </a:r>
          </a:p>
          <a:p>
            <a:pPr marL="880110" lvl="1" indent="-514350">
              <a:buFont typeface="+mj-lt"/>
              <a:buAutoNum type="alphaLcParenR"/>
            </a:pPr>
            <a:r>
              <a:rPr lang="de-DE" sz="800" dirty="0" smtClean="0">
                <a:solidFill>
                  <a:schemeClr val="accent4">
                    <a:lumMod val="60000"/>
                    <a:lumOff val="40000"/>
                  </a:schemeClr>
                </a:solidFill>
              </a:rPr>
              <a:t>Symmetrische und unsymmetrische Spiele</a:t>
            </a:r>
          </a:p>
          <a:p>
            <a:pPr marL="880110" lvl="1" indent="-514350">
              <a:buFont typeface="+mj-lt"/>
              <a:buAutoNum type="alphaLcParenR"/>
            </a:pPr>
            <a:r>
              <a:rPr lang="de-DE" sz="800" dirty="0" smtClean="0">
                <a:solidFill>
                  <a:schemeClr val="accent4">
                    <a:lumMod val="60000"/>
                    <a:lumOff val="40000"/>
                  </a:schemeClr>
                </a:solidFill>
              </a:rPr>
              <a:t>Beispiel: Zwei Spieler – Zwei Strategien</a:t>
            </a:r>
          </a:p>
          <a:p>
            <a:pPr marL="880110" lvl="1" indent="-514350">
              <a:buFont typeface="+mj-lt"/>
              <a:buAutoNum type="alphaLcParenR"/>
            </a:pPr>
            <a:r>
              <a:rPr lang="de-DE" sz="800" dirty="0" smtClean="0">
                <a:solidFill>
                  <a:schemeClr val="accent4">
                    <a:lumMod val="60000"/>
                    <a:lumOff val="40000"/>
                  </a:schemeClr>
                </a:solidFill>
              </a:rPr>
              <a:t>Beispiel: Zwei Spieler – Drei Strategien</a:t>
            </a:r>
          </a:p>
          <a:p>
            <a:pPr marL="880110" lvl="1" indent="-514350">
              <a:buFont typeface="+mj-lt"/>
              <a:buAutoNum type="alphaLcParenR"/>
            </a:pPr>
            <a:r>
              <a:rPr lang="de-DE" sz="800" dirty="0" smtClean="0">
                <a:solidFill>
                  <a:schemeClr val="accent4">
                    <a:lumMod val="60000"/>
                    <a:lumOff val="40000"/>
                  </a:schemeClr>
                </a:solidFill>
              </a:rPr>
              <a:t>Weitere Konzepte der Spieltheorie</a:t>
            </a:r>
          </a:p>
          <a:p>
            <a:pPr marL="514350" indent="-514350">
              <a:buFont typeface="+mj-lt"/>
              <a:buAutoNum type="arabicPeriod"/>
            </a:pPr>
            <a:r>
              <a:rPr lang="de-DE" sz="2400" dirty="0" smtClean="0"/>
              <a:t>Evolutionäre Spieltheorie</a:t>
            </a:r>
          </a:p>
          <a:p>
            <a:pPr marL="880110" lvl="1" indent="-514350">
              <a:buFont typeface="+mj-lt"/>
              <a:buAutoNum type="alphaLcParenR"/>
            </a:pPr>
            <a:r>
              <a:rPr lang="de-DE" sz="800" dirty="0" smtClean="0">
                <a:solidFill>
                  <a:schemeClr val="accent4">
                    <a:lumMod val="60000"/>
                    <a:lumOff val="40000"/>
                  </a:schemeClr>
                </a:solidFill>
              </a:rPr>
              <a:t>Einleitung</a:t>
            </a:r>
          </a:p>
          <a:p>
            <a:pPr marL="880110" lvl="1" indent="-514350">
              <a:buFont typeface="+mj-lt"/>
              <a:buAutoNum type="alphaLcParenR"/>
            </a:pPr>
            <a:r>
              <a:rPr lang="de-DE" sz="800" dirty="0" smtClean="0">
                <a:solidFill>
                  <a:schemeClr val="accent4">
                    <a:lumMod val="60000"/>
                    <a:lumOff val="40000"/>
                  </a:schemeClr>
                </a:solidFill>
              </a:rPr>
              <a:t>Evolutionär stabile Strategien</a:t>
            </a:r>
          </a:p>
          <a:p>
            <a:pPr marL="880110" lvl="1" indent="-514350">
              <a:buFont typeface="+mj-lt"/>
              <a:buAutoNum type="alphaLcParenR"/>
            </a:pPr>
            <a:r>
              <a:rPr lang="de-DE" sz="800" dirty="0" smtClean="0">
                <a:solidFill>
                  <a:schemeClr val="accent4">
                    <a:lumMod val="60000"/>
                    <a:lumOff val="40000"/>
                  </a:schemeClr>
                </a:solidFill>
              </a:rPr>
              <a:t>Mathematische Grundlagen (Teil 4)</a:t>
            </a:r>
          </a:p>
          <a:p>
            <a:pPr marL="880110" lvl="1" indent="-514350">
              <a:buFont typeface="+mj-lt"/>
              <a:buAutoNum type="alphaLcParenR"/>
            </a:pPr>
            <a:r>
              <a:rPr lang="de-DE" sz="800" dirty="0" smtClean="0">
                <a:solidFill>
                  <a:schemeClr val="accent4">
                    <a:lumMod val="60000"/>
                    <a:lumOff val="40000"/>
                  </a:schemeClr>
                </a:solidFill>
              </a:rPr>
              <a:t>Die </a:t>
            </a:r>
            <a:r>
              <a:rPr lang="de-DE" sz="800" dirty="0" err="1" smtClean="0">
                <a:solidFill>
                  <a:schemeClr val="accent4">
                    <a:lumMod val="60000"/>
                    <a:lumOff val="40000"/>
                  </a:schemeClr>
                </a:solidFill>
              </a:rPr>
              <a:t>Replikatordynamik</a:t>
            </a:r>
            <a:endParaRPr lang="de-DE" sz="800" dirty="0" smtClean="0">
              <a:solidFill>
                <a:schemeClr val="accent4">
                  <a:lumMod val="60000"/>
                  <a:lumOff val="40000"/>
                </a:schemeClr>
              </a:solidFill>
            </a:endParaRPr>
          </a:p>
          <a:p>
            <a:pPr marL="880110" lvl="1" indent="-514350">
              <a:buFont typeface="+mj-lt"/>
              <a:buAutoNum type="alphaLcParenR"/>
            </a:pPr>
            <a:r>
              <a:rPr lang="de-DE" sz="800" dirty="0" smtClean="0">
                <a:solidFill>
                  <a:schemeClr val="accent4">
                    <a:lumMod val="60000"/>
                    <a:lumOff val="40000"/>
                  </a:schemeClr>
                </a:solidFill>
              </a:rPr>
              <a:t>Beispiel: Symmetrische (2x2)-Spiele</a:t>
            </a:r>
          </a:p>
          <a:p>
            <a:pPr marL="880110" lvl="1" indent="-514350">
              <a:buFont typeface="+mj-lt"/>
              <a:buAutoNum type="alphaLcParenR"/>
            </a:pPr>
            <a:r>
              <a:rPr lang="de-DE" sz="2200" dirty="0" smtClean="0"/>
              <a:t>Theorie und Experiment</a:t>
            </a:r>
          </a:p>
          <a:p>
            <a:pPr marL="880110" lvl="1" indent="-514350">
              <a:buFont typeface="+mj-lt"/>
              <a:buAutoNum type="alphaLcParenR"/>
            </a:pPr>
            <a:r>
              <a:rPr lang="de-DE" dirty="0" smtClean="0">
                <a:solidFill>
                  <a:schemeClr val="accent4">
                    <a:lumMod val="60000"/>
                    <a:lumOff val="40000"/>
                  </a:schemeClr>
                </a:solidFill>
              </a:rPr>
              <a:t>Mathematische Grundlagen (Teil 5)</a:t>
            </a:r>
          </a:p>
          <a:p>
            <a:pPr marL="880110" lvl="1" indent="-514350">
              <a:buFont typeface="+mj-lt"/>
              <a:buAutoNum type="alphaLcParenR"/>
            </a:pPr>
            <a:r>
              <a:rPr lang="de-DE" dirty="0" smtClean="0">
                <a:solidFill>
                  <a:schemeClr val="accent4">
                    <a:lumMod val="60000"/>
                    <a:lumOff val="40000"/>
                  </a:schemeClr>
                </a:solidFill>
              </a:rPr>
              <a:t>Anwendungsfelder der evolutionären Spieltheorie</a:t>
            </a:r>
          </a:p>
          <a:p>
            <a:pPr marL="880110" lvl="1" indent="-514350">
              <a:buFont typeface="+mj-lt"/>
              <a:buAutoNum type="alphaLcParenR"/>
            </a:pPr>
            <a:r>
              <a:rPr lang="de-DE" dirty="0" smtClean="0">
                <a:solidFill>
                  <a:schemeClr val="accent4">
                    <a:lumMod val="60000"/>
                    <a:lumOff val="40000"/>
                  </a:schemeClr>
                </a:solidFill>
              </a:rPr>
              <a:t>Beispiel: Symmetrische (2x3)-Spiele</a:t>
            </a:r>
          </a:p>
          <a:p>
            <a:pPr marL="880110" lvl="1" indent="-514350">
              <a:buFont typeface="+mj-lt"/>
              <a:buAutoNum type="alphaLcParenR"/>
            </a:pPr>
            <a:endParaRPr lang="de-DE" sz="2200" dirty="0" smtClean="0">
              <a:solidFill>
                <a:schemeClr val="accent4">
                  <a:lumMod val="60000"/>
                  <a:lumOff val="40000"/>
                </a:schemeClr>
              </a:solidFill>
            </a:endParaRPr>
          </a:p>
          <a:p>
            <a:pPr marL="880110" lvl="1" indent="-514350">
              <a:buFont typeface="+mj-lt"/>
              <a:buAutoNum type="alphaLcParenR"/>
            </a:pPr>
            <a:endParaRPr lang="de-DE" sz="1200"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a:xfrm>
            <a:off x="428596" y="142852"/>
            <a:ext cx="8229600" cy="1347046"/>
          </a:xfrm>
        </p:spPr>
        <p:txBody>
          <a:bodyPr>
            <a:normAutofit fontScale="90000"/>
          </a:bodyPr>
          <a:lstStyle/>
          <a:p>
            <a:pPr lvl="0" algn="ctr"/>
            <a:r>
              <a:rPr lang="de-DE" sz="7200" dirty="0" smtClean="0"/>
              <a:t>Theorie         Experiment</a:t>
            </a:r>
            <a:r>
              <a:rPr lang="de-DE" sz="9600" dirty="0" smtClean="0"/>
              <a:t/>
            </a:r>
            <a:br>
              <a:rPr lang="de-DE" sz="9600" dirty="0" smtClean="0"/>
            </a:br>
            <a:r>
              <a:rPr lang="de-DE" sz="2700" dirty="0" smtClean="0"/>
              <a:t>Experimentelle Ergebnisse des im Teil 4 gespielten Beispiels 1</a:t>
            </a:r>
            <a:endParaRPr lang="de-DE" dirty="0"/>
          </a:p>
        </p:txBody>
      </p:sp>
      <p:sp>
        <p:nvSpPr>
          <p:cNvPr id="21" name="Textfeld 20"/>
          <p:cNvSpPr txBox="1"/>
          <p:nvPr/>
        </p:nvSpPr>
        <p:spPr>
          <a:xfrm>
            <a:off x="428596" y="4643446"/>
            <a:ext cx="8501091" cy="2062103"/>
          </a:xfrm>
          <a:prstGeom prst="rect">
            <a:avLst/>
          </a:prstGeom>
          <a:noFill/>
          <a:ln>
            <a:solidFill>
              <a:schemeClr val="accent1"/>
            </a:solidFill>
          </a:ln>
        </p:spPr>
        <p:txBody>
          <a:bodyPr wrap="square" rtlCol="0">
            <a:spAutoFit/>
          </a:bodyPr>
          <a:lstStyle/>
          <a:p>
            <a:r>
              <a:rPr lang="de-DE" sz="1600" dirty="0" smtClean="0"/>
              <a:t>Das erste Spiel besitzt nur ein Nash-Gleichgewicht das gleichzeitig die dominante Strategie des Spiels ist (Kugel, Kugel). Da es sich bei diesem Beispiel um ein dominantes, symmetrisches (2x2)-Spiel handelt und die Funktion g(x) im relevanten Bereich (x=[0,1]) immer größer-gleich Null ist, strebt der Populationsanteil der Kugel-Spieler unabhängig vom Anfangswert immer gegen die evolutionär stabile Strategie x=1. Die klassische evolutionäre Spieltheorie sagt demnach voraus, dass die Spieler innerhalb der betrachteten Population nach einer gewissen Zeit maßgeblich die Strategie Kugel wählen (x=1). Die rote Kurve in der obigen Abbildung zeigt die experimentellen Ergebnisse des im Vorlesungsteil 4 gespielten Beispiels 1.</a:t>
            </a:r>
          </a:p>
        </p:txBody>
      </p:sp>
      <p:sp>
        <p:nvSpPr>
          <p:cNvPr id="31" name="Pfeil nach links und rechts 30"/>
          <p:cNvSpPr/>
          <p:nvPr/>
        </p:nvSpPr>
        <p:spPr>
          <a:xfrm>
            <a:off x="3286116" y="428604"/>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xB1_exp.gif"/>
          <p:cNvPicPr>
            <a:picLocks noChangeAspect="1"/>
          </p:cNvPicPr>
          <p:nvPr/>
        </p:nvPicPr>
        <p:blipFill>
          <a:blip r:embed="rId3" cstate="print"/>
          <a:stretch>
            <a:fillRect/>
          </a:stretch>
        </p:blipFill>
        <p:spPr>
          <a:xfrm>
            <a:off x="1214414" y="1500174"/>
            <a:ext cx="6562725" cy="300039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a:xfrm>
            <a:off x="428596" y="142852"/>
            <a:ext cx="8229600" cy="1347046"/>
          </a:xfrm>
        </p:spPr>
        <p:txBody>
          <a:bodyPr>
            <a:normAutofit fontScale="90000"/>
          </a:bodyPr>
          <a:lstStyle/>
          <a:p>
            <a:pPr lvl="0" algn="ctr"/>
            <a:r>
              <a:rPr lang="de-DE" sz="7200" dirty="0" smtClean="0"/>
              <a:t>Theorie         Experiment</a:t>
            </a:r>
            <a:r>
              <a:rPr lang="de-DE" sz="9600" dirty="0" smtClean="0"/>
              <a:t/>
            </a:r>
            <a:br>
              <a:rPr lang="de-DE" sz="9600" dirty="0" smtClean="0"/>
            </a:br>
            <a:r>
              <a:rPr lang="de-DE" sz="2700" dirty="0" smtClean="0"/>
              <a:t>Experimentelle Ergebnisse des im Teil 4 gespielten Beispiels 2</a:t>
            </a:r>
            <a:endParaRPr lang="de-DE" dirty="0"/>
          </a:p>
        </p:txBody>
      </p:sp>
      <p:sp>
        <p:nvSpPr>
          <p:cNvPr id="21" name="Textfeld 20"/>
          <p:cNvSpPr txBox="1"/>
          <p:nvPr/>
        </p:nvSpPr>
        <p:spPr>
          <a:xfrm>
            <a:off x="285720" y="4643446"/>
            <a:ext cx="8643967" cy="1815882"/>
          </a:xfrm>
          <a:prstGeom prst="rect">
            <a:avLst/>
          </a:prstGeom>
          <a:noFill/>
          <a:ln>
            <a:solidFill>
              <a:schemeClr val="accent1"/>
            </a:solidFill>
          </a:ln>
        </p:spPr>
        <p:txBody>
          <a:bodyPr wrap="square" rtlCol="0">
            <a:spAutoFit/>
          </a:bodyPr>
          <a:lstStyle/>
          <a:p>
            <a:r>
              <a:rPr lang="de-DE" sz="1600" dirty="0" smtClean="0"/>
              <a:t>Das zweite Spiel besitzt keine dominante Strategie, aber zwei unsymmetrische Nash-Gleichgewicht in reinen Strategien ((K,KK) und (KK,K)) und ein gemischtes Nash-Gleichgewicht (0.67 K , 0.33 KK). Da es sich bei diesem Beispiel um ein symmetrisches Anti-Koordinationsspiel handelt, strebt der Populationsanteil der Kugel-Spieler unabhängig vom Anfangswert immer zu dem gemischten Nash-Gleichgewicht (der einzigen evolutionär stabilen Strategie des Spiels), was identisch mit der mittleren Nullstelle der Funktion g(x) ist (x=0.67). Die rote Kurve in der obigen Abbildung zeigt die experimentellen Ergebnisse des im Vorlesungsteil 4 gespielten Beispiels 2.</a:t>
            </a:r>
          </a:p>
        </p:txBody>
      </p:sp>
      <p:sp>
        <p:nvSpPr>
          <p:cNvPr id="31" name="Pfeil nach links und rechts 30"/>
          <p:cNvSpPr/>
          <p:nvPr/>
        </p:nvSpPr>
        <p:spPr>
          <a:xfrm>
            <a:off x="3286116" y="428604"/>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xB2_exp.gif"/>
          <p:cNvPicPr>
            <a:picLocks noChangeAspect="1"/>
          </p:cNvPicPr>
          <p:nvPr/>
        </p:nvPicPr>
        <p:blipFill>
          <a:blip r:embed="rId3" cstate="print"/>
          <a:stretch>
            <a:fillRect/>
          </a:stretch>
        </p:blipFill>
        <p:spPr>
          <a:xfrm>
            <a:off x="1357290" y="1500174"/>
            <a:ext cx="6562725" cy="300039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a:xfrm>
            <a:off x="428596" y="142852"/>
            <a:ext cx="8229600" cy="1347046"/>
          </a:xfrm>
        </p:spPr>
        <p:txBody>
          <a:bodyPr>
            <a:normAutofit fontScale="90000"/>
          </a:bodyPr>
          <a:lstStyle/>
          <a:p>
            <a:pPr lvl="0" algn="ctr"/>
            <a:r>
              <a:rPr lang="de-DE" sz="7200" dirty="0" smtClean="0"/>
              <a:t>Theorie         Experiment</a:t>
            </a:r>
            <a:r>
              <a:rPr lang="de-DE" sz="9600" dirty="0" smtClean="0"/>
              <a:t/>
            </a:r>
            <a:br>
              <a:rPr lang="de-DE" sz="9600" dirty="0" smtClean="0"/>
            </a:br>
            <a:r>
              <a:rPr lang="de-DE" sz="2700" dirty="0" smtClean="0"/>
              <a:t>Experimentelle Ergebnisse des im Teil 4 gespielten Beispiels 3</a:t>
            </a:r>
            <a:endParaRPr lang="de-DE" dirty="0"/>
          </a:p>
        </p:txBody>
      </p:sp>
      <p:sp>
        <p:nvSpPr>
          <p:cNvPr id="21" name="Textfeld 20"/>
          <p:cNvSpPr txBox="1"/>
          <p:nvPr/>
        </p:nvSpPr>
        <p:spPr>
          <a:xfrm>
            <a:off x="428596" y="4643446"/>
            <a:ext cx="8501091" cy="2062103"/>
          </a:xfrm>
          <a:prstGeom prst="rect">
            <a:avLst/>
          </a:prstGeom>
          <a:noFill/>
          <a:ln>
            <a:solidFill>
              <a:schemeClr val="accent1"/>
            </a:solidFill>
          </a:ln>
        </p:spPr>
        <p:txBody>
          <a:bodyPr wrap="square" rtlCol="0">
            <a:spAutoFit/>
          </a:bodyPr>
          <a:lstStyle/>
          <a:p>
            <a:r>
              <a:rPr lang="de-DE" sz="1600" dirty="0" smtClean="0"/>
              <a:t>Das dritte Spiel besitzt ebenfalls keine dominante Strategie, aber zwei symmetrische Nash-Gleichgewicht in reinen Strategien ((K,K) und (KK,KK)) und ein gemischtes Nash-Gleichgewicht (0.33 K , 0.67 KK). Da es sich bei diesem Beispiel um ein symmetrisches Koordinationsspiel handelt, strebt der Populationsanteil der Kugel-Spieler abhängig vom Anfangswert zu einem der beiden reinen Nash-Gleichgewichte (x=1  oder x=0). Die klassische evolutionäre Spieltheorie sagt demnach voraus, dass es zwei evolutionär stabile Strategien gibt (x=1  oder x=0). Die rote Kurve in der obigen Abbildung zeigt die experimentellen Ergebnisse des im Vorlesungsteil 4 gespielten Beispiels 3.</a:t>
            </a:r>
          </a:p>
        </p:txBody>
      </p:sp>
      <p:sp>
        <p:nvSpPr>
          <p:cNvPr id="31" name="Pfeil nach links und rechts 30"/>
          <p:cNvSpPr/>
          <p:nvPr/>
        </p:nvSpPr>
        <p:spPr>
          <a:xfrm>
            <a:off x="3286116" y="428604"/>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xB3_exp.gif"/>
          <p:cNvPicPr>
            <a:picLocks noChangeAspect="1"/>
          </p:cNvPicPr>
          <p:nvPr/>
        </p:nvPicPr>
        <p:blipFill>
          <a:blip r:embed="rId3" cstate="print"/>
          <a:stretch>
            <a:fillRect/>
          </a:stretch>
        </p:blipFill>
        <p:spPr>
          <a:xfrm>
            <a:off x="1214414" y="1500174"/>
            <a:ext cx="6562725" cy="307183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a:xfrm>
            <a:off x="428596" y="142852"/>
            <a:ext cx="8229600" cy="1500198"/>
          </a:xfrm>
        </p:spPr>
        <p:txBody>
          <a:bodyPr>
            <a:normAutofit fontScale="90000"/>
          </a:bodyPr>
          <a:lstStyle/>
          <a:p>
            <a:pPr lvl="0" algn="ctr"/>
            <a:r>
              <a:rPr lang="de-DE" sz="7200" dirty="0" smtClean="0"/>
              <a:t>Theorie         Experiment</a:t>
            </a:r>
            <a:r>
              <a:rPr lang="de-DE" sz="9600" dirty="0" smtClean="0"/>
              <a:t/>
            </a:r>
            <a:br>
              <a:rPr lang="de-DE" sz="9600" dirty="0" smtClean="0"/>
            </a:br>
            <a:r>
              <a:rPr lang="de-DE" sz="3100" dirty="0" smtClean="0"/>
              <a:t>Experimentelle Ökonomie</a:t>
            </a:r>
            <a:endParaRPr lang="de-DE" dirty="0"/>
          </a:p>
        </p:txBody>
      </p:sp>
      <p:sp>
        <p:nvSpPr>
          <p:cNvPr id="31" name="Pfeil nach links und rechts 30"/>
          <p:cNvSpPr/>
          <p:nvPr/>
        </p:nvSpPr>
        <p:spPr>
          <a:xfrm>
            <a:off x="3286116" y="428604"/>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p:cNvSpPr txBox="1"/>
          <p:nvPr/>
        </p:nvSpPr>
        <p:spPr>
          <a:xfrm>
            <a:off x="428596" y="1857364"/>
            <a:ext cx="8215370" cy="4801314"/>
          </a:xfrm>
          <a:prstGeom prst="rect">
            <a:avLst/>
          </a:prstGeom>
          <a:noFill/>
        </p:spPr>
        <p:txBody>
          <a:bodyPr wrap="square" rtlCol="0">
            <a:spAutoFit/>
          </a:bodyPr>
          <a:lstStyle/>
          <a:p>
            <a:r>
              <a:rPr lang="de-DE" dirty="0" smtClean="0"/>
              <a:t>Die experimentelle Realisierung von (evolutionären) Spielen ist ein aktuelles Forschungsgebiet, was sowohl in den Sozial- und Wirtschaftswissenschaften als auch in der Biologie erforscht wird (Nobelpreis 2009 !). Innerhalb der Wirtschaftswissenschaften bezeichnet man dieses Forschungsgebiet als </a:t>
            </a:r>
            <a:r>
              <a:rPr lang="de-DE" i="1" dirty="0" smtClean="0"/>
              <a:t>Experimentelle Ökonomie</a:t>
            </a:r>
            <a:r>
              <a:rPr lang="de-DE" dirty="0" smtClean="0"/>
              <a:t>. In experimentellen Laboren wird das Verhalten von freiwillige Akteuren in konstruierten Spielsituationen erforscht und mit den von der Theorie vorhergesagten Ergebnissen verglichen. Siehe hierzu z.B. </a:t>
            </a:r>
          </a:p>
          <a:p>
            <a:endParaRPr lang="de-DE" dirty="0" smtClean="0"/>
          </a:p>
          <a:p>
            <a:pPr>
              <a:buFont typeface="Courier New" pitchFamily="49" charset="0"/>
              <a:buChar char="o"/>
            </a:pPr>
            <a:r>
              <a:rPr lang="en-US" b="1" dirty="0" smtClean="0"/>
              <a:t> </a:t>
            </a:r>
            <a:r>
              <a:rPr lang="en-US" sz="1600" b="1" dirty="0" smtClean="0"/>
              <a:t>Cooperation in PD games: Fear, greed, and history of play</a:t>
            </a:r>
            <a:r>
              <a:rPr lang="en-US" sz="1600" dirty="0" smtClean="0"/>
              <a:t>,</a:t>
            </a:r>
            <a:r>
              <a:rPr lang="en-US" sz="1600" b="1" dirty="0" smtClean="0"/>
              <a:t> </a:t>
            </a:r>
            <a:r>
              <a:rPr lang="de-DE" sz="1600" i="1" dirty="0" smtClean="0"/>
              <a:t>T.K. AHN, ELINOR OSTROM, DAVID SCHMIDT, ROBERT SHUPP &amp; JAMESWALKER, </a:t>
            </a:r>
            <a:r>
              <a:rPr lang="en-US" sz="1600" i="1" dirty="0" smtClean="0"/>
              <a:t>Public Choice </a:t>
            </a:r>
            <a:r>
              <a:rPr lang="en-US" sz="1600" b="1" i="1" dirty="0" smtClean="0"/>
              <a:t>106: 137–155, 2001</a:t>
            </a:r>
            <a:endParaRPr lang="de-DE" sz="1600" dirty="0" smtClean="0"/>
          </a:p>
          <a:p>
            <a:pPr>
              <a:buFont typeface="Courier New" pitchFamily="49" charset="0"/>
              <a:buChar char="o"/>
            </a:pPr>
            <a:r>
              <a:rPr lang="en-US" sz="1600" b="1" dirty="0" smtClean="0"/>
              <a:t>Experimental Validation of Quantum Game Theory, </a:t>
            </a:r>
            <a:r>
              <a:rPr lang="en-US" sz="1600" dirty="0" smtClean="0"/>
              <a:t>M. </a:t>
            </a:r>
            <a:r>
              <a:rPr lang="en-US" sz="1600" dirty="0" err="1" smtClean="0"/>
              <a:t>Hanauske</a:t>
            </a:r>
            <a:r>
              <a:rPr lang="en-US" sz="1600" dirty="0" smtClean="0"/>
              <a:t> and S. </a:t>
            </a:r>
            <a:r>
              <a:rPr lang="en-US" sz="1600" dirty="0" err="1" smtClean="0"/>
              <a:t>Bernius</a:t>
            </a:r>
            <a:r>
              <a:rPr lang="en-US" sz="1600" dirty="0" smtClean="0"/>
              <a:t> and W. </a:t>
            </a:r>
            <a:r>
              <a:rPr lang="en-US" sz="1600" dirty="0" err="1" smtClean="0"/>
              <a:t>König</a:t>
            </a:r>
            <a:r>
              <a:rPr lang="en-US" sz="1600" dirty="0" smtClean="0"/>
              <a:t> and B. </a:t>
            </a:r>
            <a:r>
              <a:rPr lang="en-US" sz="1600" dirty="0" err="1" smtClean="0"/>
              <a:t>Dugall</a:t>
            </a:r>
            <a:r>
              <a:rPr lang="en-US" sz="1600" dirty="0" smtClean="0"/>
              <a:t>, (accepted paper at the conference  </a:t>
            </a:r>
            <a:r>
              <a:rPr lang="en-US" sz="1600" i="1" dirty="0" smtClean="0"/>
              <a:t>Logic and the Foundations of Game and Decision Theory</a:t>
            </a:r>
            <a:r>
              <a:rPr lang="en-US" sz="1600" dirty="0" smtClean="0"/>
              <a:t> </a:t>
            </a:r>
            <a:r>
              <a:rPr lang="en-US" sz="1600" dirty="0" smtClean="0">
                <a:hlinkClick r:id="rId3"/>
              </a:rPr>
              <a:t>LOFT 2008</a:t>
            </a:r>
            <a:r>
              <a:rPr lang="en-US" sz="1600" dirty="0" smtClean="0"/>
              <a:t>, </a:t>
            </a:r>
            <a:r>
              <a:rPr lang="en-US" sz="1600" dirty="0" smtClean="0">
                <a:hlinkClick r:id="rId4"/>
              </a:rPr>
              <a:t>arXiv:0707.3068v1</a:t>
            </a:r>
            <a:endParaRPr lang="en-US" sz="1600" dirty="0" smtClean="0"/>
          </a:p>
          <a:p>
            <a:pPr>
              <a:buFont typeface="Courier New" pitchFamily="49" charset="0"/>
              <a:buChar char="o"/>
            </a:pPr>
            <a:r>
              <a:rPr lang="de-DE" sz="1600" b="1" dirty="0" smtClean="0"/>
              <a:t> </a:t>
            </a:r>
            <a:r>
              <a:rPr lang="de-DE" sz="1600" b="1" dirty="0" err="1" smtClean="0"/>
              <a:t>Fellow</a:t>
            </a:r>
            <a:r>
              <a:rPr lang="de-DE" sz="1600" b="1" dirty="0" smtClean="0"/>
              <a:t>-Feeling </a:t>
            </a:r>
            <a:r>
              <a:rPr lang="de-DE" sz="1600" b="1" dirty="0" err="1" smtClean="0"/>
              <a:t>and</a:t>
            </a:r>
            <a:r>
              <a:rPr lang="de-DE" sz="1600" b="1" dirty="0" smtClean="0"/>
              <a:t> </a:t>
            </a:r>
            <a:r>
              <a:rPr lang="de-DE" sz="1600" b="1" dirty="0" err="1" smtClean="0"/>
              <a:t>Cooperation</a:t>
            </a:r>
            <a:r>
              <a:rPr lang="de-DE" sz="1600" b="1" dirty="0" smtClean="0"/>
              <a:t> (</a:t>
            </a:r>
            <a:r>
              <a:rPr lang="en-US" sz="1600" b="1" i="1" dirty="0" smtClean="0"/>
              <a:t>A quantum game theory-based analysis of a prisoner’s dilemma experiment), </a:t>
            </a:r>
            <a:r>
              <a:rPr lang="de-DE" sz="1600" dirty="0" smtClean="0"/>
              <a:t>Matthias </a:t>
            </a:r>
            <a:r>
              <a:rPr lang="de-DE" sz="1600" dirty="0" err="1" smtClean="0"/>
              <a:t>Hanauske</a:t>
            </a:r>
            <a:r>
              <a:rPr lang="de-DE" sz="1600" dirty="0" smtClean="0"/>
              <a:t> </a:t>
            </a:r>
            <a:r>
              <a:rPr lang="de-DE" sz="1600" dirty="0" err="1" smtClean="0"/>
              <a:t>and</a:t>
            </a:r>
            <a:r>
              <a:rPr lang="de-DE" sz="1600" dirty="0" smtClean="0"/>
              <a:t> Sebastian Schäfer, Seminararbeit im PHD-Seminar „Experimentelle Ökonomie“ geleitet von Herrn Professor M. </a:t>
            </a:r>
            <a:r>
              <a:rPr lang="de-DE" sz="1600" dirty="0" err="1" smtClean="0"/>
              <a:t>Kosfeld</a:t>
            </a:r>
            <a:r>
              <a:rPr lang="de-DE" sz="1600" dirty="0" smtClean="0"/>
              <a:t>, </a:t>
            </a:r>
            <a:r>
              <a:rPr lang="de-DE" sz="1600" dirty="0" err="1" smtClean="0"/>
              <a:t>Somersemester</a:t>
            </a:r>
            <a:r>
              <a:rPr lang="de-DE" sz="1600" dirty="0" smtClean="0"/>
              <a:t> 2009, Frankfurt am Main).</a:t>
            </a:r>
            <a:endParaRPr lang="en-US" sz="1600"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a:xfrm>
            <a:off x="428596" y="142852"/>
            <a:ext cx="8229600" cy="1500198"/>
          </a:xfrm>
        </p:spPr>
        <p:txBody>
          <a:bodyPr>
            <a:normAutofit fontScale="90000"/>
          </a:bodyPr>
          <a:lstStyle/>
          <a:p>
            <a:pPr lvl="0" algn="ctr"/>
            <a:r>
              <a:rPr lang="de-DE" sz="7200" dirty="0" smtClean="0"/>
              <a:t>Theorie         Experiment</a:t>
            </a:r>
            <a:r>
              <a:rPr lang="de-DE" sz="9600" dirty="0" smtClean="0"/>
              <a:t/>
            </a:r>
            <a:br>
              <a:rPr lang="de-DE" sz="9600" dirty="0" smtClean="0"/>
            </a:br>
            <a:r>
              <a:rPr lang="de-DE" sz="3100" dirty="0" smtClean="0"/>
              <a:t>Experimentelle Ökonomie</a:t>
            </a:r>
            <a:endParaRPr lang="de-DE" dirty="0"/>
          </a:p>
        </p:txBody>
      </p:sp>
      <p:sp>
        <p:nvSpPr>
          <p:cNvPr id="31" name="Pfeil nach links und rechts 30"/>
          <p:cNvSpPr/>
          <p:nvPr/>
        </p:nvSpPr>
        <p:spPr>
          <a:xfrm>
            <a:off x="3286116" y="428604"/>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p:cNvSpPr txBox="1"/>
          <p:nvPr/>
        </p:nvSpPr>
        <p:spPr>
          <a:xfrm>
            <a:off x="428596" y="1857364"/>
            <a:ext cx="8215370" cy="3785652"/>
          </a:xfrm>
          <a:prstGeom prst="rect">
            <a:avLst/>
          </a:prstGeom>
          <a:noFill/>
        </p:spPr>
        <p:txBody>
          <a:bodyPr wrap="square" rtlCol="0">
            <a:spAutoFit/>
          </a:bodyPr>
          <a:lstStyle/>
          <a:p>
            <a:r>
              <a:rPr lang="de-DE" sz="2400" dirty="0" smtClean="0"/>
              <a:t>Da das beobachtete Verhalten der Spieler (in einigen Spielsituationen) nicht immer mit dem vorhergesagten Ergebnis übereinstimmt, wurden im Laufe der Zeit die Theorien erweitert (siehe Vorlesungsteil 6 „Neue Entwicklungen in der evolutionären Spieltheorie“). Gewisse Grundannahmen der (evolutionären) Spieltheorie wurden hinterfragt und die spieltheoretischen Gleichgewichtskonzepte und die der evolutionären Spieltheorie zugrundeliegende </a:t>
            </a:r>
            <a:r>
              <a:rPr lang="de-DE" sz="2400" dirty="0" err="1" smtClean="0"/>
              <a:t>Replikatordynamik</a:t>
            </a:r>
            <a:r>
              <a:rPr lang="de-DE" sz="2400" dirty="0" smtClean="0"/>
              <a:t> wurden für gewisse realistische Spielsituationen abgeändert.</a:t>
            </a:r>
            <a:endParaRPr lang="de-DE"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Inhaltsübersicht der vorigen vier Teile der Vorlesung</a:t>
            </a:r>
            <a:endParaRPr lang="de-DE" dirty="0"/>
          </a:p>
        </p:txBody>
      </p:sp>
      <p:sp>
        <p:nvSpPr>
          <p:cNvPr id="3" name="Inhaltsplatzhalter 2"/>
          <p:cNvSpPr>
            <a:spLocks noGrp="1"/>
          </p:cNvSpPr>
          <p:nvPr>
            <p:ph idx="1"/>
          </p:nvPr>
        </p:nvSpPr>
        <p:spPr/>
        <p:txBody>
          <a:bodyPr>
            <a:normAutofit fontScale="55000" lnSpcReduction="20000"/>
          </a:bodyPr>
          <a:lstStyle/>
          <a:p>
            <a:pPr marL="514350" indent="-514350">
              <a:buFont typeface="+mj-lt"/>
              <a:buAutoNum type="arabicPeriod"/>
            </a:pPr>
            <a:r>
              <a:rPr lang="de-DE" sz="2400" dirty="0" smtClean="0"/>
              <a:t>Grundlagen der Spieltheorie</a:t>
            </a:r>
          </a:p>
          <a:p>
            <a:pPr marL="880110" lvl="1" indent="-514350">
              <a:buFont typeface="+mj-lt"/>
              <a:buAutoNum type="alphaLcParenR"/>
            </a:pPr>
            <a:r>
              <a:rPr lang="de-DE" dirty="0" smtClean="0"/>
              <a:t>Einleitung</a:t>
            </a:r>
          </a:p>
          <a:p>
            <a:pPr marL="880110" lvl="1" indent="-514350">
              <a:buFont typeface="+mj-lt"/>
              <a:buAutoNum type="alphaLcParenR"/>
            </a:pPr>
            <a:r>
              <a:rPr lang="de-DE" dirty="0" smtClean="0"/>
              <a:t>Mathematische Grundlagen (Teil 1)</a:t>
            </a:r>
          </a:p>
          <a:p>
            <a:pPr marL="880110" lvl="1" indent="-514350">
              <a:buFont typeface="+mj-lt"/>
              <a:buAutoNum type="alphaLcParenR"/>
            </a:pPr>
            <a:r>
              <a:rPr lang="de-DE" dirty="0" smtClean="0"/>
              <a:t>Definition eines Spiels in Normalform mit Auszahlung</a:t>
            </a:r>
          </a:p>
          <a:p>
            <a:pPr marL="880110" lvl="1" indent="-514350">
              <a:buFont typeface="+mj-lt"/>
              <a:buAutoNum type="alphaLcParenR"/>
            </a:pPr>
            <a:r>
              <a:rPr lang="de-DE" dirty="0" smtClean="0"/>
              <a:t>Beispiel: Zwei Spieler – Zwei Strategien</a:t>
            </a:r>
          </a:p>
          <a:p>
            <a:pPr marL="880110" lvl="1" indent="-514350">
              <a:buFont typeface="+mj-lt"/>
              <a:buAutoNum type="alphaLcParenR"/>
            </a:pPr>
            <a:r>
              <a:rPr lang="de-DE" dirty="0" smtClean="0"/>
              <a:t>Beispiel: Zwei Spieler – Drei Strategien</a:t>
            </a:r>
          </a:p>
          <a:p>
            <a:pPr marL="880110" lvl="1" indent="-514350">
              <a:buFont typeface="+mj-lt"/>
              <a:buAutoNum type="alphaLcParenR"/>
            </a:pPr>
            <a:r>
              <a:rPr lang="de-DE" dirty="0" smtClean="0"/>
              <a:t>Reine und gemischte Strategien</a:t>
            </a:r>
          </a:p>
          <a:p>
            <a:pPr marL="880110" lvl="1" indent="-514350">
              <a:buFont typeface="+mj-lt"/>
              <a:buAutoNum type="alphaLcParenR"/>
            </a:pPr>
            <a:r>
              <a:rPr lang="de-DE" dirty="0" smtClean="0"/>
              <a:t>Mathematische Grundlagen (Teil 2)</a:t>
            </a:r>
          </a:p>
          <a:p>
            <a:pPr marL="880110" lvl="1" indent="-514350">
              <a:buFont typeface="+mj-lt"/>
              <a:buAutoNum type="alphaLcParenR"/>
            </a:pPr>
            <a:r>
              <a:rPr lang="de-DE" dirty="0" smtClean="0"/>
              <a:t>Dominante Strategien und Nash Gleichgewichte</a:t>
            </a:r>
          </a:p>
          <a:p>
            <a:pPr marL="880110" lvl="1" indent="-514350">
              <a:buFont typeface="+mj-lt"/>
              <a:buAutoNum type="alphaLcParenR"/>
            </a:pPr>
            <a:r>
              <a:rPr lang="de-DE" dirty="0" smtClean="0"/>
              <a:t>Beispiel: Zwei Spieler – Zwei Strategien</a:t>
            </a:r>
          </a:p>
          <a:p>
            <a:pPr marL="880110" lvl="1" indent="-514350">
              <a:buFont typeface="+mj-lt"/>
              <a:buAutoNum type="alphaLcParenR"/>
            </a:pPr>
            <a:r>
              <a:rPr lang="de-DE" dirty="0" smtClean="0"/>
              <a:t>Mathematische Grundlagen (Teil 3)</a:t>
            </a:r>
          </a:p>
          <a:p>
            <a:pPr marL="880110" lvl="1" indent="-514350">
              <a:buFont typeface="+mj-lt"/>
              <a:buAutoNum type="alphaLcParenR"/>
            </a:pPr>
            <a:r>
              <a:rPr lang="de-DE" dirty="0" smtClean="0"/>
              <a:t>Symmetrische und unsymmetrische Spiele</a:t>
            </a:r>
          </a:p>
          <a:p>
            <a:pPr marL="880110" lvl="1" indent="-514350">
              <a:buFont typeface="+mj-lt"/>
              <a:buAutoNum type="alphaLcParenR"/>
            </a:pPr>
            <a:r>
              <a:rPr lang="de-DE" dirty="0" smtClean="0"/>
              <a:t>Beispiel: Zwei Spieler – Zwei Strategien</a:t>
            </a:r>
          </a:p>
          <a:p>
            <a:pPr marL="880110" lvl="1" indent="-514350">
              <a:buFont typeface="+mj-lt"/>
              <a:buAutoNum type="alphaLcParenR"/>
            </a:pPr>
            <a:r>
              <a:rPr lang="de-DE" dirty="0" smtClean="0"/>
              <a:t>Beispiel: Zwei Spieler – Drei Strategien</a:t>
            </a:r>
          </a:p>
          <a:p>
            <a:pPr marL="880110" lvl="1" indent="-514350">
              <a:buFont typeface="+mj-lt"/>
              <a:buAutoNum type="alphaLcParenR"/>
            </a:pPr>
            <a:r>
              <a:rPr lang="de-DE" dirty="0" smtClean="0"/>
              <a:t>Weitere Konzepte der Spieltheorie</a:t>
            </a:r>
          </a:p>
          <a:p>
            <a:pPr marL="514350" indent="-514350">
              <a:buFont typeface="+mj-lt"/>
              <a:buAutoNum type="arabicPeriod"/>
            </a:pPr>
            <a:r>
              <a:rPr lang="de-DE" sz="2400" dirty="0" smtClean="0"/>
              <a:t>Evolutionäre Spieltheorie</a:t>
            </a:r>
          </a:p>
          <a:p>
            <a:pPr marL="880110" lvl="1" indent="-514350">
              <a:buFont typeface="+mj-lt"/>
              <a:buAutoNum type="alphaLcParenR"/>
            </a:pPr>
            <a:r>
              <a:rPr lang="de-DE" sz="2200" dirty="0" smtClean="0"/>
              <a:t>Einleitung</a:t>
            </a:r>
          </a:p>
          <a:p>
            <a:pPr marL="880110" lvl="1" indent="-514350">
              <a:buFont typeface="+mj-lt"/>
              <a:buAutoNum type="alphaLcParenR"/>
            </a:pPr>
            <a:r>
              <a:rPr lang="de-DE" sz="2200" dirty="0" smtClean="0"/>
              <a:t>Mathematische Grundlagen (Teil 4)</a:t>
            </a:r>
          </a:p>
          <a:p>
            <a:pPr marL="880110" lvl="1" indent="-514350">
              <a:buFont typeface="+mj-lt"/>
              <a:buAutoNum type="alphaLcParenR"/>
            </a:pPr>
            <a:r>
              <a:rPr lang="de-DE" sz="2200" dirty="0" smtClean="0"/>
              <a:t>Evolutionär stabile Strategien</a:t>
            </a:r>
          </a:p>
          <a:p>
            <a:pPr marL="880110" lvl="1" indent="-514350">
              <a:buFont typeface="+mj-lt"/>
              <a:buAutoNum type="alphaLcParenR"/>
            </a:pPr>
            <a:r>
              <a:rPr lang="de-DE" sz="2200" dirty="0" smtClean="0"/>
              <a:t>Die </a:t>
            </a:r>
            <a:r>
              <a:rPr lang="de-DE" sz="2200" dirty="0" err="1" smtClean="0"/>
              <a:t>Replikatordynamik</a:t>
            </a:r>
            <a:endParaRPr lang="de-DE" sz="2200" dirty="0" smtClean="0"/>
          </a:p>
          <a:p>
            <a:pPr marL="880110" lvl="1" indent="-514350">
              <a:buFont typeface="+mj-lt"/>
              <a:buAutoNum type="alphaLcParenR"/>
            </a:pPr>
            <a:r>
              <a:rPr lang="de-DE" sz="2200" dirty="0" smtClean="0"/>
              <a:t>Beispiel: Symmetrische (2x2)-Spiele</a:t>
            </a:r>
          </a:p>
          <a:p>
            <a:pPr marL="1154430" lvl="2" indent="-514350">
              <a:buFont typeface="+mj-lt"/>
              <a:buAutoNum type="romanLcPeriod"/>
            </a:pPr>
            <a:endParaRPr lang="de-DE" sz="1900" dirty="0" smtClean="0"/>
          </a:p>
          <a:p>
            <a:pPr marL="880110" lvl="1" indent="-514350">
              <a:buFont typeface="+mj-lt"/>
              <a:buAutoNum type="alphaLcParenR"/>
            </a:pPr>
            <a:endParaRPr lang="de-DE" sz="1200" dirty="0" smtClean="0"/>
          </a:p>
        </p:txBody>
      </p:sp>
      <p:sp>
        <p:nvSpPr>
          <p:cNvPr id="4" name="Textfeld 3"/>
          <p:cNvSpPr txBox="1"/>
          <p:nvPr/>
        </p:nvSpPr>
        <p:spPr>
          <a:xfrm>
            <a:off x="5143504" y="3143248"/>
            <a:ext cx="3643338" cy="2308324"/>
          </a:xfrm>
          <a:prstGeom prst="rect">
            <a:avLst/>
          </a:prstGeom>
          <a:noFill/>
          <a:ln>
            <a:solidFill>
              <a:schemeClr val="accent1"/>
            </a:solidFill>
          </a:ln>
        </p:spPr>
        <p:txBody>
          <a:bodyPr wrap="square" rtlCol="0">
            <a:spAutoFit/>
          </a:bodyPr>
          <a:lstStyle/>
          <a:p>
            <a:r>
              <a:rPr lang="de-DE" sz="2400" dirty="0" smtClean="0"/>
              <a:t>+ </a:t>
            </a:r>
            <a:r>
              <a:rPr lang="de-DE" sz="2400" b="1" dirty="0" smtClean="0"/>
              <a:t>Hausaufgabe:</a:t>
            </a:r>
          </a:p>
          <a:p>
            <a:r>
              <a:rPr lang="de-DE" sz="2400" dirty="0" smtClean="0"/>
              <a:t>„Evolutionär stabile Strategien von den drei in der Vorlesung gespielten evolutionären Beispiel-Spielen “ </a:t>
            </a:r>
            <a:endParaRPr lang="de-DE" sz="2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a:xfrm>
            <a:off x="428596" y="142852"/>
            <a:ext cx="8229600" cy="1347046"/>
          </a:xfrm>
        </p:spPr>
        <p:txBody>
          <a:bodyPr>
            <a:normAutofit fontScale="90000"/>
          </a:bodyPr>
          <a:lstStyle/>
          <a:p>
            <a:pPr lvl="0" algn="ctr"/>
            <a:r>
              <a:rPr lang="de-DE" sz="7200" dirty="0" smtClean="0"/>
              <a:t>Theorie         Experiment</a:t>
            </a:r>
            <a:r>
              <a:rPr lang="de-DE" sz="9600" dirty="0" smtClean="0"/>
              <a:t/>
            </a:r>
            <a:br>
              <a:rPr lang="de-DE" sz="9600" dirty="0" smtClean="0"/>
            </a:br>
            <a:r>
              <a:rPr lang="de-DE" sz="2200" dirty="0" smtClean="0"/>
              <a:t>Mögliche Gründe einer Diskrepanz zwischen Theorie und Experiment</a:t>
            </a:r>
            <a:endParaRPr lang="de-DE" dirty="0"/>
          </a:p>
        </p:txBody>
      </p:sp>
      <p:sp>
        <p:nvSpPr>
          <p:cNvPr id="31" name="Pfeil nach links und rechts 30"/>
          <p:cNvSpPr/>
          <p:nvPr/>
        </p:nvSpPr>
        <p:spPr>
          <a:xfrm>
            <a:off x="3286116" y="428604"/>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p:cNvSpPr txBox="1"/>
          <p:nvPr/>
        </p:nvSpPr>
        <p:spPr>
          <a:xfrm>
            <a:off x="428596" y="1643050"/>
            <a:ext cx="8215370" cy="2031325"/>
          </a:xfrm>
          <a:prstGeom prst="rect">
            <a:avLst/>
          </a:prstGeom>
          <a:noFill/>
          <a:ln>
            <a:solidFill>
              <a:schemeClr val="accent1"/>
            </a:solidFill>
          </a:ln>
        </p:spPr>
        <p:txBody>
          <a:bodyPr wrap="square" rtlCol="0">
            <a:spAutoFit/>
          </a:bodyPr>
          <a:lstStyle/>
          <a:p>
            <a:r>
              <a:rPr lang="de-DE" b="1" dirty="0" smtClean="0"/>
              <a:t>Teils nicht erfüllte Grundvoraussetzungen der evolutionären Spieltheorie:</a:t>
            </a:r>
          </a:p>
          <a:p>
            <a:pPr>
              <a:buFont typeface="Courier New" pitchFamily="49" charset="0"/>
              <a:buChar char="o"/>
            </a:pPr>
            <a:r>
              <a:rPr lang="de-DE" dirty="0" smtClean="0"/>
              <a:t> Endliche Anzahl von Spielern innerhalb der Population.</a:t>
            </a:r>
          </a:p>
          <a:p>
            <a:pPr>
              <a:buFont typeface="Courier New" pitchFamily="49" charset="0"/>
              <a:buChar char="o"/>
            </a:pPr>
            <a:r>
              <a:rPr lang="de-DE" dirty="0" smtClean="0"/>
              <a:t> Das zufällige und gleichverteilte Zusammentreffen der Spieler in jeder Spielperiode ist in einer realen Spielsituation oft nicht erfüllt (siehe komplexe Sozio-Ökonomische Netzwerke (Elinor Ostrom, Nobelpreis 2009)). </a:t>
            </a:r>
          </a:p>
          <a:p>
            <a:pPr>
              <a:buFont typeface="Courier New" pitchFamily="49" charset="0"/>
              <a:buChar char="o"/>
            </a:pPr>
            <a:r>
              <a:rPr lang="de-DE" dirty="0" smtClean="0"/>
              <a:t> Die Voraussetzung des „Homo </a:t>
            </a:r>
            <a:r>
              <a:rPr lang="de-DE" dirty="0" err="1" smtClean="0"/>
              <a:t>Ök</a:t>
            </a:r>
            <a:r>
              <a:rPr lang="de-DE" dirty="0" err="1" smtClean="0"/>
              <a:t>onomikus</a:t>
            </a:r>
            <a:r>
              <a:rPr lang="de-DE" dirty="0" smtClean="0"/>
              <a:t>“ ist oft nicht perfekt erfüllt (Altruistisches Verhalten, Empathie, … (Elinor Ostrom, Nobelpreis 2009) ).  </a:t>
            </a:r>
            <a:endParaRPr lang="de-DE" dirty="0"/>
          </a:p>
        </p:txBody>
      </p:sp>
      <p:sp>
        <p:nvSpPr>
          <p:cNvPr id="5" name="Textfeld 4"/>
          <p:cNvSpPr txBox="1"/>
          <p:nvPr/>
        </p:nvSpPr>
        <p:spPr>
          <a:xfrm>
            <a:off x="428596" y="3857628"/>
            <a:ext cx="8215370" cy="2862322"/>
          </a:xfrm>
          <a:prstGeom prst="rect">
            <a:avLst/>
          </a:prstGeom>
          <a:noFill/>
          <a:ln>
            <a:solidFill>
              <a:schemeClr val="bg1"/>
            </a:solidFill>
          </a:ln>
        </p:spPr>
        <p:txBody>
          <a:bodyPr wrap="square" rtlCol="0">
            <a:spAutoFit/>
          </a:bodyPr>
          <a:lstStyle/>
          <a:p>
            <a:r>
              <a:rPr lang="de-DE" dirty="0" smtClean="0"/>
              <a:t>Bei unserem spieltheoretischen Experiment war zum Beispiel die Menge der Spieler viel zu  gering (ca. 16 Personen) um die Voraussetzung einer quasi-kontinuierlichen Veränderung der Funktion x(t) zu gewährleisten. Das zufällige Zusammentreffen wurde zwar durch das „Herumlaufen im Vorlesungsraum“  experimentell modelliert, jedoch könnten mögliche unterbewusste oder bewusste Präferenzen bei der Zwei-Spieler-Gruppenwahl nicht ausgeschlossen werden. Zusätzlich ist es möglich, dass sich Zweiergruppen bildeten, die sich aus gut bekannten, gemochten Studienkollegen bildeten, so dass altruistische, kooperative Verhaltensweisen (die dem </a:t>
            </a:r>
            <a:r>
              <a:rPr lang="de-DE" dirty="0" smtClean="0"/>
              <a:t>„ Homo </a:t>
            </a:r>
            <a:r>
              <a:rPr lang="de-DE" dirty="0" err="1" smtClean="0"/>
              <a:t>Ökonomikus</a:t>
            </a:r>
            <a:r>
              <a:rPr lang="de-DE" dirty="0" smtClean="0"/>
              <a:t>“ </a:t>
            </a:r>
            <a:r>
              <a:rPr lang="de-DE" dirty="0" smtClean="0"/>
              <a:t>widersprechen) auftreten konnten.</a:t>
            </a:r>
            <a:endParaRPr lang="de-DE"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Inhaltsübersicht des fünften Teils</a:t>
            </a:r>
            <a:br>
              <a:rPr lang="de-DE" dirty="0" smtClean="0"/>
            </a:br>
            <a:r>
              <a:rPr lang="de-DE" dirty="0" smtClean="0"/>
              <a:t>der Vorlesung</a:t>
            </a:r>
            <a:endParaRPr lang="de-DE" dirty="0"/>
          </a:p>
        </p:txBody>
      </p:sp>
      <p:sp>
        <p:nvSpPr>
          <p:cNvPr id="3" name="Inhaltsplatzhalter 2"/>
          <p:cNvSpPr>
            <a:spLocks noGrp="1"/>
          </p:cNvSpPr>
          <p:nvPr>
            <p:ph idx="1"/>
          </p:nvPr>
        </p:nvSpPr>
        <p:spPr/>
        <p:txBody>
          <a:bodyPr>
            <a:normAutofit fontScale="92500" lnSpcReduction="10000"/>
          </a:bodyPr>
          <a:lstStyle/>
          <a:p>
            <a:pPr marL="514350" indent="-514350">
              <a:buFont typeface="+mj-lt"/>
              <a:buAutoNum type="arabicPeriod"/>
            </a:pPr>
            <a:r>
              <a:rPr lang="de-DE" sz="1600" dirty="0" smtClean="0">
                <a:solidFill>
                  <a:schemeClr val="accent4">
                    <a:lumMod val="60000"/>
                    <a:lumOff val="40000"/>
                  </a:schemeClr>
                </a:solidFill>
              </a:rPr>
              <a:t>Grundlagen der Spieltheorie</a:t>
            </a:r>
          </a:p>
          <a:p>
            <a:pPr marL="880110" lvl="1" indent="-514350">
              <a:buFont typeface="+mj-lt"/>
              <a:buAutoNum type="alphaLcParenR"/>
            </a:pPr>
            <a:r>
              <a:rPr lang="de-DE" sz="800" dirty="0" smtClean="0">
                <a:solidFill>
                  <a:schemeClr val="accent4">
                    <a:lumMod val="60000"/>
                    <a:lumOff val="40000"/>
                  </a:schemeClr>
                </a:solidFill>
              </a:rPr>
              <a:t>Einleitung</a:t>
            </a:r>
          </a:p>
          <a:p>
            <a:pPr marL="880110" lvl="1" indent="-514350">
              <a:buFont typeface="+mj-lt"/>
              <a:buAutoNum type="alphaLcParenR"/>
            </a:pPr>
            <a:r>
              <a:rPr lang="de-DE" sz="800" dirty="0" smtClean="0">
                <a:solidFill>
                  <a:schemeClr val="accent4">
                    <a:lumMod val="60000"/>
                    <a:lumOff val="40000"/>
                  </a:schemeClr>
                </a:solidFill>
              </a:rPr>
              <a:t>Mathematische Grundlagen (Teil 1)</a:t>
            </a:r>
          </a:p>
          <a:p>
            <a:pPr marL="880110" lvl="1" indent="-514350">
              <a:buFont typeface="+mj-lt"/>
              <a:buAutoNum type="alphaLcParenR"/>
            </a:pPr>
            <a:r>
              <a:rPr lang="de-DE" sz="800" dirty="0" smtClean="0">
                <a:solidFill>
                  <a:schemeClr val="accent4">
                    <a:lumMod val="60000"/>
                    <a:lumOff val="40000"/>
                  </a:schemeClr>
                </a:solidFill>
              </a:rPr>
              <a:t>Definition eines Spiels in Normalform mit Auszahlung</a:t>
            </a:r>
          </a:p>
          <a:p>
            <a:pPr marL="880110" lvl="1" indent="-514350">
              <a:buFont typeface="+mj-lt"/>
              <a:buAutoNum type="alphaLcParenR"/>
            </a:pPr>
            <a:r>
              <a:rPr lang="de-DE" sz="800" dirty="0" smtClean="0">
                <a:solidFill>
                  <a:schemeClr val="accent4">
                    <a:lumMod val="60000"/>
                    <a:lumOff val="40000"/>
                  </a:schemeClr>
                </a:solidFill>
              </a:rPr>
              <a:t>Beispiel: Zwei Spieler – Zwei Strategien</a:t>
            </a:r>
          </a:p>
          <a:p>
            <a:pPr marL="880110" lvl="1" indent="-514350">
              <a:buFont typeface="+mj-lt"/>
              <a:buAutoNum type="alphaLcParenR"/>
            </a:pPr>
            <a:r>
              <a:rPr lang="de-DE" sz="800" dirty="0" smtClean="0">
                <a:solidFill>
                  <a:schemeClr val="accent4">
                    <a:lumMod val="60000"/>
                    <a:lumOff val="40000"/>
                  </a:schemeClr>
                </a:solidFill>
              </a:rPr>
              <a:t>Beispiel: Zwei Spieler – Drei Strategien</a:t>
            </a:r>
          </a:p>
          <a:p>
            <a:pPr marL="880110" lvl="1" indent="-514350">
              <a:buFont typeface="+mj-lt"/>
              <a:buAutoNum type="alphaLcParenR"/>
            </a:pPr>
            <a:r>
              <a:rPr lang="de-DE" sz="800" dirty="0" smtClean="0">
                <a:solidFill>
                  <a:schemeClr val="accent4">
                    <a:lumMod val="60000"/>
                    <a:lumOff val="40000"/>
                  </a:schemeClr>
                </a:solidFill>
              </a:rPr>
              <a:t>Reine und gemischte Strategien</a:t>
            </a:r>
          </a:p>
          <a:p>
            <a:pPr marL="880110" lvl="1" indent="-514350">
              <a:buFont typeface="+mj-lt"/>
              <a:buAutoNum type="alphaLcParenR"/>
            </a:pPr>
            <a:r>
              <a:rPr lang="de-DE" sz="800" dirty="0" smtClean="0">
                <a:solidFill>
                  <a:schemeClr val="accent4">
                    <a:lumMod val="60000"/>
                    <a:lumOff val="40000"/>
                  </a:schemeClr>
                </a:solidFill>
              </a:rPr>
              <a:t>Mathematische Grundlagen (Teil 2)</a:t>
            </a:r>
          </a:p>
          <a:p>
            <a:pPr marL="880110" lvl="1" indent="-514350">
              <a:buFont typeface="+mj-lt"/>
              <a:buAutoNum type="alphaLcParenR"/>
            </a:pPr>
            <a:r>
              <a:rPr lang="de-DE" sz="800" dirty="0" smtClean="0">
                <a:solidFill>
                  <a:schemeClr val="accent4">
                    <a:lumMod val="60000"/>
                    <a:lumOff val="40000"/>
                  </a:schemeClr>
                </a:solidFill>
              </a:rPr>
              <a:t>Dominante Strategien und Nash Gleichgewichte</a:t>
            </a:r>
          </a:p>
          <a:p>
            <a:pPr marL="880110" lvl="1" indent="-514350">
              <a:buFont typeface="+mj-lt"/>
              <a:buAutoNum type="alphaLcParenR"/>
            </a:pPr>
            <a:r>
              <a:rPr lang="de-DE" sz="800" dirty="0" smtClean="0">
                <a:solidFill>
                  <a:schemeClr val="accent4">
                    <a:lumMod val="60000"/>
                    <a:lumOff val="40000"/>
                  </a:schemeClr>
                </a:solidFill>
              </a:rPr>
              <a:t>Beispiel: Zwei Spieler – Zwei Strategien</a:t>
            </a:r>
          </a:p>
          <a:p>
            <a:pPr marL="880110" lvl="1" indent="-514350">
              <a:buFont typeface="+mj-lt"/>
              <a:buAutoNum type="alphaLcParenR"/>
            </a:pPr>
            <a:r>
              <a:rPr lang="de-DE" sz="800" dirty="0" smtClean="0">
                <a:solidFill>
                  <a:schemeClr val="accent4">
                    <a:lumMod val="60000"/>
                    <a:lumOff val="40000"/>
                  </a:schemeClr>
                </a:solidFill>
              </a:rPr>
              <a:t>Mathematische Grundlagen (Teil 3)</a:t>
            </a:r>
          </a:p>
          <a:p>
            <a:pPr marL="880110" lvl="1" indent="-514350">
              <a:buFont typeface="+mj-lt"/>
              <a:buAutoNum type="alphaLcParenR"/>
            </a:pPr>
            <a:r>
              <a:rPr lang="de-DE" sz="800" dirty="0" smtClean="0">
                <a:solidFill>
                  <a:schemeClr val="accent4">
                    <a:lumMod val="60000"/>
                    <a:lumOff val="40000"/>
                  </a:schemeClr>
                </a:solidFill>
              </a:rPr>
              <a:t>Symmetrische und unsymmetrische Spiele</a:t>
            </a:r>
          </a:p>
          <a:p>
            <a:pPr marL="880110" lvl="1" indent="-514350">
              <a:buFont typeface="+mj-lt"/>
              <a:buAutoNum type="alphaLcParenR"/>
            </a:pPr>
            <a:r>
              <a:rPr lang="de-DE" sz="800" dirty="0" smtClean="0">
                <a:solidFill>
                  <a:schemeClr val="accent4">
                    <a:lumMod val="60000"/>
                    <a:lumOff val="40000"/>
                  </a:schemeClr>
                </a:solidFill>
              </a:rPr>
              <a:t>Beispiel: Zwei Spieler – Zwei Strategien</a:t>
            </a:r>
          </a:p>
          <a:p>
            <a:pPr marL="880110" lvl="1" indent="-514350">
              <a:buFont typeface="+mj-lt"/>
              <a:buAutoNum type="alphaLcParenR"/>
            </a:pPr>
            <a:r>
              <a:rPr lang="de-DE" sz="800" dirty="0" smtClean="0">
                <a:solidFill>
                  <a:schemeClr val="accent4">
                    <a:lumMod val="60000"/>
                    <a:lumOff val="40000"/>
                  </a:schemeClr>
                </a:solidFill>
              </a:rPr>
              <a:t>Beispiel: Zwei Spieler – Drei Strategien</a:t>
            </a:r>
          </a:p>
          <a:p>
            <a:pPr marL="880110" lvl="1" indent="-514350">
              <a:buFont typeface="+mj-lt"/>
              <a:buAutoNum type="alphaLcParenR"/>
            </a:pPr>
            <a:r>
              <a:rPr lang="de-DE" sz="800" dirty="0" smtClean="0">
                <a:solidFill>
                  <a:schemeClr val="accent4">
                    <a:lumMod val="60000"/>
                    <a:lumOff val="40000"/>
                  </a:schemeClr>
                </a:solidFill>
              </a:rPr>
              <a:t>Weitere Konzepte der Spieltheorie</a:t>
            </a:r>
          </a:p>
          <a:p>
            <a:pPr marL="514350" indent="-514350">
              <a:buFont typeface="+mj-lt"/>
              <a:buAutoNum type="arabicPeriod"/>
            </a:pPr>
            <a:r>
              <a:rPr lang="de-DE" sz="2400" dirty="0" smtClean="0"/>
              <a:t>Evolutionäre Spieltheorie</a:t>
            </a:r>
          </a:p>
          <a:p>
            <a:pPr marL="880110" lvl="1" indent="-514350">
              <a:buFont typeface="+mj-lt"/>
              <a:buAutoNum type="alphaLcParenR"/>
            </a:pPr>
            <a:r>
              <a:rPr lang="de-DE" sz="800" dirty="0" smtClean="0">
                <a:solidFill>
                  <a:schemeClr val="accent4">
                    <a:lumMod val="60000"/>
                    <a:lumOff val="40000"/>
                  </a:schemeClr>
                </a:solidFill>
              </a:rPr>
              <a:t>Einleitung</a:t>
            </a:r>
          </a:p>
          <a:p>
            <a:pPr marL="880110" lvl="1" indent="-514350">
              <a:buFont typeface="+mj-lt"/>
              <a:buAutoNum type="alphaLcParenR"/>
            </a:pPr>
            <a:r>
              <a:rPr lang="de-DE" sz="800" dirty="0" smtClean="0">
                <a:solidFill>
                  <a:schemeClr val="accent4">
                    <a:lumMod val="60000"/>
                    <a:lumOff val="40000"/>
                  </a:schemeClr>
                </a:solidFill>
              </a:rPr>
              <a:t>Evolutionär stabile Strategien</a:t>
            </a:r>
          </a:p>
          <a:p>
            <a:pPr marL="880110" lvl="1" indent="-514350">
              <a:buFont typeface="+mj-lt"/>
              <a:buAutoNum type="alphaLcParenR"/>
            </a:pPr>
            <a:r>
              <a:rPr lang="de-DE" sz="800" dirty="0" smtClean="0">
                <a:solidFill>
                  <a:schemeClr val="accent4">
                    <a:lumMod val="60000"/>
                    <a:lumOff val="40000"/>
                  </a:schemeClr>
                </a:solidFill>
              </a:rPr>
              <a:t>Mathematische Grundlagen (Teil 4)</a:t>
            </a:r>
          </a:p>
          <a:p>
            <a:pPr marL="880110" lvl="1" indent="-514350">
              <a:buFont typeface="+mj-lt"/>
              <a:buAutoNum type="alphaLcParenR"/>
            </a:pPr>
            <a:r>
              <a:rPr lang="de-DE" sz="800" dirty="0" smtClean="0">
                <a:solidFill>
                  <a:schemeClr val="accent4">
                    <a:lumMod val="60000"/>
                    <a:lumOff val="40000"/>
                  </a:schemeClr>
                </a:solidFill>
              </a:rPr>
              <a:t>Die </a:t>
            </a:r>
            <a:r>
              <a:rPr lang="de-DE" sz="800" dirty="0" err="1" smtClean="0">
                <a:solidFill>
                  <a:schemeClr val="accent4">
                    <a:lumMod val="60000"/>
                    <a:lumOff val="40000"/>
                  </a:schemeClr>
                </a:solidFill>
              </a:rPr>
              <a:t>Replikatordynamik</a:t>
            </a:r>
            <a:endParaRPr lang="de-DE" sz="800" dirty="0" smtClean="0">
              <a:solidFill>
                <a:schemeClr val="accent4">
                  <a:lumMod val="60000"/>
                  <a:lumOff val="40000"/>
                </a:schemeClr>
              </a:solidFill>
            </a:endParaRPr>
          </a:p>
          <a:p>
            <a:pPr marL="880110" lvl="1" indent="-514350">
              <a:buFont typeface="+mj-lt"/>
              <a:buAutoNum type="alphaLcParenR"/>
            </a:pPr>
            <a:r>
              <a:rPr lang="de-DE" sz="800" dirty="0" smtClean="0">
                <a:solidFill>
                  <a:schemeClr val="accent4">
                    <a:lumMod val="60000"/>
                    <a:lumOff val="40000"/>
                  </a:schemeClr>
                </a:solidFill>
              </a:rPr>
              <a:t>Beispiel: Symmetrische (2x2)-Spiele</a:t>
            </a:r>
          </a:p>
          <a:p>
            <a:pPr marL="880110" lvl="1" indent="-514350">
              <a:buFont typeface="+mj-lt"/>
              <a:buAutoNum type="alphaLcParenR"/>
            </a:pPr>
            <a:r>
              <a:rPr lang="de-DE" dirty="0" smtClean="0">
                <a:solidFill>
                  <a:schemeClr val="accent4">
                    <a:lumMod val="60000"/>
                    <a:lumOff val="40000"/>
                  </a:schemeClr>
                </a:solidFill>
              </a:rPr>
              <a:t>Theorie und Experiment</a:t>
            </a:r>
          </a:p>
          <a:p>
            <a:pPr marL="880110" lvl="1" indent="-514350">
              <a:buFont typeface="+mj-lt"/>
              <a:buAutoNum type="alphaLcParenR"/>
            </a:pPr>
            <a:r>
              <a:rPr lang="de-DE" sz="2200" dirty="0" smtClean="0"/>
              <a:t>Mathematische Grundlagen (Teil 5)</a:t>
            </a:r>
          </a:p>
          <a:p>
            <a:pPr marL="880110" lvl="1" indent="-514350">
              <a:buFont typeface="+mj-lt"/>
              <a:buAutoNum type="alphaLcParenR"/>
            </a:pPr>
            <a:r>
              <a:rPr lang="de-DE" dirty="0" smtClean="0">
                <a:solidFill>
                  <a:schemeClr val="accent4">
                    <a:lumMod val="60000"/>
                    <a:lumOff val="40000"/>
                  </a:schemeClr>
                </a:solidFill>
              </a:rPr>
              <a:t>Anwendungsfelder der evolutionären Spieltheorie</a:t>
            </a:r>
          </a:p>
          <a:p>
            <a:pPr marL="880110" lvl="1" indent="-514350">
              <a:buFont typeface="+mj-lt"/>
              <a:buAutoNum type="alphaLcParenR"/>
            </a:pPr>
            <a:r>
              <a:rPr lang="de-DE" dirty="0" smtClean="0">
                <a:solidFill>
                  <a:schemeClr val="accent4">
                    <a:lumMod val="60000"/>
                    <a:lumOff val="40000"/>
                  </a:schemeClr>
                </a:solidFill>
              </a:rPr>
              <a:t>Beispiel: Symmetrische (2x3)-Spiele</a:t>
            </a:r>
          </a:p>
          <a:p>
            <a:pPr marL="880110" lvl="1" indent="-514350">
              <a:buFont typeface="+mj-lt"/>
              <a:buAutoNum type="alphaLcParenR"/>
            </a:pPr>
            <a:endParaRPr lang="de-DE" sz="2200" dirty="0" smtClean="0">
              <a:solidFill>
                <a:schemeClr val="accent4">
                  <a:lumMod val="60000"/>
                  <a:lumOff val="40000"/>
                </a:schemeClr>
              </a:solidFill>
            </a:endParaRPr>
          </a:p>
          <a:p>
            <a:pPr marL="880110" lvl="1" indent="-514350">
              <a:buFont typeface="+mj-lt"/>
              <a:buAutoNum type="alphaLcParenR"/>
            </a:pPr>
            <a:endParaRPr lang="de-DE" sz="1200"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7158" y="285728"/>
            <a:ext cx="8501122" cy="775542"/>
          </a:xfrm>
        </p:spPr>
        <p:txBody>
          <a:bodyPr>
            <a:noAutofit/>
          </a:bodyPr>
          <a:lstStyle/>
          <a:p>
            <a:r>
              <a:rPr lang="de-DE" sz="3600" dirty="0" smtClean="0"/>
              <a:t>Die Exponentialfunktion und der Logarithmus</a:t>
            </a:r>
            <a:endParaRPr lang="de-DE" sz="3600" dirty="0"/>
          </a:p>
        </p:txBody>
      </p:sp>
      <p:sp>
        <p:nvSpPr>
          <p:cNvPr id="3" name="Inhaltsplatzhalter 2"/>
          <p:cNvSpPr>
            <a:spLocks noGrp="1"/>
          </p:cNvSpPr>
          <p:nvPr>
            <p:ph idx="1"/>
          </p:nvPr>
        </p:nvSpPr>
        <p:spPr>
          <a:xfrm>
            <a:off x="457200" y="1500174"/>
            <a:ext cx="8229600" cy="4824426"/>
          </a:xfrm>
        </p:spPr>
        <p:txBody>
          <a:bodyPr/>
          <a:lstStyle/>
          <a:p>
            <a:r>
              <a:rPr lang="de-DE" dirty="0" smtClean="0"/>
              <a:t>Die    Exponentialfunktion ist eine wichtige, in der Wissenschaft oft verwendete Funktion. Sie hat die Eigenschaft, dass ihre Ableitung genau wieder die Exponentialfunktion selbst ist: </a:t>
            </a:r>
          </a:p>
          <a:p>
            <a:endParaRPr lang="de-DE" dirty="0" smtClean="0"/>
          </a:p>
          <a:p>
            <a:endParaRPr lang="de-DE" dirty="0" smtClean="0"/>
          </a:p>
          <a:p>
            <a:r>
              <a:rPr lang="de-DE" dirty="0" smtClean="0"/>
              <a:t>Die Umkehrfunktion der Exponentialfunktion ist der Logarithmus. Für die Ableitung des Logarithmus gilt:</a:t>
            </a:r>
          </a:p>
          <a:p>
            <a:endParaRPr lang="de-DE" dirty="0" smtClean="0"/>
          </a:p>
          <a:p>
            <a:endParaRPr lang="de-DE" dirty="0" smtClean="0"/>
          </a:p>
          <a:p>
            <a:pPr>
              <a:buNone/>
            </a:pPr>
            <a:endParaRPr lang="de-DE" dirty="0"/>
          </a:p>
        </p:txBody>
      </p:sp>
      <p:graphicFrame>
        <p:nvGraphicFramePr>
          <p:cNvPr id="714755" name="Object 3"/>
          <p:cNvGraphicFramePr>
            <a:graphicFrameLocks noChangeAspect="1"/>
          </p:cNvGraphicFramePr>
          <p:nvPr/>
        </p:nvGraphicFramePr>
        <p:xfrm>
          <a:off x="2571736" y="3214686"/>
          <a:ext cx="3815866" cy="885826"/>
        </p:xfrm>
        <a:graphic>
          <a:graphicData uri="http://schemas.openxmlformats.org/presentationml/2006/ole">
            <p:oleObj spid="_x0000_s714755" name="Formel" r:id="rId4" imgW="2120760" imgH="393480" progId="Equation.3">
              <p:embed/>
            </p:oleObj>
          </a:graphicData>
        </a:graphic>
      </p:graphicFrame>
      <p:graphicFrame>
        <p:nvGraphicFramePr>
          <p:cNvPr id="714758" name="Object 6"/>
          <p:cNvGraphicFramePr>
            <a:graphicFrameLocks noChangeAspect="1"/>
          </p:cNvGraphicFramePr>
          <p:nvPr/>
        </p:nvGraphicFramePr>
        <p:xfrm>
          <a:off x="1571604" y="5214950"/>
          <a:ext cx="5715040" cy="957263"/>
        </p:xfrm>
        <a:graphic>
          <a:graphicData uri="http://schemas.openxmlformats.org/presentationml/2006/ole">
            <p:oleObj spid="_x0000_s714758" name="Formel" r:id="rId5" imgW="2476440" imgH="393480" progId="Equation.3">
              <p:embed/>
            </p:oleObj>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7158" y="285728"/>
            <a:ext cx="8501122" cy="1000132"/>
          </a:xfrm>
        </p:spPr>
        <p:txBody>
          <a:bodyPr>
            <a:noAutofit/>
          </a:bodyPr>
          <a:lstStyle/>
          <a:p>
            <a:r>
              <a:rPr lang="de-DE" sz="3600" dirty="0" smtClean="0"/>
              <a:t>Eigenschaften und Rechenregeln der Exponentialfunktion und des Logarithmus </a:t>
            </a:r>
            <a:endParaRPr lang="de-DE" sz="3600" dirty="0"/>
          </a:p>
        </p:txBody>
      </p:sp>
      <p:sp>
        <p:nvSpPr>
          <p:cNvPr id="3" name="Inhaltsplatzhalter 2"/>
          <p:cNvSpPr>
            <a:spLocks noGrp="1"/>
          </p:cNvSpPr>
          <p:nvPr>
            <p:ph idx="1"/>
          </p:nvPr>
        </p:nvSpPr>
        <p:spPr>
          <a:xfrm>
            <a:off x="457200" y="1500174"/>
            <a:ext cx="8229600" cy="4824426"/>
          </a:xfrm>
        </p:spPr>
        <p:txBody>
          <a:bodyPr/>
          <a:lstStyle/>
          <a:p>
            <a:r>
              <a:rPr lang="de-DE" dirty="0" smtClean="0"/>
              <a:t>Es gelten die folgenden Rechenregeln:</a:t>
            </a:r>
          </a:p>
          <a:p>
            <a:pPr>
              <a:buNone/>
            </a:pPr>
            <a:endParaRPr lang="de-DE" dirty="0" smtClean="0"/>
          </a:p>
          <a:p>
            <a:endParaRPr lang="de-DE" dirty="0" smtClean="0"/>
          </a:p>
          <a:p>
            <a:endParaRPr lang="de-DE" dirty="0" smtClean="0"/>
          </a:p>
          <a:p>
            <a:r>
              <a:rPr lang="de-DE" dirty="0" smtClean="0"/>
              <a:t>Da der Logarithmus die Umkehrfunktion der Exponentialfunktion ist gelten die folgenden Eigenschaften:</a:t>
            </a:r>
          </a:p>
          <a:p>
            <a:endParaRPr lang="de-DE" dirty="0" smtClean="0"/>
          </a:p>
          <a:p>
            <a:endParaRPr lang="de-DE" dirty="0" smtClean="0"/>
          </a:p>
          <a:p>
            <a:pPr>
              <a:buNone/>
            </a:pPr>
            <a:endParaRPr lang="de-DE" dirty="0"/>
          </a:p>
        </p:txBody>
      </p:sp>
      <p:graphicFrame>
        <p:nvGraphicFramePr>
          <p:cNvPr id="714755" name="Object 3"/>
          <p:cNvGraphicFramePr>
            <a:graphicFrameLocks noChangeAspect="1"/>
          </p:cNvGraphicFramePr>
          <p:nvPr/>
        </p:nvGraphicFramePr>
        <p:xfrm>
          <a:off x="1285852" y="2068149"/>
          <a:ext cx="5929354" cy="949689"/>
        </p:xfrm>
        <a:graphic>
          <a:graphicData uri="http://schemas.openxmlformats.org/presentationml/2006/ole">
            <p:oleObj spid="_x0000_s715778" name="Formel" r:id="rId4" imgW="2958840" imgH="457200" progId="Equation.3">
              <p:embed/>
            </p:oleObj>
          </a:graphicData>
        </a:graphic>
      </p:graphicFrame>
      <p:graphicFrame>
        <p:nvGraphicFramePr>
          <p:cNvPr id="714758" name="Object 6"/>
          <p:cNvGraphicFramePr>
            <a:graphicFrameLocks noChangeAspect="1"/>
          </p:cNvGraphicFramePr>
          <p:nvPr/>
        </p:nvGraphicFramePr>
        <p:xfrm>
          <a:off x="1571604" y="4786322"/>
          <a:ext cx="6368817" cy="1428760"/>
        </p:xfrm>
        <a:graphic>
          <a:graphicData uri="http://schemas.openxmlformats.org/presentationml/2006/ole">
            <p:oleObj spid="_x0000_s715779" name="Formel" r:id="rId5" imgW="2831760" imgH="507960" progId="Equation.3">
              <p:embed/>
            </p:oleObj>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7158" y="285728"/>
            <a:ext cx="8501122" cy="785818"/>
          </a:xfrm>
        </p:spPr>
        <p:txBody>
          <a:bodyPr>
            <a:noAutofit/>
          </a:bodyPr>
          <a:lstStyle/>
          <a:p>
            <a:r>
              <a:rPr lang="de-DE" sz="4400" dirty="0" smtClean="0"/>
              <a:t>Das Integral  </a:t>
            </a:r>
            <a:endParaRPr lang="de-DE" sz="4400" dirty="0"/>
          </a:p>
        </p:txBody>
      </p:sp>
      <p:sp>
        <p:nvSpPr>
          <p:cNvPr id="3" name="Inhaltsplatzhalter 2"/>
          <p:cNvSpPr>
            <a:spLocks noGrp="1"/>
          </p:cNvSpPr>
          <p:nvPr>
            <p:ph idx="1"/>
          </p:nvPr>
        </p:nvSpPr>
        <p:spPr>
          <a:xfrm>
            <a:off x="457200" y="1500174"/>
            <a:ext cx="8229600" cy="4824426"/>
          </a:xfrm>
        </p:spPr>
        <p:txBody>
          <a:bodyPr/>
          <a:lstStyle/>
          <a:p>
            <a:r>
              <a:rPr lang="de-DE" dirty="0" smtClean="0"/>
              <a:t>Die Integralrechnung ist die Umkehrung der Differentialrechnung. Das (unbestimmte) Integral der Ableitung einer Funktion ist (bis auf eine willkürliche Konstante c) die ursprüngliche Funktion selbst.</a:t>
            </a:r>
          </a:p>
          <a:p>
            <a:endParaRPr lang="de-DE" dirty="0" smtClean="0"/>
          </a:p>
          <a:p>
            <a:endParaRPr lang="de-DE" dirty="0" smtClean="0"/>
          </a:p>
          <a:p>
            <a:r>
              <a:rPr lang="de-DE" dirty="0" smtClean="0"/>
              <a:t>Bei der Berechnung des bestimmten Integrals wird die Ober- und Untergrenze des Integrals festgelegt:</a:t>
            </a:r>
          </a:p>
          <a:p>
            <a:endParaRPr lang="de-DE" dirty="0" smtClean="0"/>
          </a:p>
          <a:p>
            <a:endParaRPr lang="de-DE" dirty="0" smtClean="0"/>
          </a:p>
          <a:p>
            <a:pPr>
              <a:buNone/>
            </a:pPr>
            <a:endParaRPr lang="de-DE" dirty="0"/>
          </a:p>
        </p:txBody>
      </p:sp>
      <p:graphicFrame>
        <p:nvGraphicFramePr>
          <p:cNvPr id="6" name="Objekt 5"/>
          <p:cNvGraphicFramePr>
            <a:graphicFrameLocks noChangeAspect="1"/>
          </p:cNvGraphicFramePr>
          <p:nvPr/>
        </p:nvGraphicFramePr>
        <p:xfrm>
          <a:off x="928662" y="3214686"/>
          <a:ext cx="7429552" cy="625478"/>
        </p:xfrm>
        <a:graphic>
          <a:graphicData uri="http://schemas.openxmlformats.org/presentationml/2006/ole">
            <p:oleObj spid="_x0000_s770052" name="Formel" r:id="rId4" imgW="4317840" imgH="393480" progId="Equation.3">
              <p:embed/>
            </p:oleObj>
          </a:graphicData>
        </a:graphic>
      </p:graphicFrame>
      <p:graphicFrame>
        <p:nvGraphicFramePr>
          <p:cNvPr id="770054" name="Object 6"/>
          <p:cNvGraphicFramePr>
            <a:graphicFrameLocks noChangeAspect="1"/>
          </p:cNvGraphicFramePr>
          <p:nvPr/>
        </p:nvGraphicFramePr>
        <p:xfrm>
          <a:off x="1500166" y="5000636"/>
          <a:ext cx="6227762" cy="1531938"/>
        </p:xfrm>
        <a:graphic>
          <a:graphicData uri="http://schemas.openxmlformats.org/presentationml/2006/ole">
            <p:oleObj spid="_x0000_s770054" name="Formel" r:id="rId5" imgW="3619440" imgH="965160" progId="Equation.3">
              <p:embed/>
            </p:oleObj>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xB1.gif"/>
          <p:cNvPicPr>
            <a:picLocks noChangeAspect="1"/>
          </p:cNvPicPr>
          <p:nvPr/>
        </p:nvPicPr>
        <p:blipFill>
          <a:blip r:embed="rId4" cstate="print"/>
          <a:stretch>
            <a:fillRect/>
          </a:stretch>
        </p:blipFill>
        <p:spPr>
          <a:xfrm>
            <a:off x="4500562" y="3357562"/>
            <a:ext cx="4424372" cy="3364835"/>
          </a:xfrm>
          <a:prstGeom prst="rect">
            <a:avLst/>
          </a:prstGeom>
          <a:ln>
            <a:noFill/>
          </a:ln>
          <a:effectLst>
            <a:outerShdw blurRad="190500" algn="tl" rotWithShape="0">
              <a:srgbClr val="000000">
                <a:alpha val="70000"/>
              </a:srgbClr>
            </a:outerShdw>
          </a:effectLst>
        </p:spPr>
      </p:pic>
      <p:pic>
        <p:nvPicPr>
          <p:cNvPr id="16" name="Grafik 15" descr="gB1.jpg"/>
          <p:cNvPicPr>
            <a:picLocks noChangeAspect="1"/>
          </p:cNvPicPr>
          <p:nvPr/>
        </p:nvPicPr>
        <p:blipFill>
          <a:blip r:embed="rId5" cstate="print"/>
          <a:stretch>
            <a:fillRect/>
          </a:stretch>
        </p:blipFill>
        <p:spPr>
          <a:xfrm>
            <a:off x="428596" y="3500438"/>
            <a:ext cx="3690944" cy="2803877"/>
          </a:xfrm>
          <a:prstGeom prst="rect">
            <a:avLst/>
          </a:prstGeom>
        </p:spPr>
      </p:pic>
      <p:sp>
        <p:nvSpPr>
          <p:cNvPr id="2" name="Titel 1"/>
          <p:cNvSpPr>
            <a:spLocks noGrp="1"/>
          </p:cNvSpPr>
          <p:nvPr>
            <p:ph type="title"/>
          </p:nvPr>
        </p:nvSpPr>
        <p:spPr>
          <a:xfrm>
            <a:off x="428596" y="214290"/>
            <a:ext cx="8229600" cy="785818"/>
          </a:xfrm>
        </p:spPr>
        <p:txBody>
          <a:bodyPr>
            <a:noAutofit/>
          </a:bodyPr>
          <a:lstStyle/>
          <a:p>
            <a:r>
              <a:rPr lang="de-DE" sz="3200" dirty="0" smtClean="0"/>
              <a:t>Analytische Lösung von Differentialgleichungen</a:t>
            </a:r>
            <a:endParaRPr lang="de-DE" sz="4000" dirty="0"/>
          </a:p>
        </p:txBody>
      </p:sp>
      <p:sp>
        <p:nvSpPr>
          <p:cNvPr id="6" name="Textfeld 5"/>
          <p:cNvSpPr txBox="1"/>
          <p:nvPr/>
        </p:nvSpPr>
        <p:spPr>
          <a:xfrm>
            <a:off x="285720" y="1357298"/>
            <a:ext cx="8072494" cy="369332"/>
          </a:xfrm>
          <a:prstGeom prst="rect">
            <a:avLst/>
          </a:prstGeom>
          <a:noFill/>
        </p:spPr>
        <p:txBody>
          <a:bodyPr wrap="square" rtlCol="0">
            <a:spAutoFit/>
          </a:bodyPr>
          <a:lstStyle/>
          <a:p>
            <a:r>
              <a:rPr lang="de-DE" dirty="0" smtClean="0"/>
              <a:t>Die Differentialgleichung der </a:t>
            </a:r>
            <a:r>
              <a:rPr lang="de-DE" dirty="0" err="1" smtClean="0"/>
              <a:t>Replikatordynamik</a:t>
            </a:r>
            <a:r>
              <a:rPr lang="de-DE" dirty="0" smtClean="0"/>
              <a:t> für das erste Beispiel lautete:</a:t>
            </a:r>
            <a:endParaRPr lang="de-DE" dirty="0"/>
          </a:p>
        </p:txBody>
      </p:sp>
      <p:sp>
        <p:nvSpPr>
          <p:cNvPr id="5" name="Textfeld 4"/>
          <p:cNvSpPr txBox="1"/>
          <p:nvPr/>
        </p:nvSpPr>
        <p:spPr>
          <a:xfrm>
            <a:off x="428596" y="6072206"/>
            <a:ext cx="4138249" cy="646331"/>
          </a:xfrm>
          <a:prstGeom prst="rect">
            <a:avLst/>
          </a:prstGeom>
          <a:noFill/>
        </p:spPr>
        <p:txBody>
          <a:bodyPr wrap="none" rtlCol="0">
            <a:spAutoFit/>
          </a:bodyPr>
          <a:lstStyle/>
          <a:p>
            <a:r>
              <a:rPr lang="de-DE" dirty="0" smtClean="0"/>
              <a:t>Beispiel 1:</a:t>
            </a:r>
          </a:p>
          <a:p>
            <a:r>
              <a:rPr lang="de-DE" dirty="0" smtClean="0"/>
              <a:t>g(x)=g(x(t)) im Bereich [0,1] dargestellt</a:t>
            </a:r>
            <a:endParaRPr lang="de-DE" dirty="0"/>
          </a:p>
        </p:txBody>
      </p:sp>
      <p:sp>
        <p:nvSpPr>
          <p:cNvPr id="7" name="Textfeld 6"/>
          <p:cNvSpPr txBox="1"/>
          <p:nvPr/>
        </p:nvSpPr>
        <p:spPr>
          <a:xfrm>
            <a:off x="6143636" y="5643578"/>
            <a:ext cx="2786082" cy="646331"/>
          </a:xfrm>
          <a:prstGeom prst="rect">
            <a:avLst/>
          </a:prstGeom>
          <a:noFill/>
        </p:spPr>
        <p:txBody>
          <a:bodyPr wrap="square" rtlCol="0">
            <a:spAutoFit/>
          </a:bodyPr>
          <a:lstStyle/>
          <a:p>
            <a:r>
              <a:rPr lang="de-DE" dirty="0" smtClean="0"/>
              <a:t>x(t) für unterschiedliche Anfangspopulationen x(0)</a:t>
            </a:r>
            <a:endParaRPr lang="de-DE" dirty="0"/>
          </a:p>
        </p:txBody>
      </p:sp>
      <p:graphicFrame>
        <p:nvGraphicFramePr>
          <p:cNvPr id="15" name="Objekt 14"/>
          <p:cNvGraphicFramePr>
            <a:graphicFrameLocks noChangeAspect="1"/>
          </p:cNvGraphicFramePr>
          <p:nvPr/>
        </p:nvGraphicFramePr>
        <p:xfrm>
          <a:off x="1795463" y="4572000"/>
          <a:ext cx="1598612" cy="442913"/>
        </p:xfrm>
        <a:graphic>
          <a:graphicData uri="http://schemas.openxmlformats.org/presentationml/2006/ole">
            <p:oleObj spid="_x0000_s743426" name="Formel" r:id="rId6" imgW="825480" imgH="228600" progId="Equation.3">
              <p:embed/>
            </p:oleObj>
          </a:graphicData>
        </a:graphic>
      </p:graphicFrame>
      <p:graphicFrame>
        <p:nvGraphicFramePr>
          <p:cNvPr id="673796" name="Inhaltsplatzhalter 3"/>
          <p:cNvGraphicFramePr>
            <a:graphicFrameLocks noChangeAspect="1"/>
          </p:cNvGraphicFramePr>
          <p:nvPr>
            <p:ph idx="1"/>
          </p:nvPr>
        </p:nvGraphicFramePr>
        <p:xfrm>
          <a:off x="571472" y="1857364"/>
          <a:ext cx="4034788" cy="857256"/>
        </p:xfrm>
        <a:graphic>
          <a:graphicData uri="http://schemas.openxmlformats.org/presentationml/2006/ole">
            <p:oleObj spid="_x0000_s743427" name="Formel" r:id="rId7" imgW="1854000" imgH="393480" progId="Equation.3">
              <p:embed/>
            </p:oleObj>
          </a:graphicData>
        </a:graphic>
      </p:graphicFrame>
      <p:sp>
        <p:nvSpPr>
          <p:cNvPr id="9" name="Eingekerbter Richtungspfeil 8"/>
          <p:cNvSpPr/>
          <p:nvPr/>
        </p:nvSpPr>
        <p:spPr>
          <a:xfrm>
            <a:off x="4071934" y="4572008"/>
            <a:ext cx="428628" cy="4131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0" name="Textfeld 19"/>
          <p:cNvSpPr txBox="1"/>
          <p:nvPr/>
        </p:nvSpPr>
        <p:spPr>
          <a:xfrm>
            <a:off x="4786314" y="1857364"/>
            <a:ext cx="3786214" cy="923330"/>
          </a:xfrm>
          <a:prstGeom prst="rect">
            <a:avLst/>
          </a:prstGeom>
          <a:noFill/>
          <a:ln w="28575">
            <a:solidFill>
              <a:schemeClr val="accent1"/>
            </a:solidFill>
          </a:ln>
        </p:spPr>
        <p:txBody>
          <a:bodyPr wrap="square" rtlCol="0">
            <a:spAutoFit/>
          </a:bodyPr>
          <a:lstStyle/>
          <a:p>
            <a:r>
              <a:rPr lang="de-DE" dirty="0" smtClean="0"/>
              <a:t>Frage: Wie kann man die Funktion x(t) für einen bestimmten Anfangswert x(0)berechnen?</a:t>
            </a:r>
            <a:endParaRPr lang="de-DE" dirty="0"/>
          </a:p>
        </p:txBody>
      </p:sp>
      <p:sp>
        <p:nvSpPr>
          <p:cNvPr id="21" name="Textfeld 20"/>
          <p:cNvSpPr txBox="1"/>
          <p:nvPr/>
        </p:nvSpPr>
        <p:spPr>
          <a:xfrm>
            <a:off x="4000496" y="3643314"/>
            <a:ext cx="551754" cy="1107996"/>
          </a:xfrm>
          <a:prstGeom prst="rect">
            <a:avLst/>
          </a:prstGeom>
          <a:noFill/>
        </p:spPr>
        <p:txBody>
          <a:bodyPr wrap="none" rtlCol="0">
            <a:spAutoFit/>
          </a:bodyPr>
          <a:lstStyle/>
          <a:p>
            <a:r>
              <a:rPr lang="de-DE" sz="6600" dirty="0" smtClean="0"/>
              <a:t>?</a:t>
            </a:r>
            <a:endParaRPr lang="de-DE" sz="66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feld 26"/>
          <p:cNvSpPr txBox="1"/>
          <p:nvPr/>
        </p:nvSpPr>
        <p:spPr>
          <a:xfrm>
            <a:off x="214282" y="2786058"/>
            <a:ext cx="8786874" cy="3970318"/>
          </a:xfrm>
          <a:prstGeom prst="rect">
            <a:avLst/>
          </a:prstGeom>
          <a:noFill/>
          <a:ln w="6350">
            <a:solidFill>
              <a:schemeClr val="accent1"/>
            </a:solidFill>
          </a:ln>
        </p:spPr>
        <p:txBody>
          <a:bodyPr wrap="square" rtlCol="0">
            <a:spAutoFit/>
          </a:bodyPr>
          <a:lstStyle/>
          <a:p>
            <a:r>
              <a:rPr lang="de-DE" b="1" u="sng" dirty="0" smtClean="0"/>
              <a:t>Analytische Lösung:</a:t>
            </a:r>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a:p>
        </p:txBody>
      </p:sp>
      <p:pic>
        <p:nvPicPr>
          <p:cNvPr id="28" name="Grafik 27" descr="DGL1.jpg"/>
          <p:cNvPicPr>
            <a:picLocks noChangeAspect="1"/>
          </p:cNvPicPr>
          <p:nvPr/>
        </p:nvPicPr>
        <p:blipFill>
          <a:blip r:embed="rId4" cstate="print"/>
          <a:stretch>
            <a:fillRect/>
          </a:stretch>
        </p:blipFill>
        <p:spPr>
          <a:xfrm>
            <a:off x="6072198" y="3929066"/>
            <a:ext cx="2747964" cy="2176460"/>
          </a:xfrm>
          <a:prstGeom prst="rect">
            <a:avLst/>
          </a:prstGeom>
          <a:ln>
            <a:noFill/>
          </a:ln>
          <a:effectLst>
            <a:outerShdw blurRad="190500" algn="tl" rotWithShape="0">
              <a:srgbClr val="000000">
                <a:alpha val="70000"/>
              </a:srgbClr>
            </a:outerShdw>
          </a:effectLst>
        </p:spPr>
      </p:pic>
      <p:sp>
        <p:nvSpPr>
          <p:cNvPr id="2" name="Titel 1"/>
          <p:cNvSpPr>
            <a:spLocks noGrp="1"/>
          </p:cNvSpPr>
          <p:nvPr>
            <p:ph type="title"/>
          </p:nvPr>
        </p:nvSpPr>
        <p:spPr>
          <a:xfrm>
            <a:off x="428596" y="214290"/>
            <a:ext cx="8229600" cy="785818"/>
          </a:xfrm>
        </p:spPr>
        <p:txBody>
          <a:bodyPr>
            <a:noAutofit/>
          </a:bodyPr>
          <a:lstStyle/>
          <a:p>
            <a:r>
              <a:rPr lang="de-DE" sz="3200" dirty="0" smtClean="0"/>
              <a:t>Analytische Lösung von Differentialgleichungen</a:t>
            </a:r>
            <a:br>
              <a:rPr lang="de-DE" sz="3200" dirty="0" smtClean="0"/>
            </a:br>
            <a:r>
              <a:rPr lang="de-DE" sz="1800" dirty="0" smtClean="0"/>
              <a:t>Ein „</a:t>
            </a:r>
            <a:r>
              <a:rPr lang="de-DE" sz="1800" dirty="0" err="1" smtClean="0"/>
              <a:t>einfaches“Beispiel</a:t>
            </a:r>
            <a:endParaRPr lang="de-DE" sz="4000" dirty="0"/>
          </a:p>
        </p:txBody>
      </p:sp>
      <p:sp>
        <p:nvSpPr>
          <p:cNvPr id="6" name="Textfeld 5"/>
          <p:cNvSpPr txBox="1"/>
          <p:nvPr/>
        </p:nvSpPr>
        <p:spPr>
          <a:xfrm>
            <a:off x="285720" y="1357298"/>
            <a:ext cx="8072494" cy="369332"/>
          </a:xfrm>
          <a:prstGeom prst="rect">
            <a:avLst/>
          </a:prstGeom>
          <a:noFill/>
        </p:spPr>
        <p:txBody>
          <a:bodyPr wrap="square" rtlCol="0">
            <a:spAutoFit/>
          </a:bodyPr>
          <a:lstStyle/>
          <a:p>
            <a:r>
              <a:rPr lang="de-DE" dirty="0" smtClean="0"/>
              <a:t>Ein einfaches Beispiel einer Differentialgleichung lautete:</a:t>
            </a:r>
            <a:endParaRPr lang="de-DE" dirty="0"/>
          </a:p>
        </p:txBody>
      </p:sp>
      <p:graphicFrame>
        <p:nvGraphicFramePr>
          <p:cNvPr id="673796" name="Inhaltsplatzhalter 3"/>
          <p:cNvGraphicFramePr>
            <a:graphicFrameLocks noChangeAspect="1"/>
          </p:cNvGraphicFramePr>
          <p:nvPr>
            <p:ph idx="1"/>
          </p:nvPr>
        </p:nvGraphicFramePr>
        <p:xfrm>
          <a:off x="2571736" y="1857364"/>
          <a:ext cx="1658937" cy="857250"/>
        </p:xfrm>
        <a:graphic>
          <a:graphicData uri="http://schemas.openxmlformats.org/presentationml/2006/ole">
            <p:oleObj spid="_x0000_s744451" name="Formel" r:id="rId5" imgW="761760" imgH="393480" progId="Equation.3">
              <p:embed/>
            </p:oleObj>
          </a:graphicData>
        </a:graphic>
      </p:graphicFrame>
      <p:sp>
        <p:nvSpPr>
          <p:cNvPr id="13" name="Textfeld 12"/>
          <p:cNvSpPr txBox="1"/>
          <p:nvPr/>
        </p:nvSpPr>
        <p:spPr>
          <a:xfrm>
            <a:off x="5072066" y="1785926"/>
            <a:ext cx="3786214" cy="923330"/>
          </a:xfrm>
          <a:prstGeom prst="rect">
            <a:avLst/>
          </a:prstGeom>
          <a:noFill/>
          <a:ln w="28575">
            <a:solidFill>
              <a:schemeClr val="accent1"/>
            </a:solidFill>
          </a:ln>
        </p:spPr>
        <p:txBody>
          <a:bodyPr wrap="square" rtlCol="0">
            <a:spAutoFit/>
          </a:bodyPr>
          <a:lstStyle/>
          <a:p>
            <a:r>
              <a:rPr lang="de-DE" dirty="0" smtClean="0"/>
              <a:t>Frage: Wie kann man die Funktion x(t) für einen bestimmten Anfangswert x(0)berechnen?</a:t>
            </a:r>
            <a:endParaRPr lang="de-DE" dirty="0"/>
          </a:p>
        </p:txBody>
      </p:sp>
      <p:graphicFrame>
        <p:nvGraphicFramePr>
          <p:cNvPr id="744452" name="Inhaltsplatzhalter 3"/>
          <p:cNvGraphicFramePr>
            <a:graphicFrameLocks noChangeAspect="1"/>
          </p:cNvGraphicFramePr>
          <p:nvPr/>
        </p:nvGraphicFramePr>
        <p:xfrm>
          <a:off x="357158" y="3214686"/>
          <a:ext cx="2643206" cy="2789514"/>
        </p:xfrm>
        <a:graphic>
          <a:graphicData uri="http://schemas.openxmlformats.org/presentationml/2006/ole">
            <p:oleObj spid="_x0000_s744452" name="Formel" r:id="rId6" imgW="1396800" imgH="1473120" progId="Equation.3">
              <p:embed/>
            </p:oleObj>
          </a:graphicData>
        </a:graphic>
      </p:graphicFrame>
      <p:graphicFrame>
        <p:nvGraphicFramePr>
          <p:cNvPr id="744453" name="Inhaltsplatzhalter 3"/>
          <p:cNvGraphicFramePr>
            <a:graphicFrameLocks noChangeAspect="1"/>
          </p:cNvGraphicFramePr>
          <p:nvPr/>
        </p:nvGraphicFramePr>
        <p:xfrm>
          <a:off x="3357554" y="3000372"/>
          <a:ext cx="2560641" cy="3504417"/>
        </p:xfrm>
        <a:graphic>
          <a:graphicData uri="http://schemas.openxmlformats.org/presentationml/2006/ole">
            <p:oleObj spid="_x0000_s744453" name="Formel" r:id="rId7" imgW="1307880" imgH="2044440" progId="Equation.3">
              <p:embed/>
            </p:oleObj>
          </a:graphicData>
        </a:graphic>
      </p:graphicFrame>
      <p:graphicFrame>
        <p:nvGraphicFramePr>
          <p:cNvPr id="744454" name="Inhaltsplatzhalter 3"/>
          <p:cNvGraphicFramePr>
            <a:graphicFrameLocks noChangeAspect="1"/>
          </p:cNvGraphicFramePr>
          <p:nvPr/>
        </p:nvGraphicFramePr>
        <p:xfrm>
          <a:off x="6286512" y="3143248"/>
          <a:ext cx="1879600" cy="496888"/>
        </p:xfrm>
        <a:graphic>
          <a:graphicData uri="http://schemas.openxmlformats.org/presentationml/2006/ole">
            <p:oleObj spid="_x0000_s744454" name="Formel" r:id="rId8" imgW="863280" imgH="228600" progId="Equation.3">
              <p:embed/>
            </p:oleObj>
          </a:graphicData>
        </a:graphic>
      </p:graphicFrame>
      <p:cxnSp>
        <p:nvCxnSpPr>
          <p:cNvPr id="18" name="Gerade Verbindung mit Pfeil 17"/>
          <p:cNvCxnSpPr/>
          <p:nvPr/>
        </p:nvCxnSpPr>
        <p:spPr>
          <a:xfrm rot="5400000" flipH="1" flipV="1">
            <a:off x="1821637" y="4179099"/>
            <a:ext cx="2143140" cy="78581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rot="5400000" flipH="1" flipV="1">
            <a:off x="4643438" y="4572008"/>
            <a:ext cx="2500330" cy="642942"/>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6429388" y="6215082"/>
            <a:ext cx="2125005" cy="369332"/>
          </a:xfrm>
          <a:prstGeom prst="rect">
            <a:avLst/>
          </a:prstGeom>
          <a:noFill/>
        </p:spPr>
        <p:txBody>
          <a:bodyPr wrap="none" rtlCol="0">
            <a:spAutoFit/>
          </a:bodyPr>
          <a:lstStyle/>
          <a:p>
            <a:r>
              <a:rPr lang="de-DE" dirty="0" smtClean="0"/>
              <a:t>x(t), wobei x(0)=0.3</a:t>
            </a:r>
            <a:endParaRPr lang="de-DE" dirty="0"/>
          </a:p>
        </p:txBody>
      </p:sp>
      <p:graphicFrame>
        <p:nvGraphicFramePr>
          <p:cNvPr id="744455" name="Inhaltsplatzhalter 3"/>
          <p:cNvGraphicFramePr>
            <a:graphicFrameLocks noChangeAspect="1"/>
          </p:cNvGraphicFramePr>
          <p:nvPr/>
        </p:nvGraphicFramePr>
        <p:xfrm>
          <a:off x="6643702" y="4214818"/>
          <a:ext cx="1712912" cy="496887"/>
        </p:xfrm>
        <a:graphic>
          <a:graphicData uri="http://schemas.openxmlformats.org/presentationml/2006/ole">
            <p:oleObj spid="_x0000_s744455" name="Formel" r:id="rId9" imgW="787320" imgH="228600" progId="Equation.3">
              <p:embed/>
            </p:oleObj>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feld 26"/>
          <p:cNvSpPr txBox="1"/>
          <p:nvPr/>
        </p:nvSpPr>
        <p:spPr>
          <a:xfrm>
            <a:off x="214282" y="2786058"/>
            <a:ext cx="8786874" cy="3970318"/>
          </a:xfrm>
          <a:prstGeom prst="rect">
            <a:avLst/>
          </a:prstGeom>
          <a:noFill/>
          <a:ln w="6350">
            <a:solidFill>
              <a:schemeClr val="accent1"/>
            </a:solidFill>
          </a:ln>
        </p:spPr>
        <p:txBody>
          <a:bodyPr wrap="square" rtlCol="0">
            <a:spAutoFit/>
          </a:bodyPr>
          <a:lstStyle/>
          <a:p>
            <a:r>
              <a:rPr lang="de-DE" b="1" u="sng" dirty="0" smtClean="0"/>
              <a:t>Analytische Lösung:</a:t>
            </a:r>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a:p>
        </p:txBody>
      </p:sp>
      <p:sp>
        <p:nvSpPr>
          <p:cNvPr id="2" name="Titel 1"/>
          <p:cNvSpPr>
            <a:spLocks noGrp="1"/>
          </p:cNvSpPr>
          <p:nvPr>
            <p:ph type="title"/>
          </p:nvPr>
        </p:nvSpPr>
        <p:spPr>
          <a:xfrm>
            <a:off x="428596" y="214290"/>
            <a:ext cx="8229600" cy="785818"/>
          </a:xfrm>
        </p:spPr>
        <p:txBody>
          <a:bodyPr>
            <a:noAutofit/>
          </a:bodyPr>
          <a:lstStyle/>
          <a:p>
            <a:r>
              <a:rPr lang="de-DE" sz="3200" dirty="0" smtClean="0"/>
              <a:t>Analytische Lösung von Differentialgleichungen</a:t>
            </a:r>
            <a:br>
              <a:rPr lang="de-DE" sz="3200" dirty="0" smtClean="0"/>
            </a:br>
            <a:r>
              <a:rPr lang="de-DE" sz="1800" dirty="0" smtClean="0"/>
              <a:t>Beispiel 1 aus Vorlesungsteil 4 (I)</a:t>
            </a:r>
            <a:endParaRPr lang="de-DE" sz="4000" dirty="0"/>
          </a:p>
        </p:txBody>
      </p:sp>
      <p:sp>
        <p:nvSpPr>
          <p:cNvPr id="6" name="Textfeld 5"/>
          <p:cNvSpPr txBox="1"/>
          <p:nvPr/>
        </p:nvSpPr>
        <p:spPr>
          <a:xfrm>
            <a:off x="285720" y="1357298"/>
            <a:ext cx="8072494" cy="369332"/>
          </a:xfrm>
          <a:prstGeom prst="rect">
            <a:avLst/>
          </a:prstGeom>
          <a:noFill/>
        </p:spPr>
        <p:txBody>
          <a:bodyPr wrap="square" rtlCol="0">
            <a:spAutoFit/>
          </a:bodyPr>
          <a:lstStyle/>
          <a:p>
            <a:r>
              <a:rPr lang="de-DE" dirty="0" smtClean="0"/>
              <a:t>Die Differentialgleichung der </a:t>
            </a:r>
            <a:r>
              <a:rPr lang="de-DE" dirty="0" err="1" smtClean="0"/>
              <a:t>Replikatordynamik</a:t>
            </a:r>
            <a:r>
              <a:rPr lang="de-DE" dirty="0" smtClean="0"/>
              <a:t> für das erste Beispiel lautete:</a:t>
            </a:r>
            <a:endParaRPr lang="de-DE" dirty="0"/>
          </a:p>
        </p:txBody>
      </p:sp>
      <p:graphicFrame>
        <p:nvGraphicFramePr>
          <p:cNvPr id="673796" name="Inhaltsplatzhalter 3"/>
          <p:cNvGraphicFramePr>
            <a:graphicFrameLocks noChangeAspect="1"/>
          </p:cNvGraphicFramePr>
          <p:nvPr>
            <p:ph idx="1"/>
          </p:nvPr>
        </p:nvGraphicFramePr>
        <p:xfrm>
          <a:off x="1357290" y="1785926"/>
          <a:ext cx="3071834" cy="828687"/>
        </p:xfrm>
        <a:graphic>
          <a:graphicData uri="http://schemas.openxmlformats.org/presentationml/2006/ole">
            <p:oleObj spid="_x0000_s745474" name="Formel" r:id="rId4" imgW="1269720" imgH="393480" progId="Equation.3">
              <p:embed/>
            </p:oleObj>
          </a:graphicData>
        </a:graphic>
      </p:graphicFrame>
      <p:sp>
        <p:nvSpPr>
          <p:cNvPr id="13" name="Textfeld 12"/>
          <p:cNvSpPr txBox="1"/>
          <p:nvPr/>
        </p:nvSpPr>
        <p:spPr>
          <a:xfrm>
            <a:off x="5072066" y="1785926"/>
            <a:ext cx="3786214" cy="923330"/>
          </a:xfrm>
          <a:prstGeom prst="rect">
            <a:avLst/>
          </a:prstGeom>
          <a:noFill/>
          <a:ln w="28575">
            <a:solidFill>
              <a:schemeClr val="accent1"/>
            </a:solidFill>
          </a:ln>
        </p:spPr>
        <p:txBody>
          <a:bodyPr wrap="square" rtlCol="0">
            <a:spAutoFit/>
          </a:bodyPr>
          <a:lstStyle/>
          <a:p>
            <a:r>
              <a:rPr lang="de-DE" dirty="0" smtClean="0"/>
              <a:t>Frage: Wie kann man die Funktion x(t) für einen bestimmten Anfangswert x(0)berechnen?</a:t>
            </a:r>
            <a:endParaRPr lang="de-DE" dirty="0"/>
          </a:p>
        </p:txBody>
      </p:sp>
      <p:graphicFrame>
        <p:nvGraphicFramePr>
          <p:cNvPr id="744452" name="Inhaltsplatzhalter 3"/>
          <p:cNvGraphicFramePr>
            <a:graphicFrameLocks noChangeAspect="1"/>
          </p:cNvGraphicFramePr>
          <p:nvPr/>
        </p:nvGraphicFramePr>
        <p:xfrm>
          <a:off x="285720" y="3214686"/>
          <a:ext cx="3098800" cy="2863849"/>
        </p:xfrm>
        <a:graphic>
          <a:graphicData uri="http://schemas.openxmlformats.org/presentationml/2006/ole">
            <p:oleObj spid="_x0000_s745475" name="Formel" r:id="rId5" imgW="1638000" imgH="1625400" progId="Equation.3">
              <p:embed/>
            </p:oleObj>
          </a:graphicData>
        </a:graphic>
      </p:graphicFrame>
      <p:graphicFrame>
        <p:nvGraphicFramePr>
          <p:cNvPr id="744453" name="Inhaltsplatzhalter 3"/>
          <p:cNvGraphicFramePr>
            <a:graphicFrameLocks noChangeAspect="1"/>
          </p:cNvGraphicFramePr>
          <p:nvPr/>
        </p:nvGraphicFramePr>
        <p:xfrm>
          <a:off x="4143372" y="2928934"/>
          <a:ext cx="4589484" cy="3286148"/>
        </p:xfrm>
        <a:graphic>
          <a:graphicData uri="http://schemas.openxmlformats.org/presentationml/2006/ole">
            <p:oleObj spid="_x0000_s745476" name="Formel" r:id="rId6" imgW="3429000" imgH="2527200" progId="Equation.3">
              <p:embed/>
            </p:oleObj>
          </a:graphicData>
        </a:graphic>
      </p:graphicFrame>
      <p:cxnSp>
        <p:nvCxnSpPr>
          <p:cNvPr id="18" name="Gerade Verbindung mit Pfeil 17"/>
          <p:cNvCxnSpPr/>
          <p:nvPr/>
        </p:nvCxnSpPr>
        <p:spPr>
          <a:xfrm rot="5400000" flipH="1" flipV="1">
            <a:off x="2250265" y="4607727"/>
            <a:ext cx="2143140" cy="78581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graphicFrame>
        <p:nvGraphicFramePr>
          <p:cNvPr id="745479" name="Object 5"/>
          <p:cNvGraphicFramePr>
            <a:graphicFrameLocks noChangeAspect="1"/>
          </p:cNvGraphicFramePr>
          <p:nvPr/>
        </p:nvGraphicFramePr>
        <p:xfrm>
          <a:off x="285720" y="6215082"/>
          <a:ext cx="5214937" cy="414337"/>
        </p:xfrm>
        <a:graphic>
          <a:graphicData uri="http://schemas.openxmlformats.org/presentationml/2006/ole">
            <p:oleObj spid="_x0000_s745479" name="Formel" r:id="rId7" imgW="2971800" imgH="215640" progId="Equation.3">
              <p:embed/>
            </p:oleObj>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feld 26"/>
          <p:cNvSpPr txBox="1"/>
          <p:nvPr/>
        </p:nvSpPr>
        <p:spPr>
          <a:xfrm>
            <a:off x="214282" y="2786058"/>
            <a:ext cx="3929090" cy="1754326"/>
          </a:xfrm>
          <a:prstGeom prst="rect">
            <a:avLst/>
          </a:prstGeom>
          <a:noFill/>
          <a:ln w="6350">
            <a:solidFill>
              <a:schemeClr val="accent1"/>
            </a:solidFill>
          </a:ln>
        </p:spPr>
        <p:txBody>
          <a:bodyPr wrap="square" rtlCol="0">
            <a:spAutoFit/>
          </a:bodyPr>
          <a:lstStyle/>
          <a:p>
            <a:r>
              <a:rPr lang="de-DE" b="1" u="sng" dirty="0" smtClean="0"/>
              <a:t>Analytische Lösung:</a:t>
            </a:r>
          </a:p>
          <a:p>
            <a:endParaRPr lang="de-DE" dirty="0" smtClean="0"/>
          </a:p>
          <a:p>
            <a:endParaRPr lang="de-DE" dirty="0" smtClean="0"/>
          </a:p>
          <a:p>
            <a:endParaRPr lang="de-DE" dirty="0" smtClean="0"/>
          </a:p>
          <a:p>
            <a:endParaRPr lang="de-DE" dirty="0" smtClean="0"/>
          </a:p>
          <a:p>
            <a:endParaRPr lang="de-DE" dirty="0" smtClean="0"/>
          </a:p>
        </p:txBody>
      </p:sp>
      <p:sp>
        <p:nvSpPr>
          <p:cNvPr id="2" name="Titel 1"/>
          <p:cNvSpPr>
            <a:spLocks noGrp="1"/>
          </p:cNvSpPr>
          <p:nvPr>
            <p:ph type="title"/>
          </p:nvPr>
        </p:nvSpPr>
        <p:spPr>
          <a:xfrm>
            <a:off x="428596" y="214290"/>
            <a:ext cx="8229600" cy="785818"/>
          </a:xfrm>
        </p:spPr>
        <p:txBody>
          <a:bodyPr>
            <a:noAutofit/>
          </a:bodyPr>
          <a:lstStyle/>
          <a:p>
            <a:r>
              <a:rPr lang="de-DE" sz="3200" dirty="0" smtClean="0"/>
              <a:t>Analytische Lösung von Differentialgleichungen</a:t>
            </a:r>
            <a:br>
              <a:rPr lang="de-DE" sz="3200" dirty="0" smtClean="0"/>
            </a:br>
            <a:r>
              <a:rPr lang="de-DE" sz="1800" dirty="0" smtClean="0"/>
              <a:t>Beispiel 1 aus Vorlesungsteil 4 (II)</a:t>
            </a:r>
            <a:endParaRPr lang="de-DE" sz="4000" dirty="0"/>
          </a:p>
        </p:txBody>
      </p:sp>
      <p:sp>
        <p:nvSpPr>
          <p:cNvPr id="6" name="Textfeld 5"/>
          <p:cNvSpPr txBox="1"/>
          <p:nvPr/>
        </p:nvSpPr>
        <p:spPr>
          <a:xfrm>
            <a:off x="285720" y="1357298"/>
            <a:ext cx="8072494" cy="369332"/>
          </a:xfrm>
          <a:prstGeom prst="rect">
            <a:avLst/>
          </a:prstGeom>
          <a:noFill/>
        </p:spPr>
        <p:txBody>
          <a:bodyPr wrap="square" rtlCol="0">
            <a:spAutoFit/>
          </a:bodyPr>
          <a:lstStyle/>
          <a:p>
            <a:r>
              <a:rPr lang="de-DE" dirty="0" smtClean="0"/>
              <a:t>Die Differentialgleichung der </a:t>
            </a:r>
            <a:r>
              <a:rPr lang="de-DE" dirty="0" err="1" smtClean="0"/>
              <a:t>Replikatordynamik</a:t>
            </a:r>
            <a:r>
              <a:rPr lang="de-DE" dirty="0" smtClean="0"/>
              <a:t> für das erste Beispiel lautete:</a:t>
            </a:r>
            <a:endParaRPr lang="de-DE" dirty="0"/>
          </a:p>
        </p:txBody>
      </p:sp>
      <p:graphicFrame>
        <p:nvGraphicFramePr>
          <p:cNvPr id="673796" name="Inhaltsplatzhalter 3"/>
          <p:cNvGraphicFramePr>
            <a:graphicFrameLocks noChangeAspect="1"/>
          </p:cNvGraphicFramePr>
          <p:nvPr>
            <p:ph idx="1"/>
          </p:nvPr>
        </p:nvGraphicFramePr>
        <p:xfrm>
          <a:off x="1357290" y="1785926"/>
          <a:ext cx="3071834" cy="828687"/>
        </p:xfrm>
        <a:graphic>
          <a:graphicData uri="http://schemas.openxmlformats.org/presentationml/2006/ole">
            <p:oleObj spid="_x0000_s746498" name="Formel" r:id="rId4" imgW="1269720" imgH="393480" progId="Equation.3">
              <p:embed/>
            </p:oleObj>
          </a:graphicData>
        </a:graphic>
      </p:graphicFrame>
      <p:sp>
        <p:nvSpPr>
          <p:cNvPr id="13" name="Textfeld 12"/>
          <p:cNvSpPr txBox="1"/>
          <p:nvPr/>
        </p:nvSpPr>
        <p:spPr>
          <a:xfrm>
            <a:off x="5072066" y="1785926"/>
            <a:ext cx="3786214" cy="923330"/>
          </a:xfrm>
          <a:prstGeom prst="rect">
            <a:avLst/>
          </a:prstGeom>
          <a:noFill/>
          <a:ln w="28575">
            <a:solidFill>
              <a:schemeClr val="accent1"/>
            </a:solidFill>
          </a:ln>
        </p:spPr>
        <p:txBody>
          <a:bodyPr wrap="square" rtlCol="0">
            <a:spAutoFit/>
          </a:bodyPr>
          <a:lstStyle/>
          <a:p>
            <a:r>
              <a:rPr lang="de-DE" dirty="0" smtClean="0"/>
              <a:t>Frage: Wie kann man die Funktion x(t) für einen bestimmten Anfangswert x(0)berechnen?</a:t>
            </a:r>
            <a:endParaRPr lang="de-DE" dirty="0"/>
          </a:p>
        </p:txBody>
      </p:sp>
      <p:graphicFrame>
        <p:nvGraphicFramePr>
          <p:cNvPr id="744453" name="Inhaltsplatzhalter 3"/>
          <p:cNvGraphicFramePr>
            <a:graphicFrameLocks noChangeAspect="1"/>
          </p:cNvGraphicFramePr>
          <p:nvPr/>
        </p:nvGraphicFramePr>
        <p:xfrm>
          <a:off x="428625" y="3286125"/>
          <a:ext cx="3443288" cy="1000125"/>
        </p:xfrm>
        <a:graphic>
          <a:graphicData uri="http://schemas.openxmlformats.org/presentationml/2006/ole">
            <p:oleObj spid="_x0000_s746500" name="Formel" r:id="rId5" imgW="1485720" imgH="444240" progId="Equation.3">
              <p:embed/>
            </p:oleObj>
          </a:graphicData>
        </a:graphic>
      </p:graphicFrame>
      <p:pic>
        <p:nvPicPr>
          <p:cNvPr id="11" name="Grafik 10" descr="xB1.gif"/>
          <p:cNvPicPr>
            <a:picLocks noChangeAspect="1"/>
          </p:cNvPicPr>
          <p:nvPr/>
        </p:nvPicPr>
        <p:blipFill>
          <a:blip r:embed="rId6" cstate="print"/>
          <a:stretch>
            <a:fillRect/>
          </a:stretch>
        </p:blipFill>
        <p:spPr>
          <a:xfrm>
            <a:off x="357158" y="4643446"/>
            <a:ext cx="3786214" cy="2010217"/>
          </a:xfrm>
          <a:prstGeom prst="rect">
            <a:avLst/>
          </a:prstGeom>
          <a:ln>
            <a:noFill/>
          </a:ln>
          <a:effectLst>
            <a:outerShdw blurRad="190500" algn="tl" rotWithShape="0">
              <a:srgbClr val="000000">
                <a:alpha val="70000"/>
              </a:srgbClr>
            </a:outerShdw>
          </a:effectLst>
        </p:spPr>
      </p:pic>
      <p:pic>
        <p:nvPicPr>
          <p:cNvPr id="12" name="Grafik 11" descr="DGL2.jpg"/>
          <p:cNvPicPr>
            <a:picLocks noChangeAspect="1"/>
          </p:cNvPicPr>
          <p:nvPr/>
        </p:nvPicPr>
        <p:blipFill>
          <a:blip r:embed="rId7" cstate="print"/>
          <a:stretch>
            <a:fillRect/>
          </a:stretch>
        </p:blipFill>
        <p:spPr>
          <a:xfrm>
            <a:off x="4429124" y="3000372"/>
            <a:ext cx="4473585" cy="3071834"/>
          </a:xfrm>
          <a:prstGeom prst="rect">
            <a:avLst/>
          </a:prstGeom>
          <a:ln>
            <a:noFill/>
          </a:ln>
          <a:effectLst>
            <a:outerShdw blurRad="190500" algn="tl" rotWithShape="0">
              <a:srgbClr val="000000">
                <a:alpha val="70000"/>
              </a:srgbClr>
            </a:outerShdw>
          </a:effectLst>
        </p:spPr>
      </p:pic>
      <p:graphicFrame>
        <p:nvGraphicFramePr>
          <p:cNvPr id="746502" name="Object 5"/>
          <p:cNvGraphicFramePr>
            <a:graphicFrameLocks noChangeAspect="1"/>
          </p:cNvGraphicFramePr>
          <p:nvPr/>
        </p:nvGraphicFramePr>
        <p:xfrm>
          <a:off x="6072198" y="4071942"/>
          <a:ext cx="2678112" cy="942975"/>
        </p:xfrm>
        <a:graphic>
          <a:graphicData uri="http://schemas.openxmlformats.org/presentationml/2006/ole">
            <p:oleObj spid="_x0000_s746502" name="Formel" r:id="rId8" imgW="1155600" imgH="419040" progId="Equation.3">
              <p:embed/>
            </p:oleObj>
          </a:graphicData>
        </a:graphic>
      </p:graphicFrame>
      <p:sp>
        <p:nvSpPr>
          <p:cNvPr id="14" name="Textfeld 13"/>
          <p:cNvSpPr txBox="1"/>
          <p:nvPr/>
        </p:nvSpPr>
        <p:spPr>
          <a:xfrm>
            <a:off x="5715008" y="6215082"/>
            <a:ext cx="2839385" cy="369332"/>
          </a:xfrm>
          <a:prstGeom prst="rect">
            <a:avLst/>
          </a:prstGeom>
          <a:noFill/>
        </p:spPr>
        <p:txBody>
          <a:bodyPr wrap="square" rtlCol="0">
            <a:spAutoFit/>
          </a:bodyPr>
          <a:lstStyle/>
          <a:p>
            <a:r>
              <a:rPr lang="de-DE" dirty="0" smtClean="0"/>
              <a:t>x(t), wobei x(0)=0.3</a:t>
            </a:r>
            <a:endParaRPr lang="de-DE"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Inhaltsübersicht des fünften Teils</a:t>
            </a:r>
            <a:br>
              <a:rPr lang="de-DE" dirty="0" smtClean="0"/>
            </a:br>
            <a:r>
              <a:rPr lang="de-DE" dirty="0" smtClean="0"/>
              <a:t>der Vorlesung</a:t>
            </a:r>
            <a:endParaRPr lang="de-DE" dirty="0"/>
          </a:p>
        </p:txBody>
      </p:sp>
      <p:sp>
        <p:nvSpPr>
          <p:cNvPr id="3" name="Inhaltsplatzhalter 2"/>
          <p:cNvSpPr>
            <a:spLocks noGrp="1"/>
          </p:cNvSpPr>
          <p:nvPr>
            <p:ph idx="1"/>
          </p:nvPr>
        </p:nvSpPr>
        <p:spPr/>
        <p:txBody>
          <a:bodyPr>
            <a:normAutofit fontScale="92500" lnSpcReduction="10000"/>
          </a:bodyPr>
          <a:lstStyle/>
          <a:p>
            <a:pPr marL="514350" indent="-514350">
              <a:buFont typeface="+mj-lt"/>
              <a:buAutoNum type="arabicPeriod"/>
            </a:pPr>
            <a:r>
              <a:rPr lang="de-DE" sz="1600" dirty="0" smtClean="0">
                <a:solidFill>
                  <a:schemeClr val="accent4">
                    <a:lumMod val="60000"/>
                    <a:lumOff val="40000"/>
                  </a:schemeClr>
                </a:solidFill>
              </a:rPr>
              <a:t>Grundlagen der Spieltheorie</a:t>
            </a:r>
          </a:p>
          <a:p>
            <a:pPr marL="880110" lvl="1" indent="-514350">
              <a:buFont typeface="+mj-lt"/>
              <a:buAutoNum type="alphaLcParenR"/>
            </a:pPr>
            <a:r>
              <a:rPr lang="de-DE" sz="800" dirty="0" smtClean="0">
                <a:solidFill>
                  <a:schemeClr val="accent4">
                    <a:lumMod val="60000"/>
                    <a:lumOff val="40000"/>
                  </a:schemeClr>
                </a:solidFill>
              </a:rPr>
              <a:t>Einleitung</a:t>
            </a:r>
          </a:p>
          <a:p>
            <a:pPr marL="880110" lvl="1" indent="-514350">
              <a:buFont typeface="+mj-lt"/>
              <a:buAutoNum type="alphaLcParenR"/>
            </a:pPr>
            <a:r>
              <a:rPr lang="de-DE" sz="800" dirty="0" smtClean="0">
                <a:solidFill>
                  <a:schemeClr val="accent4">
                    <a:lumMod val="60000"/>
                    <a:lumOff val="40000"/>
                  </a:schemeClr>
                </a:solidFill>
              </a:rPr>
              <a:t>Mathematische Grundlagen (Teil 1)</a:t>
            </a:r>
          </a:p>
          <a:p>
            <a:pPr marL="880110" lvl="1" indent="-514350">
              <a:buFont typeface="+mj-lt"/>
              <a:buAutoNum type="alphaLcParenR"/>
            </a:pPr>
            <a:r>
              <a:rPr lang="de-DE" sz="800" dirty="0" smtClean="0">
                <a:solidFill>
                  <a:schemeClr val="accent4">
                    <a:lumMod val="60000"/>
                    <a:lumOff val="40000"/>
                  </a:schemeClr>
                </a:solidFill>
              </a:rPr>
              <a:t>Definition eines Spiels in Normalform mit Auszahlung</a:t>
            </a:r>
          </a:p>
          <a:p>
            <a:pPr marL="880110" lvl="1" indent="-514350">
              <a:buFont typeface="+mj-lt"/>
              <a:buAutoNum type="alphaLcParenR"/>
            </a:pPr>
            <a:r>
              <a:rPr lang="de-DE" sz="800" dirty="0" smtClean="0">
                <a:solidFill>
                  <a:schemeClr val="accent4">
                    <a:lumMod val="60000"/>
                    <a:lumOff val="40000"/>
                  </a:schemeClr>
                </a:solidFill>
              </a:rPr>
              <a:t>Beispiel: Zwei Spieler – Zwei Strategien</a:t>
            </a:r>
          </a:p>
          <a:p>
            <a:pPr marL="880110" lvl="1" indent="-514350">
              <a:buFont typeface="+mj-lt"/>
              <a:buAutoNum type="alphaLcParenR"/>
            </a:pPr>
            <a:r>
              <a:rPr lang="de-DE" sz="800" dirty="0" smtClean="0">
                <a:solidFill>
                  <a:schemeClr val="accent4">
                    <a:lumMod val="60000"/>
                    <a:lumOff val="40000"/>
                  </a:schemeClr>
                </a:solidFill>
              </a:rPr>
              <a:t>Beispiel: Zwei Spieler – Drei Strategien</a:t>
            </a:r>
          </a:p>
          <a:p>
            <a:pPr marL="880110" lvl="1" indent="-514350">
              <a:buFont typeface="+mj-lt"/>
              <a:buAutoNum type="alphaLcParenR"/>
            </a:pPr>
            <a:r>
              <a:rPr lang="de-DE" sz="800" dirty="0" smtClean="0">
                <a:solidFill>
                  <a:schemeClr val="accent4">
                    <a:lumMod val="60000"/>
                    <a:lumOff val="40000"/>
                  </a:schemeClr>
                </a:solidFill>
              </a:rPr>
              <a:t>Reine und gemischte Strategien</a:t>
            </a:r>
          </a:p>
          <a:p>
            <a:pPr marL="880110" lvl="1" indent="-514350">
              <a:buFont typeface="+mj-lt"/>
              <a:buAutoNum type="alphaLcParenR"/>
            </a:pPr>
            <a:r>
              <a:rPr lang="de-DE" sz="800" dirty="0" smtClean="0">
                <a:solidFill>
                  <a:schemeClr val="accent4">
                    <a:lumMod val="60000"/>
                    <a:lumOff val="40000"/>
                  </a:schemeClr>
                </a:solidFill>
              </a:rPr>
              <a:t>Mathematische Grundlagen (Teil 2)</a:t>
            </a:r>
          </a:p>
          <a:p>
            <a:pPr marL="880110" lvl="1" indent="-514350">
              <a:buFont typeface="+mj-lt"/>
              <a:buAutoNum type="alphaLcParenR"/>
            </a:pPr>
            <a:r>
              <a:rPr lang="de-DE" sz="800" dirty="0" smtClean="0">
                <a:solidFill>
                  <a:schemeClr val="accent4">
                    <a:lumMod val="60000"/>
                    <a:lumOff val="40000"/>
                  </a:schemeClr>
                </a:solidFill>
              </a:rPr>
              <a:t>Dominante Strategien und Nash Gleichgewichte</a:t>
            </a:r>
          </a:p>
          <a:p>
            <a:pPr marL="880110" lvl="1" indent="-514350">
              <a:buFont typeface="+mj-lt"/>
              <a:buAutoNum type="alphaLcParenR"/>
            </a:pPr>
            <a:r>
              <a:rPr lang="de-DE" sz="800" dirty="0" smtClean="0">
                <a:solidFill>
                  <a:schemeClr val="accent4">
                    <a:lumMod val="60000"/>
                    <a:lumOff val="40000"/>
                  </a:schemeClr>
                </a:solidFill>
              </a:rPr>
              <a:t>Beispiel: Zwei Spieler – Zwei Strategien</a:t>
            </a:r>
          </a:p>
          <a:p>
            <a:pPr marL="880110" lvl="1" indent="-514350">
              <a:buFont typeface="+mj-lt"/>
              <a:buAutoNum type="alphaLcParenR"/>
            </a:pPr>
            <a:r>
              <a:rPr lang="de-DE" sz="800" dirty="0" smtClean="0">
                <a:solidFill>
                  <a:schemeClr val="accent4">
                    <a:lumMod val="60000"/>
                    <a:lumOff val="40000"/>
                  </a:schemeClr>
                </a:solidFill>
              </a:rPr>
              <a:t>Mathematische Grundlagen (Teil 3)</a:t>
            </a:r>
          </a:p>
          <a:p>
            <a:pPr marL="880110" lvl="1" indent="-514350">
              <a:buFont typeface="+mj-lt"/>
              <a:buAutoNum type="alphaLcParenR"/>
            </a:pPr>
            <a:r>
              <a:rPr lang="de-DE" sz="800" dirty="0" smtClean="0">
                <a:solidFill>
                  <a:schemeClr val="accent4">
                    <a:lumMod val="60000"/>
                    <a:lumOff val="40000"/>
                  </a:schemeClr>
                </a:solidFill>
              </a:rPr>
              <a:t>Symmetrische und unsymmetrische Spiele</a:t>
            </a:r>
          </a:p>
          <a:p>
            <a:pPr marL="880110" lvl="1" indent="-514350">
              <a:buFont typeface="+mj-lt"/>
              <a:buAutoNum type="alphaLcParenR"/>
            </a:pPr>
            <a:r>
              <a:rPr lang="de-DE" sz="800" dirty="0" smtClean="0">
                <a:solidFill>
                  <a:schemeClr val="accent4">
                    <a:lumMod val="60000"/>
                    <a:lumOff val="40000"/>
                  </a:schemeClr>
                </a:solidFill>
              </a:rPr>
              <a:t>Beispiel: Zwei Spieler – Zwei Strategien</a:t>
            </a:r>
          </a:p>
          <a:p>
            <a:pPr marL="880110" lvl="1" indent="-514350">
              <a:buFont typeface="+mj-lt"/>
              <a:buAutoNum type="alphaLcParenR"/>
            </a:pPr>
            <a:r>
              <a:rPr lang="de-DE" sz="800" dirty="0" smtClean="0">
                <a:solidFill>
                  <a:schemeClr val="accent4">
                    <a:lumMod val="60000"/>
                    <a:lumOff val="40000"/>
                  </a:schemeClr>
                </a:solidFill>
              </a:rPr>
              <a:t>Beispiel: Zwei Spieler – Drei Strategien</a:t>
            </a:r>
          </a:p>
          <a:p>
            <a:pPr marL="880110" lvl="1" indent="-514350">
              <a:buFont typeface="+mj-lt"/>
              <a:buAutoNum type="alphaLcParenR"/>
            </a:pPr>
            <a:r>
              <a:rPr lang="de-DE" sz="800" dirty="0" smtClean="0">
                <a:solidFill>
                  <a:schemeClr val="accent4">
                    <a:lumMod val="60000"/>
                    <a:lumOff val="40000"/>
                  </a:schemeClr>
                </a:solidFill>
              </a:rPr>
              <a:t>Weitere Konzepte der Spieltheorie</a:t>
            </a:r>
          </a:p>
          <a:p>
            <a:pPr marL="514350" indent="-514350">
              <a:buFont typeface="+mj-lt"/>
              <a:buAutoNum type="arabicPeriod"/>
            </a:pPr>
            <a:r>
              <a:rPr lang="de-DE" sz="2400" dirty="0" smtClean="0"/>
              <a:t>Evolutionäre Spieltheorie</a:t>
            </a:r>
          </a:p>
          <a:p>
            <a:pPr marL="880110" lvl="1" indent="-514350">
              <a:buFont typeface="+mj-lt"/>
              <a:buAutoNum type="alphaLcParenR"/>
            </a:pPr>
            <a:r>
              <a:rPr lang="de-DE" sz="800" dirty="0" smtClean="0">
                <a:solidFill>
                  <a:schemeClr val="accent4">
                    <a:lumMod val="60000"/>
                    <a:lumOff val="40000"/>
                  </a:schemeClr>
                </a:solidFill>
              </a:rPr>
              <a:t>Einleitung</a:t>
            </a:r>
          </a:p>
          <a:p>
            <a:pPr marL="880110" lvl="1" indent="-514350">
              <a:buFont typeface="+mj-lt"/>
              <a:buAutoNum type="alphaLcParenR"/>
            </a:pPr>
            <a:r>
              <a:rPr lang="de-DE" sz="800" dirty="0" smtClean="0">
                <a:solidFill>
                  <a:schemeClr val="accent4">
                    <a:lumMod val="60000"/>
                    <a:lumOff val="40000"/>
                  </a:schemeClr>
                </a:solidFill>
              </a:rPr>
              <a:t>Evolutionär stabile Strategien</a:t>
            </a:r>
          </a:p>
          <a:p>
            <a:pPr marL="880110" lvl="1" indent="-514350">
              <a:buFont typeface="+mj-lt"/>
              <a:buAutoNum type="alphaLcParenR"/>
            </a:pPr>
            <a:r>
              <a:rPr lang="de-DE" sz="800" dirty="0" smtClean="0">
                <a:solidFill>
                  <a:schemeClr val="accent4">
                    <a:lumMod val="60000"/>
                    <a:lumOff val="40000"/>
                  </a:schemeClr>
                </a:solidFill>
              </a:rPr>
              <a:t>Mathematische Grundlagen (Teil 4)</a:t>
            </a:r>
          </a:p>
          <a:p>
            <a:pPr marL="880110" lvl="1" indent="-514350">
              <a:buFont typeface="+mj-lt"/>
              <a:buAutoNum type="alphaLcParenR"/>
            </a:pPr>
            <a:r>
              <a:rPr lang="de-DE" sz="800" dirty="0" smtClean="0">
                <a:solidFill>
                  <a:schemeClr val="accent4">
                    <a:lumMod val="60000"/>
                    <a:lumOff val="40000"/>
                  </a:schemeClr>
                </a:solidFill>
              </a:rPr>
              <a:t>Die </a:t>
            </a:r>
            <a:r>
              <a:rPr lang="de-DE" sz="800" dirty="0" err="1" smtClean="0">
                <a:solidFill>
                  <a:schemeClr val="accent4">
                    <a:lumMod val="60000"/>
                    <a:lumOff val="40000"/>
                  </a:schemeClr>
                </a:solidFill>
              </a:rPr>
              <a:t>Replikatordynamik</a:t>
            </a:r>
            <a:endParaRPr lang="de-DE" sz="800" dirty="0" smtClean="0">
              <a:solidFill>
                <a:schemeClr val="accent4">
                  <a:lumMod val="60000"/>
                  <a:lumOff val="40000"/>
                </a:schemeClr>
              </a:solidFill>
            </a:endParaRPr>
          </a:p>
          <a:p>
            <a:pPr marL="880110" lvl="1" indent="-514350">
              <a:buFont typeface="+mj-lt"/>
              <a:buAutoNum type="alphaLcParenR"/>
            </a:pPr>
            <a:r>
              <a:rPr lang="de-DE" sz="800" dirty="0" smtClean="0">
                <a:solidFill>
                  <a:schemeClr val="accent4">
                    <a:lumMod val="60000"/>
                    <a:lumOff val="40000"/>
                  </a:schemeClr>
                </a:solidFill>
              </a:rPr>
              <a:t>Beispiel: Symmetrische (2x2)-Spiele</a:t>
            </a:r>
          </a:p>
          <a:p>
            <a:pPr marL="880110" lvl="1" indent="-514350">
              <a:buFont typeface="+mj-lt"/>
              <a:buAutoNum type="alphaLcParenR"/>
            </a:pPr>
            <a:r>
              <a:rPr lang="de-DE" dirty="0" smtClean="0">
                <a:solidFill>
                  <a:schemeClr val="accent4">
                    <a:lumMod val="60000"/>
                    <a:lumOff val="40000"/>
                  </a:schemeClr>
                </a:solidFill>
              </a:rPr>
              <a:t>Theorie und Experiment</a:t>
            </a:r>
          </a:p>
          <a:p>
            <a:pPr marL="880110" lvl="1" indent="-514350">
              <a:buFont typeface="+mj-lt"/>
              <a:buAutoNum type="alphaLcParenR"/>
            </a:pPr>
            <a:r>
              <a:rPr lang="de-DE" dirty="0" smtClean="0">
                <a:solidFill>
                  <a:schemeClr val="accent4">
                    <a:lumMod val="60000"/>
                    <a:lumOff val="40000"/>
                  </a:schemeClr>
                </a:solidFill>
              </a:rPr>
              <a:t>Mathematische Grundlagen (Teil 5)</a:t>
            </a:r>
          </a:p>
          <a:p>
            <a:pPr marL="880110" lvl="1" indent="-514350">
              <a:buFont typeface="+mj-lt"/>
              <a:buAutoNum type="alphaLcParenR"/>
            </a:pPr>
            <a:r>
              <a:rPr lang="de-DE" sz="2200" dirty="0" smtClean="0"/>
              <a:t>Anwendungsfelder der evolutionären Spieltheorie</a:t>
            </a:r>
          </a:p>
          <a:p>
            <a:pPr marL="880110" lvl="1" indent="-514350">
              <a:buFont typeface="+mj-lt"/>
              <a:buAutoNum type="alphaLcParenR"/>
            </a:pPr>
            <a:r>
              <a:rPr lang="de-DE" dirty="0" smtClean="0">
                <a:solidFill>
                  <a:schemeClr val="accent4">
                    <a:lumMod val="60000"/>
                    <a:lumOff val="40000"/>
                  </a:schemeClr>
                </a:solidFill>
              </a:rPr>
              <a:t>Beispiel: Symmetrische (2x3)-Spiele</a:t>
            </a:r>
          </a:p>
          <a:p>
            <a:pPr marL="880110" lvl="1" indent="-514350">
              <a:buFont typeface="+mj-lt"/>
              <a:buAutoNum type="alphaLcParenR"/>
            </a:pPr>
            <a:endParaRPr lang="de-DE" sz="2200" dirty="0" smtClean="0">
              <a:solidFill>
                <a:schemeClr val="accent4">
                  <a:lumMod val="60000"/>
                  <a:lumOff val="40000"/>
                </a:schemeClr>
              </a:solidFill>
            </a:endParaRPr>
          </a:p>
          <a:p>
            <a:pPr marL="880110" lvl="1" indent="-514350">
              <a:buFont typeface="+mj-lt"/>
              <a:buAutoNum type="alphaLcParenR"/>
            </a:pPr>
            <a:endParaRPr lang="de-DE" sz="12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14290"/>
            <a:ext cx="8229600" cy="785818"/>
          </a:xfrm>
        </p:spPr>
        <p:txBody>
          <a:bodyPr>
            <a:normAutofit fontScale="90000"/>
          </a:bodyPr>
          <a:lstStyle/>
          <a:p>
            <a:r>
              <a:rPr lang="de-DE" sz="3100" b="1" dirty="0" smtClean="0"/>
              <a:t>Wiederholung:</a:t>
            </a:r>
            <a:r>
              <a:rPr lang="de-DE" dirty="0" smtClean="0"/>
              <a:t> Evolutionäre Spieltheorie</a:t>
            </a:r>
            <a:endParaRPr lang="de-DE" dirty="0"/>
          </a:p>
        </p:txBody>
      </p:sp>
      <p:pic>
        <p:nvPicPr>
          <p:cNvPr id="4" name="Inhaltsplatzhalter 3" descr="population.jpg"/>
          <p:cNvPicPr>
            <a:picLocks noGrp="1" noChangeAspect="1"/>
          </p:cNvPicPr>
          <p:nvPr>
            <p:ph idx="1"/>
          </p:nvPr>
        </p:nvPicPr>
        <p:blipFill>
          <a:blip r:embed="rId3" cstate="print"/>
          <a:stretch>
            <a:fillRect/>
          </a:stretch>
        </p:blipFill>
        <p:spPr>
          <a:xfrm flipH="1">
            <a:off x="428596" y="2000240"/>
            <a:ext cx="8229600" cy="3291840"/>
          </a:xfrm>
        </p:spPr>
      </p:pic>
      <p:sp>
        <p:nvSpPr>
          <p:cNvPr id="5" name="Textfeld 4"/>
          <p:cNvSpPr txBox="1"/>
          <p:nvPr/>
        </p:nvSpPr>
        <p:spPr>
          <a:xfrm>
            <a:off x="500034" y="1357298"/>
            <a:ext cx="8143931" cy="646331"/>
          </a:xfrm>
          <a:prstGeom prst="rect">
            <a:avLst/>
          </a:prstGeom>
          <a:noFill/>
        </p:spPr>
        <p:txBody>
          <a:bodyPr wrap="square" rtlCol="0">
            <a:spAutoFit/>
          </a:bodyPr>
          <a:lstStyle/>
          <a:p>
            <a:r>
              <a:rPr lang="de-DE" dirty="0" smtClean="0"/>
              <a:t>Die evolutionäre Spieltheorie betrachtet die zeitliche Entwicklung des strategischen Verhaltens einer gesamten Spielerpopulation.</a:t>
            </a:r>
            <a:endParaRPr lang="de-DE" dirty="0"/>
          </a:p>
        </p:txBody>
      </p:sp>
      <p:sp>
        <p:nvSpPr>
          <p:cNvPr id="6" name="Eingekerbter Pfeil nach rechts 5"/>
          <p:cNvSpPr/>
          <p:nvPr/>
        </p:nvSpPr>
        <p:spPr>
          <a:xfrm>
            <a:off x="4071934" y="2928934"/>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3857620" y="3500438"/>
            <a:ext cx="1503938" cy="1200329"/>
          </a:xfrm>
          <a:prstGeom prst="rect">
            <a:avLst/>
          </a:prstGeom>
          <a:noFill/>
        </p:spPr>
        <p:txBody>
          <a:bodyPr wrap="none" rtlCol="0">
            <a:spAutoFit/>
          </a:bodyPr>
          <a:lstStyle/>
          <a:p>
            <a:r>
              <a:rPr lang="de-DE" dirty="0" smtClean="0"/>
              <a:t>zeitliche</a:t>
            </a:r>
          </a:p>
          <a:p>
            <a:r>
              <a:rPr lang="de-DE" dirty="0" smtClean="0"/>
              <a:t>Entwicklung </a:t>
            </a:r>
          </a:p>
          <a:p>
            <a:r>
              <a:rPr lang="de-DE" dirty="0" smtClean="0"/>
              <a:t>der</a:t>
            </a:r>
          </a:p>
          <a:p>
            <a:r>
              <a:rPr lang="de-DE" dirty="0" smtClean="0"/>
              <a:t>Population</a:t>
            </a:r>
            <a:endParaRPr lang="de-DE" dirty="0"/>
          </a:p>
        </p:txBody>
      </p:sp>
      <p:sp>
        <p:nvSpPr>
          <p:cNvPr id="9" name="Textfeld 8"/>
          <p:cNvSpPr txBox="1"/>
          <p:nvPr/>
        </p:nvSpPr>
        <p:spPr>
          <a:xfrm>
            <a:off x="1142976" y="5786454"/>
            <a:ext cx="7124002" cy="646331"/>
          </a:xfrm>
          <a:prstGeom prst="rect">
            <a:avLst/>
          </a:prstGeom>
          <a:noFill/>
        </p:spPr>
        <p:txBody>
          <a:bodyPr wrap="none" rtlCol="0">
            <a:spAutoFit/>
          </a:bodyPr>
          <a:lstStyle/>
          <a:p>
            <a:r>
              <a:rPr lang="de-DE" dirty="0" smtClean="0"/>
              <a:t>Mögliche Strategien: (</a:t>
            </a:r>
            <a:r>
              <a:rPr lang="de-DE" dirty="0" smtClean="0">
                <a:solidFill>
                  <a:srgbClr val="00B050"/>
                </a:solidFill>
              </a:rPr>
              <a:t>grün</a:t>
            </a:r>
            <a:r>
              <a:rPr lang="de-DE" dirty="0" smtClean="0"/>
              <a:t> , schwarz), Parameter t stellt die „Zeit“ dar.</a:t>
            </a:r>
          </a:p>
          <a:p>
            <a:r>
              <a:rPr lang="de-DE" dirty="0" smtClean="0"/>
              <a:t>x(t) : Anteil der Spieler, die im Zeitpunkt t die Strategie „</a:t>
            </a:r>
            <a:r>
              <a:rPr lang="de-DE" dirty="0" smtClean="0">
                <a:solidFill>
                  <a:srgbClr val="00B050"/>
                </a:solidFill>
              </a:rPr>
              <a:t>grün</a:t>
            </a:r>
            <a:r>
              <a:rPr lang="de-DE" dirty="0" smtClean="0"/>
              <a:t>“ spielen.</a:t>
            </a:r>
            <a:endParaRPr lang="de-DE" dirty="0"/>
          </a:p>
        </p:txBody>
      </p:sp>
      <p:sp>
        <p:nvSpPr>
          <p:cNvPr id="10" name="Textfeld 9"/>
          <p:cNvSpPr txBox="1"/>
          <p:nvPr/>
        </p:nvSpPr>
        <p:spPr>
          <a:xfrm>
            <a:off x="1428728" y="5286388"/>
            <a:ext cx="1078950" cy="369332"/>
          </a:xfrm>
          <a:prstGeom prst="rect">
            <a:avLst/>
          </a:prstGeom>
          <a:noFill/>
        </p:spPr>
        <p:txBody>
          <a:bodyPr wrap="none" rtlCol="0">
            <a:spAutoFit/>
          </a:bodyPr>
          <a:lstStyle/>
          <a:p>
            <a:r>
              <a:rPr lang="de-DE" dirty="0" smtClean="0"/>
              <a:t>x(0)=0.15</a:t>
            </a:r>
            <a:endParaRPr lang="de-DE" dirty="0"/>
          </a:p>
        </p:txBody>
      </p:sp>
      <p:sp>
        <p:nvSpPr>
          <p:cNvPr id="11" name="Textfeld 10"/>
          <p:cNvSpPr txBox="1"/>
          <p:nvPr/>
        </p:nvSpPr>
        <p:spPr>
          <a:xfrm>
            <a:off x="6357950" y="5286388"/>
            <a:ext cx="1082348" cy="369332"/>
          </a:xfrm>
          <a:prstGeom prst="rect">
            <a:avLst/>
          </a:prstGeom>
          <a:noFill/>
        </p:spPr>
        <p:txBody>
          <a:bodyPr wrap="none" rtlCol="0">
            <a:spAutoFit/>
          </a:bodyPr>
          <a:lstStyle/>
          <a:p>
            <a:r>
              <a:rPr lang="de-DE" dirty="0" smtClean="0"/>
              <a:t>x(10)=0.5</a:t>
            </a:r>
            <a:endParaRPr lang="de-DE"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Anwendungsfelder der evolutionären Spieltheorie (I)</a:t>
            </a:r>
            <a:endParaRPr lang="de-DE" dirty="0"/>
          </a:p>
        </p:txBody>
      </p:sp>
      <p:sp>
        <p:nvSpPr>
          <p:cNvPr id="3" name="Inhaltsplatzhalter 2"/>
          <p:cNvSpPr>
            <a:spLocks noGrp="1"/>
          </p:cNvSpPr>
          <p:nvPr>
            <p:ph idx="1"/>
          </p:nvPr>
        </p:nvSpPr>
        <p:spPr/>
        <p:txBody>
          <a:bodyPr/>
          <a:lstStyle/>
          <a:p>
            <a:r>
              <a:rPr lang="de-DE" b="1" dirty="0" smtClean="0"/>
              <a:t>Biologie</a:t>
            </a:r>
          </a:p>
          <a:p>
            <a:pPr lvl="1"/>
            <a:r>
              <a:rPr lang="de-DE" b="1" dirty="0" smtClean="0"/>
              <a:t>Verteilung von Bakterien in Organismen</a:t>
            </a:r>
          </a:p>
          <a:p>
            <a:pPr lvl="2">
              <a:buNone/>
            </a:pPr>
            <a:r>
              <a:rPr lang="de-DE" sz="1600" dirty="0" smtClean="0"/>
              <a:t>Siehe z.B.: Kerr, Feldmann, Nature 2002</a:t>
            </a:r>
          </a:p>
          <a:p>
            <a:pPr lvl="1"/>
            <a:r>
              <a:rPr lang="de-DE" b="1" dirty="0" smtClean="0"/>
              <a:t>Kooperation von Virus-Populationen</a:t>
            </a:r>
          </a:p>
          <a:p>
            <a:pPr lvl="2">
              <a:buNone/>
            </a:pPr>
            <a:r>
              <a:rPr lang="de-DE" sz="1600" dirty="0" smtClean="0"/>
              <a:t>Siehe z.B.: Turner, Chao, Nature 1999</a:t>
            </a:r>
            <a:endParaRPr lang="de-DE" dirty="0" smtClean="0"/>
          </a:p>
          <a:p>
            <a:pPr lvl="1"/>
            <a:r>
              <a:rPr lang="de-DE" b="1" dirty="0" smtClean="0"/>
              <a:t>Paarungsstrategien von Eidechsen</a:t>
            </a:r>
          </a:p>
          <a:p>
            <a:pPr lvl="2">
              <a:buNone/>
            </a:pPr>
            <a:r>
              <a:rPr lang="de-DE" sz="1600" dirty="0" smtClean="0"/>
              <a:t>Siehe z.B.: </a:t>
            </a:r>
            <a:r>
              <a:rPr lang="de-DE" sz="1600" dirty="0" err="1" smtClean="0"/>
              <a:t>Sinervo</a:t>
            </a:r>
            <a:r>
              <a:rPr lang="de-DE" sz="1600" dirty="0" smtClean="0"/>
              <a:t>, </a:t>
            </a:r>
            <a:r>
              <a:rPr lang="de-DE" sz="1600" dirty="0" err="1" smtClean="0"/>
              <a:t>Hazard</a:t>
            </a:r>
            <a:r>
              <a:rPr lang="de-DE" sz="1600" dirty="0" smtClean="0"/>
              <a:t>, Nature 1996</a:t>
            </a:r>
            <a:endParaRPr lang="de-DE" dirty="0" smtClean="0"/>
          </a:p>
          <a:p>
            <a:pPr lvl="1"/>
            <a:r>
              <a:rPr lang="de-DE" b="1" dirty="0" smtClean="0"/>
              <a:t>Evolutionäre Entwicklung von Makromolekülen</a:t>
            </a:r>
          </a:p>
          <a:p>
            <a:pPr lvl="2">
              <a:buNone/>
            </a:pPr>
            <a:r>
              <a:rPr lang="de-DE" sz="1600" dirty="0" smtClean="0"/>
              <a:t>Siehe z.B.: Eigen, Schuster, Naturwissenschaften 64, 1977</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Anwendungsfelder der evolutionären Spieltheorie (II)</a:t>
            </a:r>
            <a:endParaRPr lang="de-DE" dirty="0"/>
          </a:p>
        </p:txBody>
      </p:sp>
      <p:sp>
        <p:nvSpPr>
          <p:cNvPr id="3" name="Inhaltsplatzhalter 2"/>
          <p:cNvSpPr>
            <a:spLocks noGrp="1"/>
          </p:cNvSpPr>
          <p:nvPr>
            <p:ph idx="1"/>
          </p:nvPr>
        </p:nvSpPr>
        <p:spPr/>
        <p:txBody>
          <a:bodyPr>
            <a:normAutofit/>
          </a:bodyPr>
          <a:lstStyle/>
          <a:p>
            <a:r>
              <a:rPr lang="de-DE" b="1" dirty="0" smtClean="0"/>
              <a:t>Ökonomie</a:t>
            </a:r>
          </a:p>
          <a:p>
            <a:pPr lvl="1"/>
            <a:r>
              <a:rPr lang="de-DE" dirty="0" smtClean="0"/>
              <a:t>„</a:t>
            </a:r>
            <a:r>
              <a:rPr lang="de-DE" b="1" dirty="0" smtClean="0"/>
              <a:t>Public </a:t>
            </a:r>
            <a:r>
              <a:rPr lang="de-DE" b="1" dirty="0" err="1" smtClean="0"/>
              <a:t>Goods</a:t>
            </a:r>
            <a:r>
              <a:rPr lang="de-DE" b="1" dirty="0" smtClean="0"/>
              <a:t>“- (Öffentliches Gut)- Spiele</a:t>
            </a:r>
          </a:p>
          <a:p>
            <a:pPr lvl="1"/>
            <a:r>
              <a:rPr lang="en-US" sz="1400" b="1" dirty="0" smtClean="0"/>
              <a:t>Trust in Private and Common Property Experiments</a:t>
            </a:r>
            <a:r>
              <a:rPr lang="en-US" sz="1400" dirty="0" smtClean="0"/>
              <a:t>, </a:t>
            </a:r>
            <a:r>
              <a:rPr lang="en-US" sz="1400" dirty="0" err="1" smtClean="0"/>
              <a:t>Elinor</a:t>
            </a:r>
            <a:r>
              <a:rPr lang="en-US" sz="1400" dirty="0" smtClean="0"/>
              <a:t> </a:t>
            </a:r>
            <a:r>
              <a:rPr lang="en-US" sz="1400" dirty="0" err="1" smtClean="0"/>
              <a:t>Ostrom</a:t>
            </a:r>
            <a:r>
              <a:rPr lang="en-US" sz="1400" dirty="0" smtClean="0"/>
              <a:t>, et al.</a:t>
            </a:r>
          </a:p>
          <a:p>
            <a:pPr lvl="1"/>
            <a:r>
              <a:rPr lang="en-US" sz="1400" b="1" dirty="0" smtClean="0"/>
              <a:t>Evolutionary Dynamics in Public Good Games</a:t>
            </a:r>
            <a:r>
              <a:rPr lang="en-US" sz="1400" dirty="0" smtClean="0"/>
              <a:t>, CHRISTIANE CLEMENS and THOMAS RIECHMANN, </a:t>
            </a:r>
            <a:r>
              <a:rPr lang="it-IT" sz="1400" dirty="0" err="1" smtClean="0"/>
              <a:t>Computational</a:t>
            </a:r>
            <a:r>
              <a:rPr lang="it-IT" sz="1400" dirty="0" smtClean="0"/>
              <a:t> </a:t>
            </a:r>
            <a:r>
              <a:rPr lang="it-IT" sz="1400" dirty="0" err="1" smtClean="0"/>
              <a:t>Economics</a:t>
            </a:r>
            <a:r>
              <a:rPr lang="it-IT" sz="1400" dirty="0" smtClean="0"/>
              <a:t> (2006) 28: 399–420</a:t>
            </a:r>
          </a:p>
          <a:p>
            <a:pPr lvl="1"/>
            <a:r>
              <a:rPr lang="en-US" sz="1400" b="1" dirty="0" smtClean="0"/>
              <a:t>Institution Formation in Public Goods Games, </a:t>
            </a:r>
            <a:r>
              <a:rPr lang="de-DE" sz="1400" dirty="0" smtClean="0"/>
              <a:t>Michael </a:t>
            </a:r>
            <a:r>
              <a:rPr lang="de-DE" sz="1400" dirty="0" err="1" smtClean="0"/>
              <a:t>Kosfeld</a:t>
            </a:r>
            <a:r>
              <a:rPr lang="de-DE" sz="1400" dirty="0" smtClean="0"/>
              <a:t>, Akira </a:t>
            </a:r>
            <a:r>
              <a:rPr lang="de-DE" sz="1400" dirty="0" err="1" smtClean="0"/>
              <a:t>Okada</a:t>
            </a:r>
            <a:r>
              <a:rPr lang="de-DE" sz="1400" dirty="0" smtClean="0"/>
              <a:t>, </a:t>
            </a:r>
            <a:r>
              <a:rPr lang="de-DE" sz="1400" dirty="0" err="1" smtClean="0"/>
              <a:t>and</a:t>
            </a:r>
            <a:r>
              <a:rPr lang="de-DE" sz="1400" dirty="0" smtClean="0"/>
              <a:t> Arno Riedl, </a:t>
            </a:r>
            <a:r>
              <a:rPr lang="en-US" sz="1400" dirty="0" smtClean="0"/>
              <a:t>American Economic Review 2009, 99:4, 1335–1355</a:t>
            </a:r>
            <a:endParaRPr lang="de-DE" sz="1600" b="1" dirty="0" smtClean="0"/>
          </a:p>
          <a:p>
            <a:pPr lvl="1"/>
            <a:r>
              <a:rPr lang="de-DE" b="1" dirty="0" smtClean="0"/>
              <a:t>Experimentelle Ökonomie</a:t>
            </a:r>
          </a:p>
          <a:p>
            <a:pPr lvl="1"/>
            <a:r>
              <a:rPr lang="en-US" sz="1400" b="1" dirty="0" smtClean="0"/>
              <a:t>Cooperation in PD games: Fear, greed, and history of play, </a:t>
            </a:r>
            <a:r>
              <a:rPr lang="en-US" sz="1400" dirty="0" smtClean="0"/>
              <a:t>T.K. AHN, ELINOR OSTROM, DAVID SCHMIDT, ROBERT SHUPP, Public Choice 106: 137–155, 2001.</a:t>
            </a:r>
            <a:endParaRPr lang="de-DE" sz="1400" dirty="0" smtClean="0"/>
          </a:p>
          <a:p>
            <a:pPr lvl="1"/>
            <a:r>
              <a:rPr lang="de-DE" b="1" dirty="0" smtClean="0"/>
              <a:t>„</a:t>
            </a:r>
            <a:r>
              <a:rPr lang="de-DE" b="1" dirty="0" err="1" smtClean="0"/>
              <a:t>Behavioral</a:t>
            </a:r>
            <a:r>
              <a:rPr lang="de-DE" b="1" dirty="0" smtClean="0"/>
              <a:t>“- Verhaltensökonomie (Altruismus, Empathie, </a:t>
            </a:r>
            <a:r>
              <a:rPr lang="de-DE" b="1" dirty="0" smtClean="0"/>
              <a:t>…) </a:t>
            </a:r>
            <a:r>
              <a:rPr lang="de-DE" sz="1400" dirty="0" smtClean="0"/>
              <a:t>z.B.: Fehr </a:t>
            </a:r>
            <a:r>
              <a:rPr lang="de-DE" sz="1400" dirty="0" smtClean="0"/>
              <a:t>et al.</a:t>
            </a:r>
          </a:p>
          <a:p>
            <a:pPr lvl="1"/>
            <a:r>
              <a:rPr lang="de-DE" b="1" dirty="0" smtClean="0"/>
              <a:t>Evolution von Informationsnetzwerken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Anwendungsfelder der evolutionären Spieltheorie (III)</a:t>
            </a:r>
            <a:endParaRPr lang="de-DE" dirty="0"/>
          </a:p>
        </p:txBody>
      </p:sp>
      <p:sp>
        <p:nvSpPr>
          <p:cNvPr id="3" name="Inhaltsplatzhalter 2"/>
          <p:cNvSpPr>
            <a:spLocks noGrp="1"/>
          </p:cNvSpPr>
          <p:nvPr>
            <p:ph idx="1"/>
          </p:nvPr>
        </p:nvSpPr>
        <p:spPr>
          <a:xfrm>
            <a:off x="457200" y="1935480"/>
            <a:ext cx="8229600" cy="4565354"/>
          </a:xfrm>
        </p:spPr>
        <p:txBody>
          <a:bodyPr>
            <a:normAutofit fontScale="92500" lnSpcReduction="20000"/>
          </a:bodyPr>
          <a:lstStyle/>
          <a:p>
            <a:r>
              <a:rPr lang="de-DE" sz="2800" dirty="0" smtClean="0"/>
              <a:t>Sozialwissenschaft</a:t>
            </a:r>
          </a:p>
          <a:p>
            <a:pPr lvl="1"/>
            <a:r>
              <a:rPr lang="de-DE" b="1" dirty="0" smtClean="0"/>
              <a:t>Kulturelle und moralische Entwicklungen</a:t>
            </a:r>
          </a:p>
          <a:p>
            <a:pPr lvl="1"/>
            <a:r>
              <a:rPr lang="en-US" sz="1400" b="1" dirty="0" smtClean="0"/>
              <a:t>Evolution of social learning does not explain the origin </a:t>
            </a:r>
            <a:r>
              <a:rPr lang="de-DE" sz="1400" b="1" dirty="0" err="1" smtClean="0"/>
              <a:t>of</a:t>
            </a:r>
            <a:r>
              <a:rPr lang="de-DE" sz="1400" b="1" dirty="0" smtClean="0"/>
              <a:t> human </a:t>
            </a:r>
            <a:r>
              <a:rPr lang="de-DE" sz="1400" b="1" dirty="0" err="1" smtClean="0"/>
              <a:t>cumulative</a:t>
            </a:r>
            <a:r>
              <a:rPr lang="de-DE" sz="1400" b="1" dirty="0" smtClean="0"/>
              <a:t> </a:t>
            </a:r>
            <a:r>
              <a:rPr lang="de-DE" sz="1400" b="1" dirty="0" err="1" smtClean="0"/>
              <a:t>culture</a:t>
            </a:r>
            <a:r>
              <a:rPr lang="de-DE" sz="1400" dirty="0" smtClean="0"/>
              <a:t>, Magnus Enquist, Stefano </a:t>
            </a:r>
            <a:r>
              <a:rPr lang="de-DE" sz="1400" dirty="0" err="1" smtClean="0"/>
              <a:t>Ghirlanda</a:t>
            </a:r>
            <a:r>
              <a:rPr lang="de-DE" sz="1400" dirty="0" smtClean="0"/>
              <a:t>, </a:t>
            </a:r>
            <a:r>
              <a:rPr lang="en-US" sz="1400" dirty="0" smtClean="0"/>
              <a:t>Journal of Theoretical Biology 246 (2007) 129–135</a:t>
            </a:r>
          </a:p>
          <a:p>
            <a:pPr lvl="1"/>
            <a:r>
              <a:rPr lang="de-DE" sz="1400" b="1" dirty="0" smtClean="0"/>
              <a:t>EVOLUTION OF MORAL NORMS, </a:t>
            </a:r>
            <a:r>
              <a:rPr lang="de-DE" sz="1400" dirty="0" smtClean="0"/>
              <a:t>William Harms </a:t>
            </a:r>
            <a:r>
              <a:rPr lang="de-DE" sz="1400" dirty="0" err="1" smtClean="0"/>
              <a:t>and</a:t>
            </a:r>
            <a:r>
              <a:rPr lang="de-DE" sz="1400" dirty="0" smtClean="0"/>
              <a:t> Brian </a:t>
            </a:r>
            <a:r>
              <a:rPr lang="de-DE" sz="1400" dirty="0" err="1" smtClean="0"/>
              <a:t>Skyrms</a:t>
            </a:r>
            <a:r>
              <a:rPr lang="de-DE" sz="1400" dirty="0" smtClean="0"/>
              <a:t>, </a:t>
            </a:r>
            <a:r>
              <a:rPr lang="en-US" sz="1400" dirty="0" smtClean="0"/>
              <a:t> For Oxford Handbook on the Philosophy of Biology ed. Michael Ruse</a:t>
            </a:r>
            <a:endParaRPr lang="de-DE" sz="1200" dirty="0" smtClean="0"/>
          </a:p>
          <a:p>
            <a:pPr lvl="1"/>
            <a:r>
              <a:rPr lang="de-DE" b="1" dirty="0" smtClean="0"/>
              <a:t>Evolution der Sprache</a:t>
            </a:r>
          </a:p>
          <a:p>
            <a:pPr lvl="1"/>
            <a:r>
              <a:rPr lang="de-DE" sz="1400" b="1" dirty="0" smtClean="0"/>
              <a:t>Finite </a:t>
            </a:r>
            <a:r>
              <a:rPr lang="de-DE" sz="1400" b="1" dirty="0" err="1" smtClean="0"/>
              <a:t>populations</a:t>
            </a:r>
            <a:r>
              <a:rPr lang="de-DE" sz="1400" b="1" dirty="0" smtClean="0"/>
              <a:t> </a:t>
            </a:r>
            <a:r>
              <a:rPr lang="de-DE" sz="1400" b="1" dirty="0" err="1" smtClean="0"/>
              <a:t>choose</a:t>
            </a:r>
            <a:r>
              <a:rPr lang="de-DE" sz="1400" b="1" dirty="0" smtClean="0"/>
              <a:t> an optimal </a:t>
            </a:r>
            <a:r>
              <a:rPr lang="de-DE" sz="1400" b="1" dirty="0" err="1" smtClean="0"/>
              <a:t>language</a:t>
            </a:r>
            <a:r>
              <a:rPr lang="de-DE" sz="1400" dirty="0" smtClean="0"/>
              <a:t>, Christina Pawlowitsch</a:t>
            </a:r>
            <a:r>
              <a:rPr lang="de-DE" sz="1400" b="1" dirty="0" smtClean="0"/>
              <a:t>,</a:t>
            </a:r>
            <a:r>
              <a:rPr lang="en-US" sz="1400" b="1" dirty="0" smtClean="0"/>
              <a:t> </a:t>
            </a:r>
            <a:r>
              <a:rPr lang="en-US" sz="1400" dirty="0" smtClean="0"/>
              <a:t>Journal of Theoretical Biology 249 (2007) 606–616</a:t>
            </a:r>
            <a:endParaRPr lang="de-DE" b="1" dirty="0" smtClean="0"/>
          </a:p>
          <a:p>
            <a:pPr lvl="1"/>
            <a:r>
              <a:rPr lang="de-DE" b="1" dirty="0" smtClean="0"/>
              <a:t>Soziales Lernen</a:t>
            </a:r>
          </a:p>
          <a:p>
            <a:pPr lvl="1"/>
            <a:r>
              <a:rPr lang="en-US" sz="1400" b="1" dirty="0" smtClean="0"/>
              <a:t>Evolution of social learning does not explain the origin </a:t>
            </a:r>
            <a:r>
              <a:rPr lang="de-DE" sz="1400" b="1" dirty="0" err="1" smtClean="0"/>
              <a:t>of</a:t>
            </a:r>
            <a:r>
              <a:rPr lang="de-DE" sz="1400" b="1" dirty="0" smtClean="0"/>
              <a:t> human </a:t>
            </a:r>
            <a:r>
              <a:rPr lang="de-DE" sz="1400" b="1" dirty="0" err="1" smtClean="0"/>
              <a:t>cumulative</a:t>
            </a:r>
            <a:r>
              <a:rPr lang="de-DE" sz="1400" b="1" dirty="0" smtClean="0"/>
              <a:t> </a:t>
            </a:r>
            <a:r>
              <a:rPr lang="de-DE" sz="1400" b="1" dirty="0" err="1" smtClean="0"/>
              <a:t>culture</a:t>
            </a:r>
            <a:r>
              <a:rPr lang="de-DE" sz="1400" dirty="0" smtClean="0"/>
              <a:t>, Magnus Enquist, Stefano </a:t>
            </a:r>
            <a:r>
              <a:rPr lang="de-DE" sz="1400" dirty="0" err="1" smtClean="0"/>
              <a:t>Ghirlanda</a:t>
            </a:r>
            <a:r>
              <a:rPr lang="de-DE" sz="1400" dirty="0" smtClean="0"/>
              <a:t>, </a:t>
            </a:r>
            <a:r>
              <a:rPr lang="en-US" sz="1400" dirty="0" smtClean="0"/>
              <a:t>Journal of Theoretical Biology 246 (2007) 129–135</a:t>
            </a:r>
            <a:endParaRPr lang="de-DE" b="1" dirty="0" smtClean="0"/>
          </a:p>
          <a:p>
            <a:pPr lvl="1"/>
            <a:r>
              <a:rPr lang="de-DE" b="1" dirty="0" smtClean="0"/>
              <a:t>Evolution von sozialen Normen</a:t>
            </a:r>
          </a:p>
          <a:p>
            <a:pPr lvl="1"/>
            <a:r>
              <a:rPr lang="en-US" sz="1400" b="1" dirty="0" smtClean="0"/>
              <a:t>Collective Action and the Evolution of Social Norms, </a:t>
            </a:r>
            <a:r>
              <a:rPr lang="en-US" sz="1400" dirty="0" err="1" smtClean="0"/>
              <a:t>Elinor</a:t>
            </a:r>
            <a:r>
              <a:rPr lang="en-US" sz="1400" dirty="0" smtClean="0"/>
              <a:t> </a:t>
            </a:r>
            <a:r>
              <a:rPr lang="en-US" sz="1400" dirty="0" err="1" smtClean="0"/>
              <a:t>Ostrom</a:t>
            </a:r>
            <a:r>
              <a:rPr lang="en-US" sz="1400" dirty="0" smtClean="0"/>
              <a:t>, The Journal of Economic Perspectives, Vol. 14, No. 3 (Summer, 2000), pp. 137-158</a:t>
            </a:r>
          </a:p>
          <a:p>
            <a:pPr lvl="1"/>
            <a:r>
              <a:rPr lang="de-DE" b="1" dirty="0" smtClean="0"/>
              <a:t>Evolution von sozialen Netzwerken</a:t>
            </a:r>
          </a:p>
          <a:p>
            <a:pPr lvl="1"/>
            <a:r>
              <a:rPr lang="de-DE" sz="1400" b="1" dirty="0" smtClean="0"/>
              <a:t>GOVERNING SOCIAL-ECOLOGICAL SYSTEMS, </a:t>
            </a:r>
            <a:r>
              <a:rPr lang="de-DE" sz="1400" dirty="0" smtClean="0"/>
              <a:t>MARCO A. JANSSEN </a:t>
            </a:r>
            <a:r>
              <a:rPr lang="de-DE" sz="1400" dirty="0" err="1" smtClean="0"/>
              <a:t>and</a:t>
            </a:r>
            <a:r>
              <a:rPr lang="de-DE" sz="1400" dirty="0" smtClean="0"/>
              <a:t> ELINOR OSTROM</a:t>
            </a:r>
          </a:p>
          <a:p>
            <a:pPr lvl="1"/>
            <a:r>
              <a:rPr lang="en-US" sz="1400" b="1" dirty="0" smtClean="0"/>
              <a:t>A General Framework for Analyzing Sustainability of Social-Ecological Systems, </a:t>
            </a:r>
            <a:r>
              <a:rPr lang="en-US" sz="1400" dirty="0" err="1" smtClean="0"/>
              <a:t>Elinor</a:t>
            </a:r>
            <a:r>
              <a:rPr lang="en-US" sz="1400" dirty="0" smtClean="0"/>
              <a:t> </a:t>
            </a:r>
            <a:r>
              <a:rPr lang="en-US" sz="1400" dirty="0" err="1" smtClean="0"/>
              <a:t>Ostrom</a:t>
            </a:r>
            <a:r>
              <a:rPr lang="en-US" sz="1400" dirty="0" smtClean="0"/>
              <a:t>, et al., Science 325, 419 (2009)</a:t>
            </a:r>
            <a:endParaRPr lang="de-DE" sz="1400" dirty="0" smtClean="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Inhaltsübersicht des fünften Teils</a:t>
            </a:r>
            <a:br>
              <a:rPr lang="de-DE" dirty="0" smtClean="0"/>
            </a:br>
            <a:r>
              <a:rPr lang="de-DE" dirty="0" smtClean="0"/>
              <a:t>der Vorlesung</a:t>
            </a:r>
            <a:endParaRPr lang="de-DE" dirty="0"/>
          </a:p>
        </p:txBody>
      </p:sp>
      <p:sp>
        <p:nvSpPr>
          <p:cNvPr id="3" name="Inhaltsplatzhalter 2"/>
          <p:cNvSpPr>
            <a:spLocks noGrp="1"/>
          </p:cNvSpPr>
          <p:nvPr>
            <p:ph idx="1"/>
          </p:nvPr>
        </p:nvSpPr>
        <p:spPr/>
        <p:txBody>
          <a:bodyPr>
            <a:normAutofit fontScale="92500" lnSpcReduction="10000"/>
          </a:bodyPr>
          <a:lstStyle/>
          <a:p>
            <a:pPr marL="514350" indent="-514350">
              <a:buFont typeface="+mj-lt"/>
              <a:buAutoNum type="arabicPeriod"/>
            </a:pPr>
            <a:r>
              <a:rPr lang="de-DE" sz="1600" dirty="0" smtClean="0">
                <a:solidFill>
                  <a:schemeClr val="accent4">
                    <a:lumMod val="60000"/>
                    <a:lumOff val="40000"/>
                  </a:schemeClr>
                </a:solidFill>
              </a:rPr>
              <a:t>Grundlagen der Spieltheorie</a:t>
            </a:r>
          </a:p>
          <a:p>
            <a:pPr marL="880110" lvl="1" indent="-514350">
              <a:buFont typeface="+mj-lt"/>
              <a:buAutoNum type="alphaLcParenR"/>
            </a:pPr>
            <a:r>
              <a:rPr lang="de-DE" sz="800" dirty="0" smtClean="0">
                <a:solidFill>
                  <a:schemeClr val="accent4">
                    <a:lumMod val="60000"/>
                    <a:lumOff val="40000"/>
                  </a:schemeClr>
                </a:solidFill>
              </a:rPr>
              <a:t>Einleitung</a:t>
            </a:r>
          </a:p>
          <a:p>
            <a:pPr marL="880110" lvl="1" indent="-514350">
              <a:buFont typeface="+mj-lt"/>
              <a:buAutoNum type="alphaLcParenR"/>
            </a:pPr>
            <a:r>
              <a:rPr lang="de-DE" sz="800" dirty="0" smtClean="0">
                <a:solidFill>
                  <a:schemeClr val="accent4">
                    <a:lumMod val="60000"/>
                    <a:lumOff val="40000"/>
                  </a:schemeClr>
                </a:solidFill>
              </a:rPr>
              <a:t>Mathematische Grundlagen (Teil 1)</a:t>
            </a:r>
          </a:p>
          <a:p>
            <a:pPr marL="880110" lvl="1" indent="-514350">
              <a:buFont typeface="+mj-lt"/>
              <a:buAutoNum type="alphaLcParenR"/>
            </a:pPr>
            <a:r>
              <a:rPr lang="de-DE" sz="800" dirty="0" smtClean="0">
                <a:solidFill>
                  <a:schemeClr val="accent4">
                    <a:lumMod val="60000"/>
                    <a:lumOff val="40000"/>
                  </a:schemeClr>
                </a:solidFill>
              </a:rPr>
              <a:t>Definition eines Spiels in Normalform mit Auszahlung</a:t>
            </a:r>
          </a:p>
          <a:p>
            <a:pPr marL="880110" lvl="1" indent="-514350">
              <a:buFont typeface="+mj-lt"/>
              <a:buAutoNum type="alphaLcParenR"/>
            </a:pPr>
            <a:r>
              <a:rPr lang="de-DE" sz="800" dirty="0" smtClean="0">
                <a:solidFill>
                  <a:schemeClr val="accent4">
                    <a:lumMod val="60000"/>
                    <a:lumOff val="40000"/>
                  </a:schemeClr>
                </a:solidFill>
              </a:rPr>
              <a:t>Beispiel: Zwei Spieler – Zwei Strategien</a:t>
            </a:r>
          </a:p>
          <a:p>
            <a:pPr marL="880110" lvl="1" indent="-514350">
              <a:buFont typeface="+mj-lt"/>
              <a:buAutoNum type="alphaLcParenR"/>
            </a:pPr>
            <a:r>
              <a:rPr lang="de-DE" sz="800" dirty="0" smtClean="0">
                <a:solidFill>
                  <a:schemeClr val="accent4">
                    <a:lumMod val="60000"/>
                    <a:lumOff val="40000"/>
                  </a:schemeClr>
                </a:solidFill>
              </a:rPr>
              <a:t>Beispiel: Zwei Spieler – Drei Strategien</a:t>
            </a:r>
          </a:p>
          <a:p>
            <a:pPr marL="880110" lvl="1" indent="-514350">
              <a:buFont typeface="+mj-lt"/>
              <a:buAutoNum type="alphaLcParenR"/>
            </a:pPr>
            <a:r>
              <a:rPr lang="de-DE" sz="800" dirty="0" smtClean="0">
                <a:solidFill>
                  <a:schemeClr val="accent4">
                    <a:lumMod val="60000"/>
                    <a:lumOff val="40000"/>
                  </a:schemeClr>
                </a:solidFill>
              </a:rPr>
              <a:t>Reine und gemischte Strategien</a:t>
            </a:r>
          </a:p>
          <a:p>
            <a:pPr marL="880110" lvl="1" indent="-514350">
              <a:buFont typeface="+mj-lt"/>
              <a:buAutoNum type="alphaLcParenR"/>
            </a:pPr>
            <a:r>
              <a:rPr lang="de-DE" sz="800" dirty="0" smtClean="0">
                <a:solidFill>
                  <a:schemeClr val="accent4">
                    <a:lumMod val="60000"/>
                    <a:lumOff val="40000"/>
                  </a:schemeClr>
                </a:solidFill>
              </a:rPr>
              <a:t>Mathematische Grundlagen (Teil 2)</a:t>
            </a:r>
          </a:p>
          <a:p>
            <a:pPr marL="880110" lvl="1" indent="-514350">
              <a:buFont typeface="+mj-lt"/>
              <a:buAutoNum type="alphaLcParenR"/>
            </a:pPr>
            <a:r>
              <a:rPr lang="de-DE" sz="800" dirty="0" smtClean="0">
                <a:solidFill>
                  <a:schemeClr val="accent4">
                    <a:lumMod val="60000"/>
                    <a:lumOff val="40000"/>
                  </a:schemeClr>
                </a:solidFill>
              </a:rPr>
              <a:t>Dominante Strategien und Nash Gleichgewichte</a:t>
            </a:r>
          </a:p>
          <a:p>
            <a:pPr marL="880110" lvl="1" indent="-514350">
              <a:buFont typeface="+mj-lt"/>
              <a:buAutoNum type="alphaLcParenR"/>
            </a:pPr>
            <a:r>
              <a:rPr lang="de-DE" sz="800" dirty="0" smtClean="0">
                <a:solidFill>
                  <a:schemeClr val="accent4">
                    <a:lumMod val="60000"/>
                    <a:lumOff val="40000"/>
                  </a:schemeClr>
                </a:solidFill>
              </a:rPr>
              <a:t>Beispiel: Zwei Spieler – Zwei Strategien</a:t>
            </a:r>
          </a:p>
          <a:p>
            <a:pPr marL="880110" lvl="1" indent="-514350">
              <a:buFont typeface="+mj-lt"/>
              <a:buAutoNum type="alphaLcParenR"/>
            </a:pPr>
            <a:r>
              <a:rPr lang="de-DE" sz="800" dirty="0" smtClean="0">
                <a:solidFill>
                  <a:schemeClr val="accent4">
                    <a:lumMod val="60000"/>
                    <a:lumOff val="40000"/>
                  </a:schemeClr>
                </a:solidFill>
              </a:rPr>
              <a:t>Mathematische Grundlagen (Teil 3)</a:t>
            </a:r>
          </a:p>
          <a:p>
            <a:pPr marL="880110" lvl="1" indent="-514350">
              <a:buFont typeface="+mj-lt"/>
              <a:buAutoNum type="alphaLcParenR"/>
            </a:pPr>
            <a:r>
              <a:rPr lang="de-DE" sz="800" dirty="0" smtClean="0">
                <a:solidFill>
                  <a:schemeClr val="accent4">
                    <a:lumMod val="60000"/>
                    <a:lumOff val="40000"/>
                  </a:schemeClr>
                </a:solidFill>
              </a:rPr>
              <a:t>Symmetrische und unsymmetrische Spiele</a:t>
            </a:r>
          </a:p>
          <a:p>
            <a:pPr marL="880110" lvl="1" indent="-514350">
              <a:buFont typeface="+mj-lt"/>
              <a:buAutoNum type="alphaLcParenR"/>
            </a:pPr>
            <a:r>
              <a:rPr lang="de-DE" sz="800" dirty="0" smtClean="0">
                <a:solidFill>
                  <a:schemeClr val="accent4">
                    <a:lumMod val="60000"/>
                    <a:lumOff val="40000"/>
                  </a:schemeClr>
                </a:solidFill>
              </a:rPr>
              <a:t>Beispiel: Zwei Spieler – Zwei Strategien</a:t>
            </a:r>
          </a:p>
          <a:p>
            <a:pPr marL="880110" lvl="1" indent="-514350">
              <a:buFont typeface="+mj-lt"/>
              <a:buAutoNum type="alphaLcParenR"/>
            </a:pPr>
            <a:r>
              <a:rPr lang="de-DE" sz="800" dirty="0" smtClean="0">
                <a:solidFill>
                  <a:schemeClr val="accent4">
                    <a:lumMod val="60000"/>
                    <a:lumOff val="40000"/>
                  </a:schemeClr>
                </a:solidFill>
              </a:rPr>
              <a:t>Beispiel: Zwei Spieler – Drei Strategien</a:t>
            </a:r>
          </a:p>
          <a:p>
            <a:pPr marL="880110" lvl="1" indent="-514350">
              <a:buFont typeface="+mj-lt"/>
              <a:buAutoNum type="alphaLcParenR"/>
            </a:pPr>
            <a:r>
              <a:rPr lang="de-DE" sz="800" dirty="0" smtClean="0">
                <a:solidFill>
                  <a:schemeClr val="accent4">
                    <a:lumMod val="60000"/>
                    <a:lumOff val="40000"/>
                  </a:schemeClr>
                </a:solidFill>
              </a:rPr>
              <a:t>Weitere Konzepte der Spieltheorie</a:t>
            </a:r>
          </a:p>
          <a:p>
            <a:pPr marL="514350" indent="-514350">
              <a:buFont typeface="+mj-lt"/>
              <a:buAutoNum type="arabicPeriod"/>
            </a:pPr>
            <a:r>
              <a:rPr lang="de-DE" sz="2400" dirty="0" smtClean="0"/>
              <a:t>Evolutionäre Spieltheorie</a:t>
            </a:r>
          </a:p>
          <a:p>
            <a:pPr marL="880110" lvl="1" indent="-514350">
              <a:buFont typeface="+mj-lt"/>
              <a:buAutoNum type="alphaLcParenR"/>
            </a:pPr>
            <a:r>
              <a:rPr lang="de-DE" sz="800" dirty="0" smtClean="0">
                <a:solidFill>
                  <a:schemeClr val="accent4">
                    <a:lumMod val="60000"/>
                    <a:lumOff val="40000"/>
                  </a:schemeClr>
                </a:solidFill>
              </a:rPr>
              <a:t>Einleitung</a:t>
            </a:r>
          </a:p>
          <a:p>
            <a:pPr marL="880110" lvl="1" indent="-514350">
              <a:buFont typeface="+mj-lt"/>
              <a:buAutoNum type="alphaLcParenR"/>
            </a:pPr>
            <a:r>
              <a:rPr lang="de-DE" sz="800" dirty="0" smtClean="0">
                <a:solidFill>
                  <a:schemeClr val="accent4">
                    <a:lumMod val="60000"/>
                    <a:lumOff val="40000"/>
                  </a:schemeClr>
                </a:solidFill>
              </a:rPr>
              <a:t>Evolutionär stabile Strategien</a:t>
            </a:r>
          </a:p>
          <a:p>
            <a:pPr marL="880110" lvl="1" indent="-514350">
              <a:buFont typeface="+mj-lt"/>
              <a:buAutoNum type="alphaLcParenR"/>
            </a:pPr>
            <a:r>
              <a:rPr lang="de-DE" sz="800" dirty="0" smtClean="0">
                <a:solidFill>
                  <a:schemeClr val="accent4">
                    <a:lumMod val="60000"/>
                    <a:lumOff val="40000"/>
                  </a:schemeClr>
                </a:solidFill>
              </a:rPr>
              <a:t>Mathematische Grundlagen (Teil 4)</a:t>
            </a:r>
          </a:p>
          <a:p>
            <a:pPr marL="880110" lvl="1" indent="-514350">
              <a:buFont typeface="+mj-lt"/>
              <a:buAutoNum type="alphaLcParenR"/>
            </a:pPr>
            <a:r>
              <a:rPr lang="de-DE" sz="800" dirty="0" smtClean="0">
                <a:solidFill>
                  <a:schemeClr val="accent4">
                    <a:lumMod val="60000"/>
                    <a:lumOff val="40000"/>
                  </a:schemeClr>
                </a:solidFill>
              </a:rPr>
              <a:t>Die </a:t>
            </a:r>
            <a:r>
              <a:rPr lang="de-DE" sz="800" dirty="0" err="1" smtClean="0">
                <a:solidFill>
                  <a:schemeClr val="accent4">
                    <a:lumMod val="60000"/>
                    <a:lumOff val="40000"/>
                  </a:schemeClr>
                </a:solidFill>
              </a:rPr>
              <a:t>Replikatordynamik</a:t>
            </a:r>
            <a:endParaRPr lang="de-DE" sz="800" dirty="0" smtClean="0">
              <a:solidFill>
                <a:schemeClr val="accent4">
                  <a:lumMod val="60000"/>
                  <a:lumOff val="40000"/>
                </a:schemeClr>
              </a:solidFill>
            </a:endParaRPr>
          </a:p>
          <a:p>
            <a:pPr marL="880110" lvl="1" indent="-514350">
              <a:buFont typeface="+mj-lt"/>
              <a:buAutoNum type="alphaLcParenR"/>
            </a:pPr>
            <a:r>
              <a:rPr lang="de-DE" sz="800" dirty="0" smtClean="0">
                <a:solidFill>
                  <a:schemeClr val="accent4">
                    <a:lumMod val="60000"/>
                    <a:lumOff val="40000"/>
                  </a:schemeClr>
                </a:solidFill>
              </a:rPr>
              <a:t>Beispiel: Symmetrische (2x2)-Spiele</a:t>
            </a:r>
          </a:p>
          <a:p>
            <a:pPr marL="880110" lvl="1" indent="-514350">
              <a:buFont typeface="+mj-lt"/>
              <a:buAutoNum type="alphaLcParenR"/>
            </a:pPr>
            <a:r>
              <a:rPr lang="de-DE" dirty="0" smtClean="0">
                <a:solidFill>
                  <a:schemeClr val="accent4">
                    <a:lumMod val="60000"/>
                    <a:lumOff val="40000"/>
                  </a:schemeClr>
                </a:solidFill>
              </a:rPr>
              <a:t>Theorie und Experiment</a:t>
            </a:r>
          </a:p>
          <a:p>
            <a:pPr marL="880110" lvl="1" indent="-514350">
              <a:buFont typeface="+mj-lt"/>
              <a:buAutoNum type="alphaLcParenR"/>
            </a:pPr>
            <a:r>
              <a:rPr lang="de-DE" dirty="0" smtClean="0">
                <a:solidFill>
                  <a:schemeClr val="accent4">
                    <a:lumMod val="60000"/>
                    <a:lumOff val="40000"/>
                  </a:schemeClr>
                </a:solidFill>
              </a:rPr>
              <a:t>Mathematische Grundlagen (Teil 5)</a:t>
            </a:r>
          </a:p>
          <a:p>
            <a:pPr marL="880110" lvl="1" indent="-514350">
              <a:buFont typeface="+mj-lt"/>
              <a:buAutoNum type="alphaLcParenR"/>
            </a:pPr>
            <a:r>
              <a:rPr lang="de-DE" dirty="0" smtClean="0">
                <a:solidFill>
                  <a:schemeClr val="accent4">
                    <a:lumMod val="60000"/>
                    <a:lumOff val="40000"/>
                  </a:schemeClr>
                </a:solidFill>
              </a:rPr>
              <a:t>Anwendungsfelder der evolutionären Spieltheorie</a:t>
            </a:r>
          </a:p>
          <a:p>
            <a:pPr marL="880110" lvl="1" indent="-514350">
              <a:buFont typeface="+mj-lt"/>
              <a:buAutoNum type="alphaLcParenR"/>
            </a:pPr>
            <a:r>
              <a:rPr lang="de-DE" sz="2200" dirty="0" smtClean="0"/>
              <a:t>Beispiel: Symmetrische (2x3)-Spiele</a:t>
            </a:r>
          </a:p>
          <a:p>
            <a:pPr marL="880110" lvl="1" indent="-514350">
              <a:buFont typeface="+mj-lt"/>
              <a:buAutoNum type="alphaLcParenR"/>
            </a:pPr>
            <a:endParaRPr lang="de-DE" sz="2200" dirty="0" smtClean="0">
              <a:solidFill>
                <a:schemeClr val="accent4">
                  <a:lumMod val="60000"/>
                  <a:lumOff val="40000"/>
                </a:schemeClr>
              </a:solidFill>
            </a:endParaRPr>
          </a:p>
          <a:p>
            <a:pPr marL="880110" lvl="1" indent="-514350">
              <a:buFont typeface="+mj-lt"/>
              <a:buAutoNum type="alphaLcParenR"/>
            </a:pPr>
            <a:endParaRPr lang="de-DE" sz="1200"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14290"/>
            <a:ext cx="8229600" cy="1000132"/>
          </a:xfrm>
        </p:spPr>
        <p:txBody>
          <a:bodyPr>
            <a:normAutofit/>
          </a:bodyPr>
          <a:lstStyle/>
          <a:p>
            <a:r>
              <a:rPr lang="de-DE" dirty="0" err="1" smtClean="0"/>
              <a:t>Replikatordynamik</a:t>
            </a:r>
            <a:endParaRPr lang="de-DE" dirty="0"/>
          </a:p>
        </p:txBody>
      </p:sp>
      <p:graphicFrame>
        <p:nvGraphicFramePr>
          <p:cNvPr id="4" name="Inhaltsplatzhalter 3"/>
          <p:cNvGraphicFramePr>
            <a:graphicFrameLocks noChangeAspect="1"/>
          </p:cNvGraphicFramePr>
          <p:nvPr>
            <p:ph idx="1"/>
          </p:nvPr>
        </p:nvGraphicFramePr>
        <p:xfrm>
          <a:off x="428596" y="3286124"/>
          <a:ext cx="8197850" cy="1017587"/>
        </p:xfrm>
        <a:graphic>
          <a:graphicData uri="http://schemas.openxmlformats.org/presentationml/2006/ole">
            <p:oleObj spid="_x0000_s498690" name="Formel" r:id="rId4" imgW="3682800" imgH="457200" progId="Equation.3">
              <p:embed/>
            </p:oleObj>
          </a:graphicData>
        </a:graphic>
      </p:graphicFrame>
      <p:sp>
        <p:nvSpPr>
          <p:cNvPr id="6" name="Textfeld 5"/>
          <p:cNvSpPr txBox="1"/>
          <p:nvPr/>
        </p:nvSpPr>
        <p:spPr>
          <a:xfrm>
            <a:off x="285720" y="1357298"/>
            <a:ext cx="8501122" cy="1754326"/>
          </a:xfrm>
          <a:prstGeom prst="rect">
            <a:avLst/>
          </a:prstGeom>
          <a:noFill/>
        </p:spPr>
        <p:txBody>
          <a:bodyPr wrap="square" rtlCol="0">
            <a:spAutoFit/>
          </a:bodyPr>
          <a:lstStyle/>
          <a:p>
            <a:r>
              <a:rPr lang="de-DE" dirty="0" smtClean="0"/>
              <a:t>Wir beschränken uns zunächst auf symmetrische (2xM)-Spiele , d.h. zwei Personen - M Strategien Spiele. Da es sich um symmetrische Spiele handelt, sind alle Spieler gleichberechtigt und man kann von einer homogenen Population ausgehen.</a:t>
            </a:r>
          </a:p>
          <a:p>
            <a:r>
              <a:rPr lang="de-DE" dirty="0" smtClean="0"/>
              <a:t>Die Differentialgleichung der </a:t>
            </a:r>
            <a:r>
              <a:rPr lang="de-DE" dirty="0" err="1" smtClean="0"/>
              <a:t>Replikatordynamik</a:t>
            </a:r>
            <a:r>
              <a:rPr lang="de-DE" dirty="0" smtClean="0"/>
              <a:t> beschreibt wie sich die einzelnen  Populationsanteil der zur Zeit t gewählten Strategien          , j=1,2,…M  im Laufe der Zeit entwickeln. </a:t>
            </a:r>
            <a:endParaRPr lang="de-DE" dirty="0"/>
          </a:p>
        </p:txBody>
      </p:sp>
      <p:graphicFrame>
        <p:nvGraphicFramePr>
          <p:cNvPr id="12" name="Objekt 11"/>
          <p:cNvGraphicFramePr>
            <a:graphicFrameLocks noChangeAspect="1"/>
          </p:cNvGraphicFramePr>
          <p:nvPr/>
        </p:nvGraphicFramePr>
        <p:xfrm>
          <a:off x="5572132" y="2500306"/>
          <a:ext cx="476001" cy="334964"/>
        </p:xfrm>
        <a:graphic>
          <a:graphicData uri="http://schemas.openxmlformats.org/presentationml/2006/ole">
            <p:oleObj spid="_x0000_s498691" name="Formel" r:id="rId5" imgW="342720" imgH="241200" progId="Equation.3">
              <p:embed/>
            </p:oleObj>
          </a:graphicData>
        </a:graphic>
      </p:graphicFrame>
      <p:sp>
        <p:nvSpPr>
          <p:cNvPr id="13" name="Textfeld 12"/>
          <p:cNvSpPr txBox="1"/>
          <p:nvPr/>
        </p:nvSpPr>
        <p:spPr>
          <a:xfrm>
            <a:off x="428596" y="4500570"/>
            <a:ext cx="4714908" cy="923330"/>
          </a:xfrm>
          <a:prstGeom prst="rect">
            <a:avLst/>
          </a:prstGeom>
          <a:noFill/>
        </p:spPr>
        <p:txBody>
          <a:bodyPr wrap="square" rtlCol="0">
            <a:spAutoFit/>
          </a:bodyPr>
          <a:lstStyle/>
          <a:p>
            <a:r>
              <a:rPr lang="de-DE" dirty="0" smtClean="0"/>
              <a:t>Wobei die Parameter       die einzelnen Einträge in der Auszahlungsmatrix des 1.Spielers darstellen</a:t>
            </a:r>
            <a:endParaRPr lang="de-DE" dirty="0"/>
          </a:p>
        </p:txBody>
      </p:sp>
      <p:graphicFrame>
        <p:nvGraphicFramePr>
          <p:cNvPr id="498692" name="Inhaltsplatzhalter 3"/>
          <p:cNvGraphicFramePr>
            <a:graphicFrameLocks noChangeAspect="1"/>
          </p:cNvGraphicFramePr>
          <p:nvPr/>
        </p:nvGraphicFramePr>
        <p:xfrm>
          <a:off x="2643174" y="4500570"/>
          <a:ext cx="342906" cy="385017"/>
        </p:xfrm>
        <a:graphic>
          <a:graphicData uri="http://schemas.openxmlformats.org/presentationml/2006/ole">
            <p:oleObj spid="_x0000_s498692" name="Formel" r:id="rId6" imgW="203040" imgH="228600" progId="Equation.3">
              <p:embed/>
            </p:oleObj>
          </a:graphicData>
        </a:graphic>
      </p:graphicFrame>
      <p:graphicFrame>
        <p:nvGraphicFramePr>
          <p:cNvPr id="498693" name="Inhaltsplatzhalter 3"/>
          <p:cNvGraphicFramePr>
            <a:graphicFrameLocks noChangeAspect="1"/>
          </p:cNvGraphicFramePr>
          <p:nvPr/>
        </p:nvGraphicFramePr>
        <p:xfrm>
          <a:off x="1214415" y="5344156"/>
          <a:ext cx="2928958" cy="1513843"/>
        </p:xfrm>
        <a:graphic>
          <a:graphicData uri="http://schemas.openxmlformats.org/presentationml/2006/ole">
            <p:oleObj spid="_x0000_s498693" name="Formel" r:id="rId7" imgW="2260440" imgH="1168200" progId="Equation.3">
              <p:embed/>
            </p:oleObj>
          </a:graphicData>
        </a:graphic>
      </p:graphicFrame>
      <p:sp>
        <p:nvSpPr>
          <p:cNvPr id="14" name="Geschweifte Klammer links 13"/>
          <p:cNvSpPr/>
          <p:nvPr/>
        </p:nvSpPr>
        <p:spPr>
          <a:xfrm rot="16200000">
            <a:off x="4393405" y="3536157"/>
            <a:ext cx="285752" cy="164307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400" dirty="0"/>
          </a:p>
        </p:txBody>
      </p:sp>
      <p:sp>
        <p:nvSpPr>
          <p:cNvPr id="15" name="Geschweifte Klammer links 14"/>
          <p:cNvSpPr/>
          <p:nvPr/>
        </p:nvSpPr>
        <p:spPr>
          <a:xfrm rot="16200000">
            <a:off x="6893735" y="3036091"/>
            <a:ext cx="285752" cy="278608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400" dirty="0"/>
          </a:p>
        </p:txBody>
      </p:sp>
      <p:sp>
        <p:nvSpPr>
          <p:cNvPr id="16" name="Abgerundetes Rechteck 15"/>
          <p:cNvSpPr/>
          <p:nvPr/>
        </p:nvSpPr>
        <p:spPr>
          <a:xfrm>
            <a:off x="6643702" y="4786322"/>
            <a:ext cx="2285984" cy="1714512"/>
          </a:xfrm>
          <a:prstGeom prst="round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err="1" smtClean="0">
                <a:solidFill>
                  <a:schemeClr val="tx1"/>
                </a:solidFill>
              </a:rPr>
              <a:t>Durschnittliche</a:t>
            </a:r>
            <a:r>
              <a:rPr lang="de-DE" b="1" dirty="0" smtClean="0">
                <a:solidFill>
                  <a:schemeClr val="tx1"/>
                </a:solidFill>
              </a:rPr>
              <a:t> Fitness  (Auszahlung) der gesamten Population</a:t>
            </a:r>
            <a:endParaRPr lang="de-DE" b="1" dirty="0">
              <a:solidFill>
                <a:schemeClr val="tx1"/>
              </a:solidFill>
            </a:endParaRPr>
          </a:p>
        </p:txBody>
      </p:sp>
      <p:sp>
        <p:nvSpPr>
          <p:cNvPr id="17" name="Abgerundetes Rechteck 16"/>
          <p:cNvSpPr/>
          <p:nvPr/>
        </p:nvSpPr>
        <p:spPr>
          <a:xfrm>
            <a:off x="4500562" y="4857760"/>
            <a:ext cx="1928826" cy="1714512"/>
          </a:xfrm>
          <a:prstGeom prst="round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tx1"/>
                </a:solidFill>
              </a:rPr>
              <a:t>Fitness der Strategie j</a:t>
            </a:r>
          </a:p>
          <a:p>
            <a:pPr algn="ctr"/>
            <a:endParaRPr lang="de-DE" b="1" dirty="0" smtClean="0">
              <a:solidFill>
                <a:schemeClr val="tx1"/>
              </a:solidFill>
            </a:endParaRPr>
          </a:p>
          <a:p>
            <a:pPr algn="ctr"/>
            <a:r>
              <a:rPr lang="de-DE" dirty="0" smtClean="0">
                <a:solidFill>
                  <a:schemeClr val="tx1"/>
                </a:solidFill>
              </a:rPr>
              <a:t>Durchschnitt-</a:t>
            </a:r>
            <a:r>
              <a:rPr lang="de-DE" dirty="0" err="1" smtClean="0">
                <a:solidFill>
                  <a:schemeClr val="tx1"/>
                </a:solidFill>
              </a:rPr>
              <a:t>licher</a:t>
            </a:r>
            <a:r>
              <a:rPr lang="de-DE" dirty="0" smtClean="0">
                <a:solidFill>
                  <a:schemeClr val="tx1"/>
                </a:solidFill>
              </a:rPr>
              <a:t> Erfolg der j-</a:t>
            </a:r>
            <a:r>
              <a:rPr lang="de-DE" dirty="0" err="1" smtClean="0">
                <a:solidFill>
                  <a:schemeClr val="tx1"/>
                </a:solidFill>
              </a:rPr>
              <a:t>ten</a:t>
            </a:r>
            <a:r>
              <a:rPr lang="de-DE" dirty="0" smtClean="0">
                <a:solidFill>
                  <a:schemeClr val="tx1"/>
                </a:solidFill>
              </a:rPr>
              <a:t> Strategie</a:t>
            </a:r>
            <a:endParaRPr lang="de-DE" dirty="0">
              <a:solidFill>
                <a:schemeClr val="tx1"/>
              </a:solidFill>
            </a:endParaRPr>
          </a:p>
        </p:txBody>
      </p:sp>
      <p:cxnSp>
        <p:nvCxnSpPr>
          <p:cNvPr id="19" name="Gerade Verbindung mit Pfeil 18"/>
          <p:cNvCxnSpPr>
            <a:stCxn id="17" idx="0"/>
          </p:cNvCxnSpPr>
          <p:nvPr/>
        </p:nvCxnSpPr>
        <p:spPr>
          <a:xfrm rot="16200000" flipV="1">
            <a:off x="4875612" y="4268396"/>
            <a:ext cx="357190" cy="82153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rot="10800000">
            <a:off x="7143769" y="4500571"/>
            <a:ext cx="678661" cy="28575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14290"/>
            <a:ext cx="8229600" cy="1000132"/>
          </a:xfrm>
        </p:spPr>
        <p:txBody>
          <a:bodyPr>
            <a:normAutofit fontScale="90000"/>
          </a:bodyPr>
          <a:lstStyle/>
          <a:p>
            <a:r>
              <a:rPr lang="de-DE" dirty="0" err="1" smtClean="0"/>
              <a:t>Replikatordynamik</a:t>
            </a:r>
            <a:r>
              <a:rPr lang="de-DE" dirty="0" smtClean="0"/>
              <a:t/>
            </a:r>
            <a:br>
              <a:rPr lang="de-DE" dirty="0" smtClean="0"/>
            </a:br>
            <a:r>
              <a:rPr lang="de-DE" sz="2700" dirty="0" smtClean="0"/>
              <a:t>(für symmetrische (2x2)-Spiele)</a:t>
            </a:r>
            <a:endParaRPr lang="de-DE" sz="2200" dirty="0"/>
          </a:p>
        </p:txBody>
      </p:sp>
      <p:sp>
        <p:nvSpPr>
          <p:cNvPr id="6" name="Textfeld 5"/>
          <p:cNvSpPr txBox="1"/>
          <p:nvPr/>
        </p:nvSpPr>
        <p:spPr>
          <a:xfrm>
            <a:off x="285720" y="1357298"/>
            <a:ext cx="8501122" cy="923330"/>
          </a:xfrm>
          <a:prstGeom prst="rect">
            <a:avLst/>
          </a:prstGeom>
          <a:noFill/>
        </p:spPr>
        <p:txBody>
          <a:bodyPr wrap="square" rtlCol="0">
            <a:spAutoFit/>
          </a:bodyPr>
          <a:lstStyle/>
          <a:p>
            <a:r>
              <a:rPr lang="de-DE" dirty="0" smtClean="0"/>
              <a:t>Wir beschränken uns nun auf symmetrische (2x2)-Spiele , d.h. zwei Personen - 2 Strategien Spiele (M=2). Die Differentialgleichung der </a:t>
            </a:r>
            <a:r>
              <a:rPr lang="de-DE" dirty="0" err="1" smtClean="0"/>
              <a:t>Replikatordynamik</a:t>
            </a:r>
            <a:r>
              <a:rPr lang="de-DE" dirty="0" smtClean="0"/>
              <a:t> vereinfacht sich unter dieser Annahme wie folgt:</a:t>
            </a:r>
            <a:endParaRPr lang="de-DE" dirty="0"/>
          </a:p>
        </p:txBody>
      </p:sp>
      <p:graphicFrame>
        <p:nvGraphicFramePr>
          <p:cNvPr id="619526" name="Inhaltsplatzhalter 3"/>
          <p:cNvGraphicFramePr>
            <a:graphicFrameLocks noChangeAspect="1"/>
          </p:cNvGraphicFramePr>
          <p:nvPr/>
        </p:nvGraphicFramePr>
        <p:xfrm>
          <a:off x="285720" y="2285992"/>
          <a:ext cx="8643966" cy="1679984"/>
        </p:xfrm>
        <a:graphic>
          <a:graphicData uri="http://schemas.openxmlformats.org/presentationml/2006/ole">
            <p:oleObj spid="_x0000_s619526" name="Formel" r:id="rId4" imgW="4572000" imgH="888840" progId="Equation.3">
              <p:embed/>
            </p:oleObj>
          </a:graphicData>
        </a:graphic>
      </p:graphicFrame>
      <p:sp>
        <p:nvSpPr>
          <p:cNvPr id="20" name="Textfeld 19"/>
          <p:cNvSpPr txBox="1"/>
          <p:nvPr/>
        </p:nvSpPr>
        <p:spPr>
          <a:xfrm>
            <a:off x="428596" y="4143380"/>
            <a:ext cx="8715404" cy="1200329"/>
          </a:xfrm>
          <a:prstGeom prst="rect">
            <a:avLst/>
          </a:prstGeom>
          <a:noFill/>
        </p:spPr>
        <p:txBody>
          <a:bodyPr wrap="square" rtlCol="0">
            <a:spAutoFit/>
          </a:bodyPr>
          <a:lstStyle/>
          <a:p>
            <a:r>
              <a:rPr lang="de-DE" dirty="0" smtClean="0"/>
              <a:t>Da es lediglich zwei Strategien und somit zwei Populationsanteile (           )  gibt, können wir den zweiten Populationsanteil durch den ersten ausdrücken: </a:t>
            </a:r>
          </a:p>
          <a:p>
            <a:r>
              <a:rPr lang="de-DE" dirty="0" smtClean="0"/>
              <a:t>Wir setzen im Folgenden der Einfachheit halber</a:t>
            </a:r>
          </a:p>
          <a:p>
            <a:r>
              <a:rPr lang="de-DE" dirty="0" smtClean="0"/>
              <a:t>und betrachten nur j=1. </a:t>
            </a:r>
            <a:endParaRPr lang="de-DE" dirty="0"/>
          </a:p>
        </p:txBody>
      </p:sp>
      <p:graphicFrame>
        <p:nvGraphicFramePr>
          <p:cNvPr id="22" name="Objekt 21"/>
          <p:cNvGraphicFramePr>
            <a:graphicFrameLocks noChangeAspect="1"/>
          </p:cNvGraphicFramePr>
          <p:nvPr/>
        </p:nvGraphicFramePr>
        <p:xfrm>
          <a:off x="7072330" y="4143380"/>
          <a:ext cx="611008" cy="384708"/>
        </p:xfrm>
        <a:graphic>
          <a:graphicData uri="http://schemas.openxmlformats.org/presentationml/2006/ole">
            <p:oleObj spid="_x0000_s619527" name="Formel" r:id="rId5" imgW="342720" imgH="215640" progId="Equation.3">
              <p:embed/>
            </p:oleObj>
          </a:graphicData>
        </a:graphic>
      </p:graphicFrame>
      <p:graphicFrame>
        <p:nvGraphicFramePr>
          <p:cNvPr id="619528" name="Object 8"/>
          <p:cNvGraphicFramePr>
            <a:graphicFrameLocks noChangeAspect="1"/>
          </p:cNvGraphicFramePr>
          <p:nvPr/>
        </p:nvGraphicFramePr>
        <p:xfrm>
          <a:off x="7715272" y="4429132"/>
          <a:ext cx="1109663" cy="384175"/>
        </p:xfrm>
        <a:graphic>
          <a:graphicData uri="http://schemas.openxmlformats.org/presentationml/2006/ole">
            <p:oleObj spid="_x0000_s619528" name="Formel" r:id="rId6" imgW="622080" imgH="215640" progId="Equation.3">
              <p:embed/>
            </p:oleObj>
          </a:graphicData>
        </a:graphic>
      </p:graphicFrame>
      <p:graphicFrame>
        <p:nvGraphicFramePr>
          <p:cNvPr id="619529" name="Object 9"/>
          <p:cNvGraphicFramePr>
            <a:graphicFrameLocks noChangeAspect="1"/>
          </p:cNvGraphicFramePr>
          <p:nvPr/>
        </p:nvGraphicFramePr>
        <p:xfrm>
          <a:off x="5357818" y="4786322"/>
          <a:ext cx="2446338" cy="384175"/>
        </p:xfrm>
        <a:graphic>
          <a:graphicData uri="http://schemas.openxmlformats.org/presentationml/2006/ole">
            <p:oleObj spid="_x0000_s619529" name="Formel" r:id="rId7" imgW="1371600" imgH="215640" progId="Equation.3">
              <p:embed/>
            </p:oleObj>
          </a:graphicData>
        </a:graphic>
      </p:graphicFrame>
      <p:graphicFrame>
        <p:nvGraphicFramePr>
          <p:cNvPr id="619530" name="Inhaltsplatzhalter 3"/>
          <p:cNvGraphicFramePr>
            <a:graphicFrameLocks noChangeAspect="1"/>
          </p:cNvGraphicFramePr>
          <p:nvPr/>
        </p:nvGraphicFramePr>
        <p:xfrm>
          <a:off x="571472" y="5572140"/>
          <a:ext cx="8088312" cy="742950"/>
        </p:xfrm>
        <a:graphic>
          <a:graphicData uri="http://schemas.openxmlformats.org/presentationml/2006/ole">
            <p:oleObj spid="_x0000_s619530" name="Formel" r:id="rId8" imgW="5359320" imgH="393480" progId="Equation.3">
              <p:embed/>
            </p:oleObj>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9526" name="Inhaltsplatzhalter 3"/>
          <p:cNvGraphicFramePr>
            <a:graphicFrameLocks noChangeAspect="1"/>
          </p:cNvGraphicFramePr>
          <p:nvPr/>
        </p:nvGraphicFramePr>
        <p:xfrm>
          <a:off x="571472" y="2428868"/>
          <a:ext cx="7575550" cy="3857625"/>
        </p:xfrm>
        <a:graphic>
          <a:graphicData uri="http://schemas.openxmlformats.org/presentationml/2006/ole">
            <p:oleObj spid="_x0000_s713730" name="Formel" r:id="rId4" imgW="3314520" imgH="1688760" progId="Equation.3">
              <p:embed/>
            </p:oleObj>
          </a:graphicData>
        </a:graphic>
      </p:graphicFrame>
      <p:sp>
        <p:nvSpPr>
          <p:cNvPr id="2" name="Titel 1"/>
          <p:cNvSpPr>
            <a:spLocks noGrp="1"/>
          </p:cNvSpPr>
          <p:nvPr>
            <p:ph type="title"/>
          </p:nvPr>
        </p:nvSpPr>
        <p:spPr>
          <a:xfrm>
            <a:off x="428596" y="214290"/>
            <a:ext cx="8229600" cy="1000132"/>
          </a:xfrm>
        </p:spPr>
        <p:txBody>
          <a:bodyPr>
            <a:normAutofit fontScale="90000"/>
          </a:bodyPr>
          <a:lstStyle/>
          <a:p>
            <a:r>
              <a:rPr lang="de-DE" dirty="0" err="1" smtClean="0"/>
              <a:t>Replikatordynamik</a:t>
            </a:r>
            <a:r>
              <a:rPr lang="de-DE" dirty="0" smtClean="0"/>
              <a:t/>
            </a:r>
            <a:br>
              <a:rPr lang="de-DE" dirty="0" smtClean="0"/>
            </a:br>
            <a:r>
              <a:rPr lang="de-DE" sz="2700" dirty="0" smtClean="0"/>
              <a:t>(für symmetrische (2x3)-Spiele)</a:t>
            </a:r>
            <a:endParaRPr lang="de-DE" sz="2200" dirty="0"/>
          </a:p>
        </p:txBody>
      </p:sp>
      <p:sp>
        <p:nvSpPr>
          <p:cNvPr id="6" name="Textfeld 5"/>
          <p:cNvSpPr txBox="1"/>
          <p:nvPr/>
        </p:nvSpPr>
        <p:spPr>
          <a:xfrm>
            <a:off x="285720" y="1357298"/>
            <a:ext cx="8501122" cy="923330"/>
          </a:xfrm>
          <a:prstGeom prst="rect">
            <a:avLst/>
          </a:prstGeom>
          <a:noFill/>
        </p:spPr>
        <p:txBody>
          <a:bodyPr wrap="square" rtlCol="0">
            <a:spAutoFit/>
          </a:bodyPr>
          <a:lstStyle/>
          <a:p>
            <a:r>
              <a:rPr lang="de-DE" dirty="0" smtClean="0"/>
              <a:t>Wir beschränken uns nun auf symmetrische (2x3)-Spiele , d.h. zwei Personen - 3 Strategien Spiele (M=3). Die Differentialgleichung der </a:t>
            </a:r>
            <a:r>
              <a:rPr lang="de-DE" dirty="0" err="1" smtClean="0"/>
              <a:t>Replikatordynamik</a:t>
            </a:r>
            <a:r>
              <a:rPr lang="de-DE" dirty="0" smtClean="0"/>
              <a:t> vereinfacht sich unter dieser Annahme wie folgt:</a:t>
            </a:r>
            <a:endParaRPr lang="de-DE" dirty="0"/>
          </a:p>
        </p:txBody>
      </p:sp>
      <p:sp>
        <p:nvSpPr>
          <p:cNvPr id="5" name="Geschweifte Klammer rechts 4"/>
          <p:cNvSpPr/>
          <p:nvPr/>
        </p:nvSpPr>
        <p:spPr>
          <a:xfrm rot="5400000">
            <a:off x="4893471" y="3250405"/>
            <a:ext cx="500066" cy="528641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800" dirty="0"/>
          </a:p>
        </p:txBody>
      </p:sp>
      <p:graphicFrame>
        <p:nvGraphicFramePr>
          <p:cNvPr id="713731" name="Inhaltsplatzhalter 3"/>
          <p:cNvGraphicFramePr>
            <a:graphicFrameLocks noChangeAspect="1"/>
          </p:cNvGraphicFramePr>
          <p:nvPr/>
        </p:nvGraphicFramePr>
        <p:xfrm>
          <a:off x="5000628" y="6143644"/>
          <a:ext cx="290513" cy="493713"/>
        </p:xfrm>
        <a:graphic>
          <a:graphicData uri="http://schemas.openxmlformats.org/presentationml/2006/ole">
            <p:oleObj spid="_x0000_s713731" name="Formel" r:id="rId5" imgW="126720" imgH="215640" progId="Equation.3">
              <p:embed/>
            </p:oleObj>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9526" name="Inhaltsplatzhalter 3"/>
          <p:cNvGraphicFramePr>
            <a:graphicFrameLocks noChangeAspect="1"/>
          </p:cNvGraphicFramePr>
          <p:nvPr/>
        </p:nvGraphicFramePr>
        <p:xfrm>
          <a:off x="1500166" y="2000240"/>
          <a:ext cx="5370513" cy="2784475"/>
        </p:xfrm>
        <a:graphic>
          <a:graphicData uri="http://schemas.openxmlformats.org/presentationml/2006/ole">
            <p:oleObj spid="_x0000_s759810" name="Formel" r:id="rId4" imgW="2349360" imgH="1218960" progId="Equation.3">
              <p:embed/>
            </p:oleObj>
          </a:graphicData>
        </a:graphic>
      </p:graphicFrame>
      <p:sp>
        <p:nvSpPr>
          <p:cNvPr id="2" name="Titel 1"/>
          <p:cNvSpPr>
            <a:spLocks noGrp="1"/>
          </p:cNvSpPr>
          <p:nvPr>
            <p:ph type="title"/>
          </p:nvPr>
        </p:nvSpPr>
        <p:spPr>
          <a:xfrm>
            <a:off x="428596" y="214290"/>
            <a:ext cx="8229600" cy="1000132"/>
          </a:xfrm>
        </p:spPr>
        <p:txBody>
          <a:bodyPr>
            <a:normAutofit fontScale="90000"/>
          </a:bodyPr>
          <a:lstStyle/>
          <a:p>
            <a:r>
              <a:rPr lang="de-DE" dirty="0" err="1" smtClean="0"/>
              <a:t>Replikatordynamik</a:t>
            </a:r>
            <a:r>
              <a:rPr lang="de-DE" dirty="0" smtClean="0"/>
              <a:t/>
            </a:r>
            <a:br>
              <a:rPr lang="de-DE" dirty="0" smtClean="0"/>
            </a:br>
            <a:r>
              <a:rPr lang="de-DE" sz="2700" dirty="0" smtClean="0"/>
              <a:t>(für symmetrische (2x3)-Spiele)</a:t>
            </a:r>
            <a:endParaRPr lang="de-DE" sz="2200" dirty="0"/>
          </a:p>
        </p:txBody>
      </p:sp>
      <p:sp>
        <p:nvSpPr>
          <p:cNvPr id="6" name="Textfeld 5"/>
          <p:cNvSpPr txBox="1"/>
          <p:nvPr/>
        </p:nvSpPr>
        <p:spPr>
          <a:xfrm>
            <a:off x="285720" y="1357298"/>
            <a:ext cx="8501122" cy="369332"/>
          </a:xfrm>
          <a:prstGeom prst="rect">
            <a:avLst/>
          </a:prstGeom>
          <a:noFill/>
        </p:spPr>
        <p:txBody>
          <a:bodyPr wrap="square" rtlCol="0">
            <a:spAutoFit/>
          </a:bodyPr>
          <a:lstStyle/>
          <a:p>
            <a:r>
              <a:rPr lang="de-DE" dirty="0" smtClean="0"/>
              <a:t>Man erhält ein System von drei gekoppelten Differentialgleichungen:</a:t>
            </a:r>
            <a:endParaRPr lang="de-DE" dirty="0"/>
          </a:p>
        </p:txBody>
      </p:sp>
      <p:sp>
        <p:nvSpPr>
          <p:cNvPr id="7" name="Textfeld 6"/>
          <p:cNvSpPr txBox="1"/>
          <p:nvPr/>
        </p:nvSpPr>
        <p:spPr>
          <a:xfrm>
            <a:off x="500035" y="5143512"/>
            <a:ext cx="8429684" cy="1200329"/>
          </a:xfrm>
          <a:prstGeom prst="rect">
            <a:avLst/>
          </a:prstGeom>
          <a:noFill/>
        </p:spPr>
        <p:txBody>
          <a:bodyPr wrap="square" rtlCol="0">
            <a:spAutoFit/>
          </a:bodyPr>
          <a:lstStyle/>
          <a:p>
            <a:r>
              <a:rPr lang="de-DE" dirty="0" smtClean="0"/>
              <a:t>Das System von Differentialgleichungen lässt sich bei gegebener </a:t>
            </a:r>
          </a:p>
          <a:p>
            <a:r>
              <a:rPr lang="de-DE" dirty="0" smtClean="0"/>
              <a:t>Auszahlungsmatrix       und Anfangsbedingung                                       meist nur nummerisch (auf dem Computer) lösen. Die Lösungen bestehen dann aus den drei (zeitlich abhängigen) Populationsanteilen                                  .</a:t>
            </a:r>
            <a:endParaRPr lang="de-DE" dirty="0"/>
          </a:p>
        </p:txBody>
      </p:sp>
      <p:graphicFrame>
        <p:nvGraphicFramePr>
          <p:cNvPr id="759813" name="Inhaltsplatzhalter 3"/>
          <p:cNvGraphicFramePr>
            <a:graphicFrameLocks noChangeAspect="1"/>
          </p:cNvGraphicFramePr>
          <p:nvPr/>
        </p:nvGraphicFramePr>
        <p:xfrm>
          <a:off x="5357818" y="5429264"/>
          <a:ext cx="2000250" cy="355600"/>
        </p:xfrm>
        <a:graphic>
          <a:graphicData uri="http://schemas.openxmlformats.org/presentationml/2006/ole">
            <p:oleObj spid="_x0000_s759813" name="Formel" r:id="rId5" imgW="1282680" imgH="228600" progId="Equation.3">
              <p:embed/>
            </p:oleObj>
          </a:graphicData>
        </a:graphic>
      </p:graphicFrame>
      <p:graphicFrame>
        <p:nvGraphicFramePr>
          <p:cNvPr id="759814" name="Object 6"/>
          <p:cNvGraphicFramePr>
            <a:graphicFrameLocks noChangeAspect="1"/>
          </p:cNvGraphicFramePr>
          <p:nvPr/>
        </p:nvGraphicFramePr>
        <p:xfrm>
          <a:off x="2571736" y="5357826"/>
          <a:ext cx="214314" cy="428628"/>
        </p:xfrm>
        <a:graphic>
          <a:graphicData uri="http://schemas.openxmlformats.org/presentationml/2006/ole">
            <p:oleObj spid="_x0000_s759814" name="Formel" r:id="rId6" imgW="114120" imgH="228600" progId="Equation.3">
              <p:embed/>
            </p:oleObj>
          </a:graphicData>
        </a:graphic>
      </p:graphicFrame>
      <p:graphicFrame>
        <p:nvGraphicFramePr>
          <p:cNvPr id="759815" name="Inhaltsplatzhalter 3"/>
          <p:cNvGraphicFramePr>
            <a:graphicFrameLocks noChangeAspect="1"/>
          </p:cNvGraphicFramePr>
          <p:nvPr/>
        </p:nvGraphicFramePr>
        <p:xfrm>
          <a:off x="4773613" y="6000750"/>
          <a:ext cx="1881187" cy="355600"/>
        </p:xfrm>
        <a:graphic>
          <a:graphicData uri="http://schemas.openxmlformats.org/presentationml/2006/ole">
            <p:oleObj spid="_x0000_s759815" name="Formel" r:id="rId7" imgW="1206360" imgH="228600" progId="Equation.3">
              <p:embed/>
            </p:oleObj>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9526" name="Inhaltsplatzhalter 3"/>
          <p:cNvGraphicFramePr>
            <a:graphicFrameLocks noChangeAspect="1"/>
          </p:cNvGraphicFramePr>
          <p:nvPr/>
        </p:nvGraphicFramePr>
        <p:xfrm>
          <a:off x="2179638" y="2782888"/>
          <a:ext cx="4295775" cy="3365500"/>
        </p:xfrm>
        <a:graphic>
          <a:graphicData uri="http://schemas.openxmlformats.org/presentationml/2006/ole">
            <p:oleObj spid="_x0000_s760834" name="Formel" r:id="rId4" imgW="1879560" imgH="1473120" progId="Equation.3">
              <p:embed/>
            </p:oleObj>
          </a:graphicData>
        </a:graphic>
      </p:graphicFrame>
      <p:sp>
        <p:nvSpPr>
          <p:cNvPr id="6" name="Textfeld 5"/>
          <p:cNvSpPr txBox="1"/>
          <p:nvPr/>
        </p:nvSpPr>
        <p:spPr>
          <a:xfrm>
            <a:off x="285720" y="1357298"/>
            <a:ext cx="4643470" cy="923330"/>
          </a:xfrm>
          <a:prstGeom prst="rect">
            <a:avLst/>
          </a:prstGeom>
          <a:noFill/>
        </p:spPr>
        <p:txBody>
          <a:bodyPr wrap="square" rtlCol="0">
            <a:spAutoFit/>
          </a:bodyPr>
          <a:lstStyle/>
          <a:p>
            <a:r>
              <a:rPr lang="de-DE" dirty="0" smtClean="0"/>
              <a:t>Wir betrachten im Folgenden ein Beispiel eines (2x3)-Spiels mit der rechts angegebenen Auszahlungsstruktur:</a:t>
            </a:r>
            <a:endParaRPr lang="de-DE" dirty="0"/>
          </a:p>
        </p:txBody>
      </p:sp>
      <p:sp>
        <p:nvSpPr>
          <p:cNvPr id="7" name="Textfeld 6"/>
          <p:cNvSpPr txBox="1"/>
          <p:nvPr/>
        </p:nvSpPr>
        <p:spPr>
          <a:xfrm>
            <a:off x="428596" y="2357430"/>
            <a:ext cx="8429684" cy="369332"/>
          </a:xfrm>
          <a:prstGeom prst="rect">
            <a:avLst/>
          </a:prstGeom>
          <a:noFill/>
        </p:spPr>
        <p:txBody>
          <a:bodyPr wrap="square" rtlCol="0">
            <a:spAutoFit/>
          </a:bodyPr>
          <a:lstStyle/>
          <a:p>
            <a:r>
              <a:rPr lang="de-DE" dirty="0" smtClean="0"/>
              <a:t>Die System der </a:t>
            </a:r>
            <a:r>
              <a:rPr lang="de-DE" dirty="0" err="1" smtClean="0"/>
              <a:t>Replikatordynamik</a:t>
            </a:r>
            <a:r>
              <a:rPr lang="de-DE" dirty="0" smtClean="0"/>
              <a:t> besitzt das folgende Aussehen:</a:t>
            </a:r>
            <a:endParaRPr lang="de-DE" dirty="0"/>
          </a:p>
        </p:txBody>
      </p:sp>
      <p:graphicFrame>
        <p:nvGraphicFramePr>
          <p:cNvPr id="9" name="Tabelle 8"/>
          <p:cNvGraphicFramePr>
            <a:graphicFrameLocks noGrp="1"/>
          </p:cNvGraphicFramePr>
          <p:nvPr/>
        </p:nvGraphicFramePr>
        <p:xfrm>
          <a:off x="5000596" y="0"/>
          <a:ext cx="4143404" cy="2285556"/>
        </p:xfrm>
        <a:graphic>
          <a:graphicData uri="http://schemas.openxmlformats.org/drawingml/2006/table">
            <a:tbl>
              <a:tblPr firstRow="1" bandRow="1">
                <a:tableStyleId>{5C22544A-7EE6-4342-B048-85BDC9FD1C3A}</a:tableStyleId>
              </a:tblPr>
              <a:tblGrid>
                <a:gridCol w="1035851"/>
                <a:gridCol w="1035851"/>
                <a:gridCol w="1035851"/>
                <a:gridCol w="1035851"/>
              </a:tblGrid>
              <a:tr h="571043">
                <a:tc>
                  <a:txBody>
                    <a:bodyPr/>
                    <a:lstStyle/>
                    <a:p>
                      <a:endParaRPr lang="en-US" sz="1200" dirty="0"/>
                    </a:p>
                  </a:txBody>
                  <a:tcPr/>
                </a:tc>
                <a:tc>
                  <a:txBody>
                    <a:bodyPr/>
                    <a:lstStyle/>
                    <a:p>
                      <a:r>
                        <a:rPr kumimoji="0" lang="en-US" sz="1200" b="1" kern="1200" dirty="0" err="1" smtClean="0">
                          <a:solidFill>
                            <a:schemeClr val="lt1"/>
                          </a:solidFill>
                          <a:latin typeface="+mn-lt"/>
                          <a:ea typeface="+mn-ea"/>
                          <a:cs typeface="+mn-cs"/>
                        </a:rPr>
                        <a:t>Strategie</a:t>
                      </a:r>
                      <a:r>
                        <a:rPr kumimoji="0" lang="en-US" sz="1200" b="1" kern="1200" dirty="0" smtClean="0">
                          <a:solidFill>
                            <a:schemeClr val="lt1"/>
                          </a:solidFill>
                          <a:latin typeface="+mn-lt"/>
                          <a:ea typeface="+mn-ea"/>
                          <a:cs typeface="+mn-cs"/>
                        </a:rPr>
                        <a:t> 1</a:t>
                      </a:r>
                      <a:endParaRPr kumimoji="0" lang="de-DE" sz="1200" b="1" kern="1200" dirty="0" smtClean="0">
                        <a:solidFill>
                          <a:schemeClr val="lt1"/>
                        </a:solidFill>
                        <a:latin typeface="+mn-lt"/>
                        <a:ea typeface="+mn-ea"/>
                        <a:cs typeface="+mn-cs"/>
                      </a:endParaRPr>
                    </a:p>
                  </a:txBody>
                  <a:tcPr/>
                </a:tc>
                <a:tc>
                  <a:txBody>
                    <a:bodyPr/>
                    <a:lstStyle/>
                    <a:p>
                      <a:r>
                        <a:rPr kumimoji="0" lang="en-US" sz="1200" b="1" kern="1200" dirty="0" err="1" smtClean="0">
                          <a:solidFill>
                            <a:schemeClr val="lt1"/>
                          </a:solidFill>
                          <a:latin typeface="+mn-lt"/>
                          <a:ea typeface="+mn-ea"/>
                          <a:cs typeface="+mn-cs"/>
                        </a:rPr>
                        <a:t>Strategie</a:t>
                      </a:r>
                      <a:r>
                        <a:rPr kumimoji="0" lang="en-US" sz="1200" b="1" kern="1200" dirty="0" smtClean="0">
                          <a:solidFill>
                            <a:schemeClr val="lt1"/>
                          </a:solidFill>
                          <a:latin typeface="+mn-lt"/>
                          <a:ea typeface="+mn-ea"/>
                          <a:cs typeface="+mn-cs"/>
                        </a:rPr>
                        <a:t> 2</a:t>
                      </a:r>
                      <a:endParaRPr kumimoji="0" lang="de-DE" sz="1200" b="1" kern="1200" dirty="0" smtClean="0">
                        <a:solidFill>
                          <a:schemeClr val="lt1"/>
                        </a:solidFill>
                        <a:latin typeface="+mn-lt"/>
                        <a:ea typeface="+mn-ea"/>
                        <a:cs typeface="+mn-cs"/>
                      </a:endParaRPr>
                    </a:p>
                  </a:txBody>
                  <a:tcPr/>
                </a:tc>
                <a:tc>
                  <a:txBody>
                    <a:bodyPr/>
                    <a:lstStyle/>
                    <a:p>
                      <a:r>
                        <a:rPr kumimoji="0" lang="en-US" sz="1200" b="1" kern="1200" dirty="0" err="1" smtClean="0">
                          <a:solidFill>
                            <a:schemeClr val="lt1"/>
                          </a:solidFill>
                          <a:latin typeface="+mn-lt"/>
                          <a:ea typeface="+mn-ea"/>
                          <a:cs typeface="+mn-cs"/>
                        </a:rPr>
                        <a:t>Strategie</a:t>
                      </a:r>
                      <a:r>
                        <a:rPr kumimoji="0" lang="en-US" sz="1200" b="1" kern="1200" dirty="0" smtClean="0">
                          <a:solidFill>
                            <a:schemeClr val="lt1"/>
                          </a:solidFill>
                          <a:latin typeface="+mn-lt"/>
                          <a:ea typeface="+mn-ea"/>
                          <a:cs typeface="+mn-cs"/>
                        </a:rPr>
                        <a:t> 3</a:t>
                      </a:r>
                      <a:endParaRPr kumimoji="0" lang="de-DE" sz="1200" b="1" kern="1200" dirty="0" smtClean="0">
                        <a:solidFill>
                          <a:schemeClr val="lt1"/>
                        </a:solidFill>
                        <a:latin typeface="+mn-lt"/>
                        <a:ea typeface="+mn-ea"/>
                        <a:cs typeface="+mn-cs"/>
                      </a:endParaRPr>
                    </a:p>
                  </a:txBody>
                  <a:tcPr/>
                </a:tc>
              </a:tr>
              <a:tr h="571043">
                <a:tc>
                  <a:txBody>
                    <a:bodyPr/>
                    <a:lstStyle/>
                    <a:p>
                      <a:r>
                        <a:rPr kumimoji="0" lang="en-US" sz="1200" kern="1200" dirty="0" err="1" smtClean="0">
                          <a:solidFill>
                            <a:schemeClr val="dk1"/>
                          </a:solidFill>
                          <a:latin typeface="+mn-lt"/>
                          <a:ea typeface="+mn-ea"/>
                          <a:cs typeface="+mn-cs"/>
                        </a:rPr>
                        <a:t>Strategie</a:t>
                      </a:r>
                      <a:r>
                        <a:rPr kumimoji="0" lang="en-US" sz="1200" kern="1200" dirty="0" smtClean="0">
                          <a:solidFill>
                            <a:schemeClr val="dk1"/>
                          </a:solidFill>
                          <a:latin typeface="+mn-lt"/>
                          <a:ea typeface="+mn-ea"/>
                          <a:cs typeface="+mn-cs"/>
                        </a:rPr>
                        <a:t> 1</a:t>
                      </a:r>
                      <a:endParaRPr kumimoji="0" lang="de-DE" sz="1200" kern="1200" dirty="0" smtClean="0">
                        <a:solidFill>
                          <a:schemeClr val="dk1"/>
                        </a:solidFill>
                        <a:latin typeface="+mn-lt"/>
                        <a:ea typeface="+mn-ea"/>
                        <a:cs typeface="+mn-cs"/>
                      </a:endParaRPr>
                    </a:p>
                  </a:txBody>
                  <a:tcPr/>
                </a:tc>
                <a:tc>
                  <a:txBody>
                    <a:bodyPr/>
                    <a:lstStyle/>
                    <a:p>
                      <a:pPr algn="ctr"/>
                      <a:r>
                        <a:rPr lang="de-DE" sz="2000" dirty="0" smtClean="0"/>
                        <a:t>(0, 0)</a:t>
                      </a:r>
                      <a:endParaRPr lang="de-DE" sz="2000" dirty="0"/>
                    </a:p>
                  </a:txBody>
                  <a:tcPr/>
                </a:tc>
                <a:tc>
                  <a:txBody>
                    <a:bodyPr/>
                    <a:lstStyle/>
                    <a:p>
                      <a:pPr algn="ctr"/>
                      <a:r>
                        <a:rPr lang="de-DE" sz="2000" dirty="0" smtClean="0"/>
                        <a:t>(2, -1)</a:t>
                      </a:r>
                      <a:endParaRPr lang="de-DE"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(-1 , 2)</a:t>
                      </a:r>
                    </a:p>
                  </a:txBody>
                  <a:tcPr/>
                </a:tc>
              </a:tr>
              <a:tr h="572427">
                <a:tc>
                  <a:txBody>
                    <a:bodyPr/>
                    <a:lstStyle/>
                    <a:p>
                      <a:r>
                        <a:rPr kumimoji="0" lang="en-US" sz="1200" kern="1200" dirty="0" err="1" smtClean="0">
                          <a:solidFill>
                            <a:schemeClr val="dk1"/>
                          </a:solidFill>
                          <a:latin typeface="+mn-lt"/>
                          <a:ea typeface="+mn-ea"/>
                          <a:cs typeface="+mn-cs"/>
                        </a:rPr>
                        <a:t>Strategie</a:t>
                      </a:r>
                      <a:r>
                        <a:rPr kumimoji="0" lang="en-US" sz="1200" kern="1200" dirty="0" smtClean="0">
                          <a:solidFill>
                            <a:schemeClr val="dk1"/>
                          </a:solidFill>
                          <a:latin typeface="+mn-lt"/>
                          <a:ea typeface="+mn-ea"/>
                          <a:cs typeface="+mn-cs"/>
                        </a:rPr>
                        <a:t> 2</a:t>
                      </a:r>
                      <a:endParaRPr kumimoji="0" lang="de-DE" sz="1200" kern="1200" dirty="0" smtClean="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(-1</a:t>
                      </a:r>
                      <a:r>
                        <a:rPr lang="de-DE" sz="2000" baseline="0" dirty="0" smtClean="0"/>
                        <a:t> </a:t>
                      </a:r>
                      <a:r>
                        <a:rPr lang="de-DE" sz="2000" dirty="0" smtClean="0"/>
                        <a:t>, 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(0 , 0)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(2 , -1)</a:t>
                      </a:r>
                    </a:p>
                  </a:txBody>
                  <a:tcPr/>
                </a:tc>
              </a:tr>
              <a:tr h="5710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kern="1200" dirty="0" err="1" smtClean="0">
                          <a:solidFill>
                            <a:schemeClr val="dk1"/>
                          </a:solidFill>
                          <a:latin typeface="+mn-lt"/>
                          <a:ea typeface="+mn-ea"/>
                          <a:cs typeface="+mn-cs"/>
                        </a:rPr>
                        <a:t>Strategie</a:t>
                      </a:r>
                      <a:r>
                        <a:rPr kumimoji="0" lang="en-US" sz="1200" kern="1200" dirty="0" smtClean="0">
                          <a:solidFill>
                            <a:schemeClr val="dk1"/>
                          </a:solidFill>
                          <a:latin typeface="+mn-lt"/>
                          <a:ea typeface="+mn-ea"/>
                          <a:cs typeface="+mn-cs"/>
                        </a:rPr>
                        <a:t> 3</a:t>
                      </a:r>
                      <a:endParaRPr kumimoji="0" lang="de-DE" sz="1200" kern="120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(2 , -1)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(-1 , 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(0 , 0)</a:t>
                      </a:r>
                    </a:p>
                  </a:txBody>
                  <a:tcPr/>
                </a:tc>
              </a:tr>
            </a:tbl>
          </a:graphicData>
        </a:graphic>
      </p:graphicFrame>
      <p:sp>
        <p:nvSpPr>
          <p:cNvPr id="2" name="Titel 1"/>
          <p:cNvSpPr>
            <a:spLocks noGrp="1"/>
          </p:cNvSpPr>
          <p:nvPr>
            <p:ph type="title"/>
          </p:nvPr>
        </p:nvSpPr>
        <p:spPr>
          <a:xfrm>
            <a:off x="428596" y="214290"/>
            <a:ext cx="4500594" cy="1000132"/>
          </a:xfrm>
        </p:spPr>
        <p:txBody>
          <a:bodyPr>
            <a:normAutofit fontScale="90000"/>
          </a:bodyPr>
          <a:lstStyle/>
          <a:p>
            <a:r>
              <a:rPr lang="de-DE" dirty="0" err="1" smtClean="0"/>
              <a:t>Replikatordynamik</a:t>
            </a:r>
            <a:r>
              <a:rPr lang="de-DE" dirty="0" smtClean="0"/>
              <a:t/>
            </a:r>
            <a:br>
              <a:rPr lang="de-DE" dirty="0" smtClean="0"/>
            </a:br>
            <a:r>
              <a:rPr lang="de-DE" sz="2200" dirty="0" smtClean="0"/>
              <a:t>(für symmetrische (2x3)-Spiele, </a:t>
            </a:r>
            <a:r>
              <a:rPr lang="de-DE" sz="2200" b="1" dirty="0" smtClean="0"/>
              <a:t>Beispiel 1</a:t>
            </a:r>
            <a:r>
              <a:rPr lang="de-DE" sz="2200" dirty="0" smtClean="0"/>
              <a:t>)</a:t>
            </a:r>
            <a:endParaRPr lang="de-DE" sz="22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285720" y="1357298"/>
            <a:ext cx="4643470" cy="923330"/>
          </a:xfrm>
          <a:prstGeom prst="rect">
            <a:avLst/>
          </a:prstGeom>
          <a:noFill/>
        </p:spPr>
        <p:txBody>
          <a:bodyPr wrap="square" rtlCol="0">
            <a:spAutoFit/>
          </a:bodyPr>
          <a:lstStyle/>
          <a:p>
            <a:r>
              <a:rPr lang="de-DE" dirty="0" smtClean="0"/>
              <a:t>Wir betrachten im Folgenden ein Beispiel eines (2x3)-Spiels mit der rechts angegebenen Auszahlungsstruktur:</a:t>
            </a:r>
            <a:endParaRPr lang="de-DE" dirty="0"/>
          </a:p>
        </p:txBody>
      </p:sp>
      <p:sp>
        <p:nvSpPr>
          <p:cNvPr id="7" name="Textfeld 6"/>
          <p:cNvSpPr txBox="1"/>
          <p:nvPr/>
        </p:nvSpPr>
        <p:spPr>
          <a:xfrm>
            <a:off x="428596" y="2357430"/>
            <a:ext cx="8429684" cy="646331"/>
          </a:xfrm>
          <a:prstGeom prst="rect">
            <a:avLst/>
          </a:prstGeom>
          <a:noFill/>
        </p:spPr>
        <p:txBody>
          <a:bodyPr wrap="square" rtlCol="0">
            <a:spAutoFit/>
          </a:bodyPr>
          <a:lstStyle/>
          <a:p>
            <a:r>
              <a:rPr lang="de-DE" dirty="0" smtClean="0"/>
              <a:t>Bei gewählter Anfangsbedingung                                                                besitzt die Lösung der </a:t>
            </a:r>
            <a:r>
              <a:rPr lang="de-DE" dirty="0" err="1" smtClean="0"/>
              <a:t>Replikatordynamik</a:t>
            </a:r>
            <a:r>
              <a:rPr lang="de-DE" dirty="0" smtClean="0"/>
              <a:t> das folgende Aussehen:</a:t>
            </a:r>
            <a:endParaRPr lang="de-DE" dirty="0"/>
          </a:p>
        </p:txBody>
      </p:sp>
      <p:sp>
        <p:nvSpPr>
          <p:cNvPr id="2" name="Titel 1"/>
          <p:cNvSpPr>
            <a:spLocks noGrp="1"/>
          </p:cNvSpPr>
          <p:nvPr>
            <p:ph type="title"/>
          </p:nvPr>
        </p:nvSpPr>
        <p:spPr>
          <a:xfrm>
            <a:off x="428596" y="214290"/>
            <a:ext cx="4500594" cy="1000132"/>
          </a:xfrm>
        </p:spPr>
        <p:txBody>
          <a:bodyPr>
            <a:normAutofit fontScale="90000"/>
          </a:bodyPr>
          <a:lstStyle/>
          <a:p>
            <a:r>
              <a:rPr lang="de-DE" dirty="0" err="1" smtClean="0"/>
              <a:t>Replikatordynamik</a:t>
            </a:r>
            <a:r>
              <a:rPr lang="de-DE" dirty="0" smtClean="0"/>
              <a:t/>
            </a:r>
            <a:br>
              <a:rPr lang="de-DE" dirty="0" smtClean="0"/>
            </a:br>
            <a:r>
              <a:rPr lang="de-DE" sz="2200" dirty="0" smtClean="0"/>
              <a:t>(für symmetrische (2x3)-Spiele, </a:t>
            </a:r>
            <a:r>
              <a:rPr lang="de-DE" sz="2200" b="1" dirty="0" smtClean="0"/>
              <a:t>Beispiel 1</a:t>
            </a:r>
            <a:r>
              <a:rPr lang="de-DE" sz="2200" dirty="0" smtClean="0"/>
              <a:t>)</a:t>
            </a:r>
            <a:endParaRPr lang="de-DE" sz="2200" dirty="0"/>
          </a:p>
        </p:txBody>
      </p:sp>
      <p:pic>
        <p:nvPicPr>
          <p:cNvPr id="8" name="Grafik 7" descr="Zeman1_xi.jpg"/>
          <p:cNvPicPr>
            <a:picLocks noChangeAspect="1"/>
          </p:cNvPicPr>
          <p:nvPr/>
        </p:nvPicPr>
        <p:blipFill>
          <a:blip r:embed="rId4" cstate="print"/>
          <a:stretch>
            <a:fillRect/>
          </a:stretch>
        </p:blipFill>
        <p:spPr>
          <a:xfrm>
            <a:off x="2857488" y="3143248"/>
            <a:ext cx="5857916" cy="3328613"/>
          </a:xfrm>
          <a:prstGeom prst="rect">
            <a:avLst/>
          </a:prstGeom>
          <a:ln>
            <a:noFill/>
          </a:ln>
          <a:effectLst>
            <a:outerShdw blurRad="190500" algn="tl" rotWithShape="0">
              <a:srgbClr val="000000">
                <a:alpha val="70000"/>
              </a:srgbClr>
            </a:outerShdw>
          </a:effectLst>
        </p:spPr>
      </p:pic>
      <p:graphicFrame>
        <p:nvGraphicFramePr>
          <p:cNvPr id="761859" name="Object 3"/>
          <p:cNvGraphicFramePr>
            <a:graphicFrameLocks noChangeAspect="1"/>
          </p:cNvGraphicFramePr>
          <p:nvPr/>
        </p:nvGraphicFramePr>
        <p:xfrm>
          <a:off x="3929058" y="2357430"/>
          <a:ext cx="3444875" cy="355600"/>
        </p:xfrm>
        <a:graphic>
          <a:graphicData uri="http://schemas.openxmlformats.org/presentationml/2006/ole">
            <p:oleObj spid="_x0000_s761859" name="Formel" r:id="rId5" imgW="2209680" imgH="228600" progId="Equation.3">
              <p:embed/>
            </p:oleObj>
          </a:graphicData>
        </a:graphic>
      </p:graphicFrame>
      <p:sp>
        <p:nvSpPr>
          <p:cNvPr id="10" name="Textfeld 9"/>
          <p:cNvSpPr txBox="1"/>
          <p:nvPr/>
        </p:nvSpPr>
        <p:spPr>
          <a:xfrm>
            <a:off x="785786" y="3857628"/>
            <a:ext cx="1147430" cy="1477328"/>
          </a:xfrm>
          <a:prstGeom prst="rect">
            <a:avLst/>
          </a:prstGeom>
          <a:noFill/>
        </p:spPr>
        <p:txBody>
          <a:bodyPr wrap="none" rtlCol="0">
            <a:spAutoFit/>
          </a:bodyPr>
          <a:lstStyle/>
          <a:p>
            <a:r>
              <a:rPr lang="de-DE" dirty="0" smtClean="0"/>
              <a:t>Schwarz:</a:t>
            </a:r>
          </a:p>
          <a:p>
            <a:endParaRPr lang="de-DE" dirty="0" smtClean="0"/>
          </a:p>
          <a:p>
            <a:r>
              <a:rPr lang="de-DE" dirty="0" smtClean="0">
                <a:solidFill>
                  <a:srgbClr val="FF0000"/>
                </a:solidFill>
              </a:rPr>
              <a:t>Rot   </a:t>
            </a:r>
            <a:r>
              <a:rPr lang="de-DE" dirty="0" smtClean="0"/>
              <a:t>      :</a:t>
            </a:r>
          </a:p>
          <a:p>
            <a:endParaRPr lang="de-DE" dirty="0" smtClean="0"/>
          </a:p>
          <a:p>
            <a:r>
              <a:rPr lang="de-DE" dirty="0" smtClean="0">
                <a:solidFill>
                  <a:schemeClr val="accent1">
                    <a:lumMod val="50000"/>
                  </a:schemeClr>
                </a:solidFill>
              </a:rPr>
              <a:t>Blau</a:t>
            </a:r>
            <a:r>
              <a:rPr lang="de-DE" dirty="0" smtClean="0"/>
              <a:t>       :</a:t>
            </a:r>
            <a:endParaRPr lang="de-DE" dirty="0"/>
          </a:p>
        </p:txBody>
      </p:sp>
      <p:graphicFrame>
        <p:nvGraphicFramePr>
          <p:cNvPr id="761860" name="Object 4"/>
          <p:cNvGraphicFramePr>
            <a:graphicFrameLocks noChangeAspect="1"/>
          </p:cNvGraphicFramePr>
          <p:nvPr/>
        </p:nvGraphicFramePr>
        <p:xfrm>
          <a:off x="1916113" y="3773488"/>
          <a:ext cx="668337" cy="461962"/>
        </p:xfrm>
        <a:graphic>
          <a:graphicData uri="http://schemas.openxmlformats.org/presentationml/2006/ole">
            <p:oleObj spid="_x0000_s761860" name="Formel" r:id="rId6" imgW="330120" imgH="228600" progId="Equation.3">
              <p:embed/>
            </p:oleObj>
          </a:graphicData>
        </a:graphic>
      </p:graphicFrame>
      <p:graphicFrame>
        <p:nvGraphicFramePr>
          <p:cNvPr id="761862" name="Object 6"/>
          <p:cNvGraphicFramePr>
            <a:graphicFrameLocks noChangeAspect="1"/>
          </p:cNvGraphicFramePr>
          <p:nvPr/>
        </p:nvGraphicFramePr>
        <p:xfrm>
          <a:off x="1928813" y="4357688"/>
          <a:ext cx="644525" cy="436562"/>
        </p:xfrm>
        <a:graphic>
          <a:graphicData uri="http://schemas.openxmlformats.org/presentationml/2006/ole">
            <p:oleObj spid="_x0000_s761862" name="Formel" r:id="rId7" imgW="317160" imgH="215640" progId="Equation.3">
              <p:embed/>
            </p:oleObj>
          </a:graphicData>
        </a:graphic>
      </p:graphicFrame>
      <p:graphicFrame>
        <p:nvGraphicFramePr>
          <p:cNvPr id="761863" name="Object 7"/>
          <p:cNvGraphicFramePr>
            <a:graphicFrameLocks noChangeAspect="1"/>
          </p:cNvGraphicFramePr>
          <p:nvPr/>
        </p:nvGraphicFramePr>
        <p:xfrm>
          <a:off x="1903413" y="4929188"/>
          <a:ext cx="695325" cy="436562"/>
        </p:xfrm>
        <a:graphic>
          <a:graphicData uri="http://schemas.openxmlformats.org/presentationml/2006/ole">
            <p:oleObj spid="_x0000_s761863" name="Formel" r:id="rId8" imgW="342720" imgH="215640" progId="Equation.3">
              <p:embed/>
            </p:oleObj>
          </a:graphicData>
        </a:graphic>
      </p:graphicFrame>
      <p:graphicFrame>
        <p:nvGraphicFramePr>
          <p:cNvPr id="14" name="Tabelle 13"/>
          <p:cNvGraphicFramePr>
            <a:graphicFrameLocks noGrp="1"/>
          </p:cNvGraphicFramePr>
          <p:nvPr/>
        </p:nvGraphicFramePr>
        <p:xfrm>
          <a:off x="5000596" y="0"/>
          <a:ext cx="4143404" cy="2285556"/>
        </p:xfrm>
        <a:graphic>
          <a:graphicData uri="http://schemas.openxmlformats.org/drawingml/2006/table">
            <a:tbl>
              <a:tblPr firstRow="1" bandRow="1">
                <a:tableStyleId>{5C22544A-7EE6-4342-B048-85BDC9FD1C3A}</a:tableStyleId>
              </a:tblPr>
              <a:tblGrid>
                <a:gridCol w="1035851"/>
                <a:gridCol w="1035851"/>
                <a:gridCol w="1035851"/>
                <a:gridCol w="1035851"/>
              </a:tblGrid>
              <a:tr h="571043">
                <a:tc>
                  <a:txBody>
                    <a:bodyPr/>
                    <a:lstStyle/>
                    <a:p>
                      <a:endParaRPr lang="en-US" sz="1200" dirty="0"/>
                    </a:p>
                  </a:txBody>
                  <a:tcPr/>
                </a:tc>
                <a:tc>
                  <a:txBody>
                    <a:bodyPr/>
                    <a:lstStyle/>
                    <a:p>
                      <a:r>
                        <a:rPr kumimoji="0" lang="en-US" sz="1200" b="1" kern="1200" dirty="0" err="1" smtClean="0">
                          <a:solidFill>
                            <a:schemeClr val="lt1"/>
                          </a:solidFill>
                          <a:latin typeface="+mn-lt"/>
                          <a:ea typeface="+mn-ea"/>
                          <a:cs typeface="+mn-cs"/>
                        </a:rPr>
                        <a:t>Strategie</a:t>
                      </a:r>
                      <a:r>
                        <a:rPr kumimoji="0" lang="en-US" sz="1200" b="1" kern="1200" dirty="0" smtClean="0">
                          <a:solidFill>
                            <a:schemeClr val="lt1"/>
                          </a:solidFill>
                          <a:latin typeface="+mn-lt"/>
                          <a:ea typeface="+mn-ea"/>
                          <a:cs typeface="+mn-cs"/>
                        </a:rPr>
                        <a:t> 1</a:t>
                      </a:r>
                      <a:endParaRPr kumimoji="0" lang="de-DE" sz="1200" b="1" kern="1200" dirty="0" smtClean="0">
                        <a:solidFill>
                          <a:schemeClr val="lt1"/>
                        </a:solidFill>
                        <a:latin typeface="+mn-lt"/>
                        <a:ea typeface="+mn-ea"/>
                        <a:cs typeface="+mn-cs"/>
                      </a:endParaRPr>
                    </a:p>
                  </a:txBody>
                  <a:tcPr/>
                </a:tc>
                <a:tc>
                  <a:txBody>
                    <a:bodyPr/>
                    <a:lstStyle/>
                    <a:p>
                      <a:r>
                        <a:rPr kumimoji="0" lang="en-US" sz="1200" b="1" kern="1200" dirty="0" err="1" smtClean="0">
                          <a:solidFill>
                            <a:schemeClr val="lt1"/>
                          </a:solidFill>
                          <a:latin typeface="+mn-lt"/>
                          <a:ea typeface="+mn-ea"/>
                          <a:cs typeface="+mn-cs"/>
                        </a:rPr>
                        <a:t>Strategie</a:t>
                      </a:r>
                      <a:r>
                        <a:rPr kumimoji="0" lang="en-US" sz="1200" b="1" kern="1200" dirty="0" smtClean="0">
                          <a:solidFill>
                            <a:schemeClr val="lt1"/>
                          </a:solidFill>
                          <a:latin typeface="+mn-lt"/>
                          <a:ea typeface="+mn-ea"/>
                          <a:cs typeface="+mn-cs"/>
                        </a:rPr>
                        <a:t> 2</a:t>
                      </a:r>
                      <a:endParaRPr kumimoji="0" lang="de-DE" sz="1200" b="1" kern="1200" dirty="0" smtClean="0">
                        <a:solidFill>
                          <a:schemeClr val="lt1"/>
                        </a:solidFill>
                        <a:latin typeface="+mn-lt"/>
                        <a:ea typeface="+mn-ea"/>
                        <a:cs typeface="+mn-cs"/>
                      </a:endParaRPr>
                    </a:p>
                  </a:txBody>
                  <a:tcPr/>
                </a:tc>
                <a:tc>
                  <a:txBody>
                    <a:bodyPr/>
                    <a:lstStyle/>
                    <a:p>
                      <a:r>
                        <a:rPr kumimoji="0" lang="en-US" sz="1200" b="1" kern="1200" dirty="0" err="1" smtClean="0">
                          <a:solidFill>
                            <a:schemeClr val="lt1"/>
                          </a:solidFill>
                          <a:latin typeface="+mn-lt"/>
                          <a:ea typeface="+mn-ea"/>
                          <a:cs typeface="+mn-cs"/>
                        </a:rPr>
                        <a:t>Strategie</a:t>
                      </a:r>
                      <a:r>
                        <a:rPr kumimoji="0" lang="en-US" sz="1200" b="1" kern="1200" dirty="0" smtClean="0">
                          <a:solidFill>
                            <a:schemeClr val="lt1"/>
                          </a:solidFill>
                          <a:latin typeface="+mn-lt"/>
                          <a:ea typeface="+mn-ea"/>
                          <a:cs typeface="+mn-cs"/>
                        </a:rPr>
                        <a:t> 3</a:t>
                      </a:r>
                      <a:endParaRPr kumimoji="0" lang="de-DE" sz="1200" b="1" kern="1200" dirty="0" smtClean="0">
                        <a:solidFill>
                          <a:schemeClr val="lt1"/>
                        </a:solidFill>
                        <a:latin typeface="+mn-lt"/>
                        <a:ea typeface="+mn-ea"/>
                        <a:cs typeface="+mn-cs"/>
                      </a:endParaRPr>
                    </a:p>
                  </a:txBody>
                  <a:tcPr/>
                </a:tc>
              </a:tr>
              <a:tr h="571043">
                <a:tc>
                  <a:txBody>
                    <a:bodyPr/>
                    <a:lstStyle/>
                    <a:p>
                      <a:r>
                        <a:rPr kumimoji="0" lang="en-US" sz="1200" kern="1200" dirty="0" err="1" smtClean="0">
                          <a:solidFill>
                            <a:schemeClr val="dk1"/>
                          </a:solidFill>
                          <a:latin typeface="+mn-lt"/>
                          <a:ea typeface="+mn-ea"/>
                          <a:cs typeface="+mn-cs"/>
                        </a:rPr>
                        <a:t>Strategie</a:t>
                      </a:r>
                      <a:r>
                        <a:rPr kumimoji="0" lang="en-US" sz="1200" kern="1200" dirty="0" smtClean="0">
                          <a:solidFill>
                            <a:schemeClr val="dk1"/>
                          </a:solidFill>
                          <a:latin typeface="+mn-lt"/>
                          <a:ea typeface="+mn-ea"/>
                          <a:cs typeface="+mn-cs"/>
                        </a:rPr>
                        <a:t> 1</a:t>
                      </a:r>
                      <a:endParaRPr kumimoji="0" lang="de-DE" sz="1200" kern="1200" dirty="0" smtClean="0">
                        <a:solidFill>
                          <a:schemeClr val="dk1"/>
                        </a:solidFill>
                        <a:latin typeface="+mn-lt"/>
                        <a:ea typeface="+mn-ea"/>
                        <a:cs typeface="+mn-cs"/>
                      </a:endParaRPr>
                    </a:p>
                  </a:txBody>
                  <a:tcPr/>
                </a:tc>
                <a:tc>
                  <a:txBody>
                    <a:bodyPr/>
                    <a:lstStyle/>
                    <a:p>
                      <a:pPr algn="ctr"/>
                      <a:r>
                        <a:rPr lang="de-DE" sz="2000" dirty="0" smtClean="0"/>
                        <a:t>(0, 0)</a:t>
                      </a:r>
                      <a:endParaRPr lang="de-DE" sz="2000" dirty="0"/>
                    </a:p>
                  </a:txBody>
                  <a:tcPr/>
                </a:tc>
                <a:tc>
                  <a:txBody>
                    <a:bodyPr/>
                    <a:lstStyle/>
                    <a:p>
                      <a:pPr algn="ctr"/>
                      <a:r>
                        <a:rPr lang="de-DE" sz="2000" dirty="0" smtClean="0"/>
                        <a:t>(2, -1)</a:t>
                      </a:r>
                      <a:endParaRPr lang="de-DE"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(-1 , 2)</a:t>
                      </a:r>
                    </a:p>
                  </a:txBody>
                  <a:tcPr/>
                </a:tc>
              </a:tr>
              <a:tr h="572427">
                <a:tc>
                  <a:txBody>
                    <a:bodyPr/>
                    <a:lstStyle/>
                    <a:p>
                      <a:r>
                        <a:rPr kumimoji="0" lang="en-US" sz="1200" kern="1200" dirty="0" err="1" smtClean="0">
                          <a:solidFill>
                            <a:schemeClr val="dk1"/>
                          </a:solidFill>
                          <a:latin typeface="+mn-lt"/>
                          <a:ea typeface="+mn-ea"/>
                          <a:cs typeface="+mn-cs"/>
                        </a:rPr>
                        <a:t>Strategie</a:t>
                      </a:r>
                      <a:r>
                        <a:rPr kumimoji="0" lang="en-US" sz="1200" kern="1200" dirty="0" smtClean="0">
                          <a:solidFill>
                            <a:schemeClr val="dk1"/>
                          </a:solidFill>
                          <a:latin typeface="+mn-lt"/>
                          <a:ea typeface="+mn-ea"/>
                          <a:cs typeface="+mn-cs"/>
                        </a:rPr>
                        <a:t> 2</a:t>
                      </a:r>
                      <a:endParaRPr kumimoji="0" lang="de-DE" sz="1200" kern="1200" dirty="0" smtClean="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(-1</a:t>
                      </a:r>
                      <a:r>
                        <a:rPr lang="de-DE" sz="2000" baseline="0" dirty="0" smtClean="0"/>
                        <a:t> </a:t>
                      </a:r>
                      <a:r>
                        <a:rPr lang="de-DE" sz="2000" dirty="0" smtClean="0"/>
                        <a:t>, 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(0 , 0)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(2 , -1)</a:t>
                      </a:r>
                    </a:p>
                  </a:txBody>
                  <a:tcPr/>
                </a:tc>
              </a:tr>
              <a:tr h="5710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kern="1200" dirty="0" err="1" smtClean="0">
                          <a:solidFill>
                            <a:schemeClr val="dk1"/>
                          </a:solidFill>
                          <a:latin typeface="+mn-lt"/>
                          <a:ea typeface="+mn-ea"/>
                          <a:cs typeface="+mn-cs"/>
                        </a:rPr>
                        <a:t>Strategie</a:t>
                      </a:r>
                      <a:r>
                        <a:rPr kumimoji="0" lang="en-US" sz="1200" kern="1200" dirty="0" smtClean="0">
                          <a:solidFill>
                            <a:schemeClr val="dk1"/>
                          </a:solidFill>
                          <a:latin typeface="+mn-lt"/>
                          <a:ea typeface="+mn-ea"/>
                          <a:cs typeface="+mn-cs"/>
                        </a:rPr>
                        <a:t> 3</a:t>
                      </a:r>
                      <a:endParaRPr kumimoji="0" lang="de-DE" sz="1200" kern="120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(2 , -1)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(-1 , 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(0 , 0)</a:t>
                      </a:r>
                    </a:p>
                  </a:txBody>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ani_gefangener.gif"/>
          <p:cNvPicPr>
            <a:picLocks noChangeAspect="1"/>
          </p:cNvPicPr>
          <p:nvPr/>
        </p:nvPicPr>
        <p:blipFill>
          <a:blip r:embed="rId4" cstate="print"/>
          <a:stretch>
            <a:fillRect/>
          </a:stretch>
        </p:blipFill>
        <p:spPr>
          <a:xfrm>
            <a:off x="5005381" y="3429000"/>
            <a:ext cx="4138619" cy="3429000"/>
          </a:xfrm>
          <a:prstGeom prst="rect">
            <a:avLst/>
          </a:prstGeom>
          <a:ln>
            <a:noFill/>
          </a:ln>
          <a:effectLst>
            <a:outerShdw blurRad="190500" algn="tl" rotWithShape="0">
              <a:srgbClr val="000000">
                <a:alpha val="70000"/>
              </a:srgbClr>
            </a:outerShdw>
          </a:effectLst>
        </p:spPr>
      </p:pic>
      <p:sp>
        <p:nvSpPr>
          <p:cNvPr id="2" name="Titel 1"/>
          <p:cNvSpPr>
            <a:spLocks noGrp="1"/>
          </p:cNvSpPr>
          <p:nvPr>
            <p:ph type="title"/>
          </p:nvPr>
        </p:nvSpPr>
        <p:spPr>
          <a:xfrm>
            <a:off x="428596" y="214290"/>
            <a:ext cx="8229600" cy="1000132"/>
          </a:xfrm>
        </p:spPr>
        <p:txBody>
          <a:bodyPr>
            <a:normAutofit fontScale="90000"/>
          </a:bodyPr>
          <a:lstStyle/>
          <a:p>
            <a:r>
              <a:rPr lang="de-DE" sz="3600" b="1" dirty="0" smtClean="0"/>
              <a:t>Wiederholung:</a:t>
            </a:r>
            <a:r>
              <a:rPr lang="de-DE" sz="3100" dirty="0" smtClean="0"/>
              <a:t>  </a:t>
            </a:r>
            <a:r>
              <a:rPr lang="de-DE" dirty="0" err="1" smtClean="0"/>
              <a:t>Replikatordynamik</a:t>
            </a:r>
            <a:r>
              <a:rPr lang="de-DE" dirty="0" smtClean="0"/>
              <a:t/>
            </a:r>
            <a:br>
              <a:rPr lang="de-DE" dirty="0" smtClean="0"/>
            </a:br>
            <a:r>
              <a:rPr lang="de-DE" sz="3100" dirty="0" smtClean="0"/>
              <a:t>(für symmetrische (2x2)-Spiele)</a:t>
            </a:r>
            <a:endParaRPr lang="de-DE" dirty="0"/>
          </a:p>
        </p:txBody>
      </p:sp>
      <p:graphicFrame>
        <p:nvGraphicFramePr>
          <p:cNvPr id="4" name="Inhaltsplatzhalter 3"/>
          <p:cNvGraphicFramePr>
            <a:graphicFrameLocks noChangeAspect="1"/>
          </p:cNvGraphicFramePr>
          <p:nvPr>
            <p:ph idx="1"/>
          </p:nvPr>
        </p:nvGraphicFramePr>
        <p:xfrm>
          <a:off x="300038" y="2071688"/>
          <a:ext cx="8258175" cy="1220787"/>
        </p:xfrm>
        <a:graphic>
          <a:graphicData uri="http://schemas.openxmlformats.org/presentationml/2006/ole">
            <p:oleObj spid="_x0000_s600066" name="Formel" r:id="rId5" imgW="4381200" imgH="647640" progId="Equation.3">
              <p:embed/>
            </p:oleObj>
          </a:graphicData>
        </a:graphic>
      </p:graphicFrame>
      <p:sp>
        <p:nvSpPr>
          <p:cNvPr id="6" name="Textfeld 5"/>
          <p:cNvSpPr txBox="1"/>
          <p:nvPr/>
        </p:nvSpPr>
        <p:spPr>
          <a:xfrm>
            <a:off x="285720" y="1357298"/>
            <a:ext cx="8501122" cy="646331"/>
          </a:xfrm>
          <a:prstGeom prst="rect">
            <a:avLst/>
          </a:prstGeom>
          <a:noFill/>
        </p:spPr>
        <p:txBody>
          <a:bodyPr wrap="square" rtlCol="0">
            <a:spAutoFit/>
          </a:bodyPr>
          <a:lstStyle/>
          <a:p>
            <a:r>
              <a:rPr lang="de-DE" dirty="0" smtClean="0"/>
              <a:t>Die Differentialgleichung der </a:t>
            </a:r>
            <a:r>
              <a:rPr lang="de-DE" dirty="0" err="1" smtClean="0"/>
              <a:t>Replikatordynamik</a:t>
            </a:r>
            <a:r>
              <a:rPr lang="de-DE" dirty="0" smtClean="0"/>
              <a:t> für symmetrische (2x2)-Spiele lautet wie folgt:</a:t>
            </a:r>
            <a:endParaRPr lang="de-DE" dirty="0"/>
          </a:p>
        </p:txBody>
      </p:sp>
      <p:sp>
        <p:nvSpPr>
          <p:cNvPr id="5" name="Textfeld 4"/>
          <p:cNvSpPr txBox="1"/>
          <p:nvPr/>
        </p:nvSpPr>
        <p:spPr>
          <a:xfrm>
            <a:off x="428596" y="6072206"/>
            <a:ext cx="4138249" cy="646331"/>
          </a:xfrm>
          <a:prstGeom prst="rect">
            <a:avLst/>
          </a:prstGeom>
          <a:noFill/>
        </p:spPr>
        <p:txBody>
          <a:bodyPr wrap="none" rtlCol="0">
            <a:spAutoFit/>
          </a:bodyPr>
          <a:lstStyle/>
          <a:p>
            <a:r>
              <a:rPr lang="de-DE" dirty="0" smtClean="0"/>
              <a:t>Beispiel: Gefangenendilemma</a:t>
            </a:r>
          </a:p>
          <a:p>
            <a:r>
              <a:rPr lang="de-DE" dirty="0" smtClean="0"/>
              <a:t>g(x)=g(x(t)) im Bereich [0,1] dargestellt</a:t>
            </a:r>
            <a:endParaRPr lang="de-DE" dirty="0"/>
          </a:p>
        </p:txBody>
      </p:sp>
      <p:sp>
        <p:nvSpPr>
          <p:cNvPr id="7" name="Textfeld 6"/>
          <p:cNvSpPr txBox="1"/>
          <p:nvPr/>
        </p:nvSpPr>
        <p:spPr>
          <a:xfrm>
            <a:off x="6357918" y="5715016"/>
            <a:ext cx="2786082" cy="646331"/>
          </a:xfrm>
          <a:prstGeom prst="rect">
            <a:avLst/>
          </a:prstGeom>
          <a:noFill/>
        </p:spPr>
        <p:txBody>
          <a:bodyPr wrap="square" rtlCol="0">
            <a:spAutoFit/>
          </a:bodyPr>
          <a:lstStyle/>
          <a:p>
            <a:r>
              <a:rPr lang="de-DE" dirty="0" smtClean="0"/>
              <a:t>x(t) für unterschiedliche Anfangspopulationen x(0)</a:t>
            </a:r>
            <a:endParaRPr lang="de-DE" dirty="0"/>
          </a:p>
        </p:txBody>
      </p:sp>
      <p:pic>
        <p:nvPicPr>
          <p:cNvPr id="13" name="Grafik 12" descr="g_gefangener.jpg"/>
          <p:cNvPicPr>
            <a:picLocks noChangeAspect="1"/>
          </p:cNvPicPr>
          <p:nvPr/>
        </p:nvPicPr>
        <p:blipFill>
          <a:blip r:embed="rId6" cstate="print"/>
          <a:stretch>
            <a:fillRect/>
          </a:stretch>
        </p:blipFill>
        <p:spPr>
          <a:xfrm>
            <a:off x="285720" y="3357562"/>
            <a:ext cx="4143404" cy="2695339"/>
          </a:xfrm>
          <a:prstGeom prst="rect">
            <a:avLst/>
          </a:prstGeom>
          <a:ln>
            <a:noFill/>
          </a:ln>
          <a:effectLst>
            <a:outerShdw blurRad="190500" algn="tl" rotWithShape="0">
              <a:srgbClr val="000000">
                <a:alpha val="70000"/>
              </a:srgbClr>
            </a:outerShdw>
          </a:effectLst>
        </p:spPr>
      </p:pic>
      <p:sp>
        <p:nvSpPr>
          <p:cNvPr id="9" name="Eingekerbter Richtungspfeil 8"/>
          <p:cNvSpPr/>
          <p:nvPr/>
        </p:nvSpPr>
        <p:spPr>
          <a:xfrm>
            <a:off x="4357686" y="4572008"/>
            <a:ext cx="428628" cy="4131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aphicFrame>
        <p:nvGraphicFramePr>
          <p:cNvPr id="15" name="Objekt 14"/>
          <p:cNvGraphicFramePr>
            <a:graphicFrameLocks noChangeAspect="1"/>
          </p:cNvGraphicFramePr>
          <p:nvPr/>
        </p:nvGraphicFramePr>
        <p:xfrm>
          <a:off x="1500166" y="4572008"/>
          <a:ext cx="2189963" cy="442914"/>
        </p:xfrm>
        <a:graphic>
          <a:graphicData uri="http://schemas.openxmlformats.org/presentationml/2006/ole">
            <p:oleObj spid="_x0000_s600067" name="Formel" r:id="rId7" imgW="1130040" imgH="228600" progId="Equation.3">
              <p:embed/>
            </p:oleObj>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feil nach rechts 15"/>
          <p:cNvSpPr/>
          <p:nvPr/>
        </p:nvSpPr>
        <p:spPr>
          <a:xfrm rot="19425538">
            <a:off x="3558415" y="5120400"/>
            <a:ext cx="978408" cy="274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p:cNvSpPr txBox="1"/>
          <p:nvPr/>
        </p:nvSpPr>
        <p:spPr>
          <a:xfrm>
            <a:off x="285720" y="1357298"/>
            <a:ext cx="4643470" cy="923330"/>
          </a:xfrm>
          <a:prstGeom prst="rect">
            <a:avLst/>
          </a:prstGeom>
          <a:noFill/>
        </p:spPr>
        <p:txBody>
          <a:bodyPr wrap="square" rtlCol="0">
            <a:spAutoFit/>
          </a:bodyPr>
          <a:lstStyle/>
          <a:p>
            <a:r>
              <a:rPr lang="de-DE" dirty="0" smtClean="0"/>
              <a:t>Wir betrachten im Folgenden ein Beispiel eines (2x3)-Spiels mit der rechts angegebenen Auszahlungsstruktur:</a:t>
            </a:r>
            <a:endParaRPr lang="de-DE" dirty="0"/>
          </a:p>
        </p:txBody>
      </p:sp>
      <p:sp>
        <p:nvSpPr>
          <p:cNvPr id="7" name="Textfeld 6"/>
          <p:cNvSpPr txBox="1"/>
          <p:nvPr/>
        </p:nvSpPr>
        <p:spPr>
          <a:xfrm>
            <a:off x="428596" y="2357430"/>
            <a:ext cx="8429684" cy="1200329"/>
          </a:xfrm>
          <a:prstGeom prst="rect">
            <a:avLst/>
          </a:prstGeom>
          <a:noFill/>
        </p:spPr>
        <p:txBody>
          <a:bodyPr wrap="square" rtlCol="0">
            <a:spAutoFit/>
          </a:bodyPr>
          <a:lstStyle/>
          <a:p>
            <a:r>
              <a:rPr lang="de-DE" dirty="0" smtClean="0"/>
              <a:t>Aufgrund der Eigenschaft                          kann man ein Populationsanteil durch die beiden Anderen ausdrücken. Zur Visualisierung projiziert man gewöhnlich die zeitliche Veränderung der Populationsanteile auf ein Dreieck, wobei man </a:t>
            </a:r>
            <a:r>
              <a:rPr lang="de-DE" i="1" dirty="0" smtClean="0"/>
              <a:t>Baryzentrische Koordinaten </a:t>
            </a:r>
            <a:r>
              <a:rPr lang="de-DE" dirty="0" smtClean="0"/>
              <a:t>benutzt.</a:t>
            </a:r>
            <a:endParaRPr lang="de-DE" dirty="0"/>
          </a:p>
        </p:txBody>
      </p:sp>
      <p:sp>
        <p:nvSpPr>
          <p:cNvPr id="2" name="Titel 1"/>
          <p:cNvSpPr>
            <a:spLocks noGrp="1"/>
          </p:cNvSpPr>
          <p:nvPr>
            <p:ph type="title"/>
          </p:nvPr>
        </p:nvSpPr>
        <p:spPr>
          <a:xfrm>
            <a:off x="428596" y="214290"/>
            <a:ext cx="4500594" cy="1000132"/>
          </a:xfrm>
        </p:spPr>
        <p:txBody>
          <a:bodyPr>
            <a:normAutofit fontScale="90000"/>
          </a:bodyPr>
          <a:lstStyle/>
          <a:p>
            <a:r>
              <a:rPr lang="de-DE" dirty="0" err="1" smtClean="0"/>
              <a:t>Replikatordynamik</a:t>
            </a:r>
            <a:r>
              <a:rPr lang="de-DE" dirty="0" smtClean="0"/>
              <a:t/>
            </a:r>
            <a:br>
              <a:rPr lang="de-DE" dirty="0" smtClean="0"/>
            </a:br>
            <a:r>
              <a:rPr lang="de-DE" sz="2200" dirty="0" smtClean="0"/>
              <a:t>(für symmetrische (2x3)-Spiele, </a:t>
            </a:r>
            <a:r>
              <a:rPr lang="de-DE" sz="2200" b="1" dirty="0" smtClean="0"/>
              <a:t>Beispiel 1</a:t>
            </a:r>
            <a:r>
              <a:rPr lang="de-DE" sz="2200" dirty="0" smtClean="0"/>
              <a:t>)</a:t>
            </a:r>
            <a:endParaRPr lang="de-DE" sz="2200" dirty="0"/>
          </a:p>
        </p:txBody>
      </p:sp>
      <p:graphicFrame>
        <p:nvGraphicFramePr>
          <p:cNvPr id="761859" name="Object 3"/>
          <p:cNvGraphicFramePr>
            <a:graphicFrameLocks noChangeAspect="1"/>
          </p:cNvGraphicFramePr>
          <p:nvPr/>
        </p:nvGraphicFramePr>
        <p:xfrm>
          <a:off x="3071802" y="2357430"/>
          <a:ext cx="1425575" cy="355600"/>
        </p:xfrm>
        <a:graphic>
          <a:graphicData uri="http://schemas.openxmlformats.org/presentationml/2006/ole">
            <p:oleObj spid="_x0000_s762882" name="Formel" r:id="rId4" imgW="914400" imgH="228600" progId="Equation.3">
              <p:embed/>
            </p:oleObj>
          </a:graphicData>
        </a:graphic>
      </p:graphicFrame>
      <p:graphicFrame>
        <p:nvGraphicFramePr>
          <p:cNvPr id="14" name="Tabelle 13"/>
          <p:cNvGraphicFramePr>
            <a:graphicFrameLocks noGrp="1"/>
          </p:cNvGraphicFramePr>
          <p:nvPr/>
        </p:nvGraphicFramePr>
        <p:xfrm>
          <a:off x="5000596" y="0"/>
          <a:ext cx="4143404" cy="2285556"/>
        </p:xfrm>
        <a:graphic>
          <a:graphicData uri="http://schemas.openxmlformats.org/drawingml/2006/table">
            <a:tbl>
              <a:tblPr firstRow="1" bandRow="1">
                <a:tableStyleId>{5C22544A-7EE6-4342-B048-85BDC9FD1C3A}</a:tableStyleId>
              </a:tblPr>
              <a:tblGrid>
                <a:gridCol w="1035851"/>
                <a:gridCol w="1035851"/>
                <a:gridCol w="1035851"/>
                <a:gridCol w="1035851"/>
              </a:tblGrid>
              <a:tr h="571043">
                <a:tc>
                  <a:txBody>
                    <a:bodyPr/>
                    <a:lstStyle/>
                    <a:p>
                      <a:endParaRPr lang="en-US" sz="1200" dirty="0"/>
                    </a:p>
                  </a:txBody>
                  <a:tcPr/>
                </a:tc>
                <a:tc>
                  <a:txBody>
                    <a:bodyPr/>
                    <a:lstStyle/>
                    <a:p>
                      <a:r>
                        <a:rPr kumimoji="0" lang="en-US" sz="1200" b="1" kern="1200" dirty="0" err="1" smtClean="0">
                          <a:solidFill>
                            <a:schemeClr val="lt1"/>
                          </a:solidFill>
                          <a:latin typeface="+mn-lt"/>
                          <a:ea typeface="+mn-ea"/>
                          <a:cs typeface="+mn-cs"/>
                        </a:rPr>
                        <a:t>Strategie</a:t>
                      </a:r>
                      <a:r>
                        <a:rPr kumimoji="0" lang="en-US" sz="1200" b="1" kern="1200" dirty="0" smtClean="0">
                          <a:solidFill>
                            <a:schemeClr val="lt1"/>
                          </a:solidFill>
                          <a:latin typeface="+mn-lt"/>
                          <a:ea typeface="+mn-ea"/>
                          <a:cs typeface="+mn-cs"/>
                        </a:rPr>
                        <a:t> 1</a:t>
                      </a:r>
                      <a:endParaRPr kumimoji="0" lang="de-DE" sz="1200" b="1" kern="1200" dirty="0" smtClean="0">
                        <a:solidFill>
                          <a:schemeClr val="lt1"/>
                        </a:solidFill>
                        <a:latin typeface="+mn-lt"/>
                        <a:ea typeface="+mn-ea"/>
                        <a:cs typeface="+mn-cs"/>
                      </a:endParaRPr>
                    </a:p>
                  </a:txBody>
                  <a:tcPr/>
                </a:tc>
                <a:tc>
                  <a:txBody>
                    <a:bodyPr/>
                    <a:lstStyle/>
                    <a:p>
                      <a:r>
                        <a:rPr kumimoji="0" lang="en-US" sz="1200" b="1" kern="1200" dirty="0" err="1" smtClean="0">
                          <a:solidFill>
                            <a:schemeClr val="lt1"/>
                          </a:solidFill>
                          <a:latin typeface="+mn-lt"/>
                          <a:ea typeface="+mn-ea"/>
                          <a:cs typeface="+mn-cs"/>
                        </a:rPr>
                        <a:t>Strategie</a:t>
                      </a:r>
                      <a:r>
                        <a:rPr kumimoji="0" lang="en-US" sz="1200" b="1" kern="1200" dirty="0" smtClean="0">
                          <a:solidFill>
                            <a:schemeClr val="lt1"/>
                          </a:solidFill>
                          <a:latin typeface="+mn-lt"/>
                          <a:ea typeface="+mn-ea"/>
                          <a:cs typeface="+mn-cs"/>
                        </a:rPr>
                        <a:t> 2</a:t>
                      </a:r>
                      <a:endParaRPr kumimoji="0" lang="de-DE" sz="1200" b="1" kern="1200" dirty="0" smtClean="0">
                        <a:solidFill>
                          <a:schemeClr val="lt1"/>
                        </a:solidFill>
                        <a:latin typeface="+mn-lt"/>
                        <a:ea typeface="+mn-ea"/>
                        <a:cs typeface="+mn-cs"/>
                      </a:endParaRPr>
                    </a:p>
                  </a:txBody>
                  <a:tcPr/>
                </a:tc>
                <a:tc>
                  <a:txBody>
                    <a:bodyPr/>
                    <a:lstStyle/>
                    <a:p>
                      <a:r>
                        <a:rPr kumimoji="0" lang="en-US" sz="1200" b="1" kern="1200" dirty="0" err="1" smtClean="0">
                          <a:solidFill>
                            <a:schemeClr val="lt1"/>
                          </a:solidFill>
                          <a:latin typeface="+mn-lt"/>
                          <a:ea typeface="+mn-ea"/>
                          <a:cs typeface="+mn-cs"/>
                        </a:rPr>
                        <a:t>Strategie</a:t>
                      </a:r>
                      <a:r>
                        <a:rPr kumimoji="0" lang="en-US" sz="1200" b="1" kern="1200" dirty="0" smtClean="0">
                          <a:solidFill>
                            <a:schemeClr val="lt1"/>
                          </a:solidFill>
                          <a:latin typeface="+mn-lt"/>
                          <a:ea typeface="+mn-ea"/>
                          <a:cs typeface="+mn-cs"/>
                        </a:rPr>
                        <a:t> 3</a:t>
                      </a:r>
                      <a:endParaRPr kumimoji="0" lang="de-DE" sz="1200" b="1" kern="1200" dirty="0" smtClean="0">
                        <a:solidFill>
                          <a:schemeClr val="lt1"/>
                        </a:solidFill>
                        <a:latin typeface="+mn-lt"/>
                        <a:ea typeface="+mn-ea"/>
                        <a:cs typeface="+mn-cs"/>
                      </a:endParaRPr>
                    </a:p>
                  </a:txBody>
                  <a:tcPr/>
                </a:tc>
              </a:tr>
              <a:tr h="571043">
                <a:tc>
                  <a:txBody>
                    <a:bodyPr/>
                    <a:lstStyle/>
                    <a:p>
                      <a:r>
                        <a:rPr kumimoji="0" lang="en-US" sz="1200" kern="1200" dirty="0" err="1" smtClean="0">
                          <a:solidFill>
                            <a:schemeClr val="dk1"/>
                          </a:solidFill>
                          <a:latin typeface="+mn-lt"/>
                          <a:ea typeface="+mn-ea"/>
                          <a:cs typeface="+mn-cs"/>
                        </a:rPr>
                        <a:t>Strategie</a:t>
                      </a:r>
                      <a:r>
                        <a:rPr kumimoji="0" lang="en-US" sz="1200" kern="1200" dirty="0" smtClean="0">
                          <a:solidFill>
                            <a:schemeClr val="dk1"/>
                          </a:solidFill>
                          <a:latin typeface="+mn-lt"/>
                          <a:ea typeface="+mn-ea"/>
                          <a:cs typeface="+mn-cs"/>
                        </a:rPr>
                        <a:t> 1</a:t>
                      </a:r>
                      <a:endParaRPr kumimoji="0" lang="de-DE" sz="1200" kern="1200" dirty="0" smtClean="0">
                        <a:solidFill>
                          <a:schemeClr val="dk1"/>
                        </a:solidFill>
                        <a:latin typeface="+mn-lt"/>
                        <a:ea typeface="+mn-ea"/>
                        <a:cs typeface="+mn-cs"/>
                      </a:endParaRPr>
                    </a:p>
                  </a:txBody>
                  <a:tcPr/>
                </a:tc>
                <a:tc>
                  <a:txBody>
                    <a:bodyPr/>
                    <a:lstStyle/>
                    <a:p>
                      <a:pPr algn="ctr"/>
                      <a:r>
                        <a:rPr lang="de-DE" sz="2000" dirty="0" smtClean="0"/>
                        <a:t>(0, 0)</a:t>
                      </a:r>
                      <a:endParaRPr lang="de-DE" sz="2000" dirty="0"/>
                    </a:p>
                  </a:txBody>
                  <a:tcPr/>
                </a:tc>
                <a:tc>
                  <a:txBody>
                    <a:bodyPr/>
                    <a:lstStyle/>
                    <a:p>
                      <a:pPr algn="ctr"/>
                      <a:r>
                        <a:rPr lang="de-DE" sz="2000" dirty="0" smtClean="0"/>
                        <a:t>(2, -1)</a:t>
                      </a:r>
                      <a:endParaRPr lang="de-DE"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(-1 , 2)</a:t>
                      </a:r>
                    </a:p>
                  </a:txBody>
                  <a:tcPr/>
                </a:tc>
              </a:tr>
              <a:tr h="572427">
                <a:tc>
                  <a:txBody>
                    <a:bodyPr/>
                    <a:lstStyle/>
                    <a:p>
                      <a:r>
                        <a:rPr kumimoji="0" lang="en-US" sz="1200" kern="1200" dirty="0" err="1" smtClean="0">
                          <a:solidFill>
                            <a:schemeClr val="dk1"/>
                          </a:solidFill>
                          <a:latin typeface="+mn-lt"/>
                          <a:ea typeface="+mn-ea"/>
                          <a:cs typeface="+mn-cs"/>
                        </a:rPr>
                        <a:t>Strategie</a:t>
                      </a:r>
                      <a:r>
                        <a:rPr kumimoji="0" lang="en-US" sz="1200" kern="1200" dirty="0" smtClean="0">
                          <a:solidFill>
                            <a:schemeClr val="dk1"/>
                          </a:solidFill>
                          <a:latin typeface="+mn-lt"/>
                          <a:ea typeface="+mn-ea"/>
                          <a:cs typeface="+mn-cs"/>
                        </a:rPr>
                        <a:t> 2</a:t>
                      </a:r>
                      <a:endParaRPr kumimoji="0" lang="de-DE" sz="1200" kern="1200" dirty="0" smtClean="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(-1</a:t>
                      </a:r>
                      <a:r>
                        <a:rPr lang="de-DE" sz="2000" baseline="0" dirty="0" smtClean="0"/>
                        <a:t> </a:t>
                      </a:r>
                      <a:r>
                        <a:rPr lang="de-DE" sz="2000" dirty="0" smtClean="0"/>
                        <a:t>, 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(0 , 0)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(2 , -1)</a:t>
                      </a:r>
                    </a:p>
                  </a:txBody>
                  <a:tcPr/>
                </a:tc>
              </a:tr>
              <a:tr h="5710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kern="1200" dirty="0" err="1" smtClean="0">
                          <a:solidFill>
                            <a:schemeClr val="dk1"/>
                          </a:solidFill>
                          <a:latin typeface="+mn-lt"/>
                          <a:ea typeface="+mn-ea"/>
                          <a:cs typeface="+mn-cs"/>
                        </a:rPr>
                        <a:t>Strategie</a:t>
                      </a:r>
                      <a:r>
                        <a:rPr kumimoji="0" lang="en-US" sz="1200" kern="1200" dirty="0" smtClean="0">
                          <a:solidFill>
                            <a:schemeClr val="dk1"/>
                          </a:solidFill>
                          <a:latin typeface="+mn-lt"/>
                          <a:ea typeface="+mn-ea"/>
                          <a:cs typeface="+mn-cs"/>
                        </a:rPr>
                        <a:t> 3</a:t>
                      </a:r>
                      <a:endParaRPr kumimoji="0" lang="de-DE" sz="1200" kern="120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(2 , -1)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(-1 , 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(0 , 0)</a:t>
                      </a:r>
                    </a:p>
                  </a:txBody>
                  <a:tcPr/>
                </a:tc>
              </a:tr>
            </a:tbl>
          </a:graphicData>
        </a:graphic>
      </p:graphicFrame>
      <p:pic>
        <p:nvPicPr>
          <p:cNvPr id="12" name="Grafik 11" descr="Zeman1_plot1.jpg"/>
          <p:cNvPicPr>
            <a:picLocks noChangeAspect="1"/>
          </p:cNvPicPr>
          <p:nvPr/>
        </p:nvPicPr>
        <p:blipFill>
          <a:blip r:embed="rId5" cstate="print"/>
          <a:stretch>
            <a:fillRect/>
          </a:stretch>
        </p:blipFill>
        <p:spPr>
          <a:xfrm>
            <a:off x="4929190" y="3500438"/>
            <a:ext cx="3143272" cy="2883968"/>
          </a:xfrm>
          <a:prstGeom prst="rect">
            <a:avLst/>
          </a:prstGeom>
          <a:ln>
            <a:noFill/>
          </a:ln>
          <a:effectLst>
            <a:outerShdw blurRad="190500" algn="tl" rotWithShape="0">
              <a:srgbClr val="000000">
                <a:alpha val="70000"/>
              </a:srgbClr>
            </a:outerShdw>
          </a:effectLst>
        </p:spPr>
      </p:pic>
      <p:sp>
        <p:nvSpPr>
          <p:cNvPr id="13" name="Textfeld 12"/>
          <p:cNvSpPr txBox="1"/>
          <p:nvPr/>
        </p:nvSpPr>
        <p:spPr>
          <a:xfrm>
            <a:off x="500034" y="3714753"/>
            <a:ext cx="3027047" cy="2031325"/>
          </a:xfrm>
          <a:prstGeom prst="rect">
            <a:avLst/>
          </a:prstGeom>
          <a:noFill/>
          <a:ln>
            <a:solidFill>
              <a:schemeClr val="accent1"/>
            </a:solidFill>
          </a:ln>
        </p:spPr>
        <p:txBody>
          <a:bodyPr wrap="square" rtlCol="0">
            <a:spAutoFit/>
          </a:bodyPr>
          <a:lstStyle/>
          <a:p>
            <a:r>
              <a:rPr lang="de-DE" dirty="0" smtClean="0"/>
              <a:t>Baryzentrische Koordinaten:</a:t>
            </a:r>
          </a:p>
          <a:p>
            <a:endParaRPr lang="de-DE" dirty="0" smtClean="0"/>
          </a:p>
          <a:p>
            <a:endParaRPr lang="de-DE" dirty="0" smtClean="0"/>
          </a:p>
          <a:p>
            <a:endParaRPr lang="de-DE" dirty="0" smtClean="0"/>
          </a:p>
          <a:p>
            <a:endParaRPr lang="de-DE" dirty="0" smtClean="0"/>
          </a:p>
          <a:p>
            <a:endParaRPr lang="de-DE" dirty="0" smtClean="0"/>
          </a:p>
          <a:p>
            <a:endParaRPr lang="de-DE" dirty="0"/>
          </a:p>
        </p:txBody>
      </p:sp>
      <p:graphicFrame>
        <p:nvGraphicFramePr>
          <p:cNvPr id="762886" name="Object 3"/>
          <p:cNvGraphicFramePr>
            <a:graphicFrameLocks noChangeAspect="1"/>
          </p:cNvGraphicFramePr>
          <p:nvPr/>
        </p:nvGraphicFramePr>
        <p:xfrm>
          <a:off x="1058863" y="4143375"/>
          <a:ext cx="1520825" cy="1308100"/>
        </p:xfrm>
        <a:graphic>
          <a:graphicData uri="http://schemas.openxmlformats.org/presentationml/2006/ole">
            <p:oleObj spid="_x0000_s762886" name="Formel" r:id="rId6" imgW="736560" imgH="634680" progId="Equation.3">
              <p:embed/>
            </p:oleObj>
          </a:graphicData>
        </a:graphic>
      </p:graphicFrame>
      <p:pic>
        <p:nvPicPr>
          <p:cNvPr id="15" name="Grafik 14" descr="Zeman1_xi.jpg"/>
          <p:cNvPicPr>
            <a:picLocks noChangeAspect="1"/>
          </p:cNvPicPr>
          <p:nvPr/>
        </p:nvPicPr>
        <p:blipFill>
          <a:blip r:embed="rId7" cstate="print"/>
          <a:stretch>
            <a:fillRect/>
          </a:stretch>
        </p:blipFill>
        <p:spPr>
          <a:xfrm>
            <a:off x="2000232" y="5286388"/>
            <a:ext cx="2071670" cy="1287044"/>
          </a:xfrm>
          <a:prstGeom prst="rect">
            <a:avLst/>
          </a:prstGeom>
          <a:ln>
            <a:noFill/>
          </a:ln>
          <a:effectLst>
            <a:outerShdw blurRad="190500" algn="tl" rotWithShape="0">
              <a:srgbClr val="000000">
                <a:alpha val="70000"/>
              </a:srgbClr>
            </a:outerShdw>
          </a:effectLst>
        </p:spPr>
      </p:pic>
      <p:sp>
        <p:nvSpPr>
          <p:cNvPr id="17" name="Pfeil nach rechts 16"/>
          <p:cNvSpPr/>
          <p:nvPr/>
        </p:nvSpPr>
        <p:spPr>
          <a:xfrm>
            <a:off x="3201224" y="4334582"/>
            <a:ext cx="1156462" cy="274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p:cNvSpPr txBox="1"/>
          <p:nvPr/>
        </p:nvSpPr>
        <p:spPr>
          <a:xfrm>
            <a:off x="7072330" y="3357562"/>
            <a:ext cx="1834541" cy="369332"/>
          </a:xfrm>
          <a:prstGeom prst="rect">
            <a:avLst/>
          </a:prstGeom>
          <a:noFill/>
          <a:ln>
            <a:solidFill>
              <a:schemeClr val="accent1"/>
            </a:solidFill>
          </a:ln>
        </p:spPr>
        <p:txBody>
          <a:bodyPr wrap="none" rtlCol="0">
            <a:spAutoFit/>
          </a:bodyPr>
          <a:lstStyle/>
          <a:p>
            <a:r>
              <a:rPr lang="de-DE" dirty="0" smtClean="0"/>
              <a:t>Reine Strategie 3</a:t>
            </a:r>
            <a:endParaRPr lang="de-DE" dirty="0"/>
          </a:p>
        </p:txBody>
      </p:sp>
      <p:sp>
        <p:nvSpPr>
          <p:cNvPr id="19" name="Textfeld 18"/>
          <p:cNvSpPr txBox="1"/>
          <p:nvPr/>
        </p:nvSpPr>
        <p:spPr>
          <a:xfrm>
            <a:off x="7358082" y="6357958"/>
            <a:ext cx="1840953" cy="369332"/>
          </a:xfrm>
          <a:prstGeom prst="rect">
            <a:avLst/>
          </a:prstGeom>
          <a:noFill/>
          <a:ln>
            <a:solidFill>
              <a:schemeClr val="accent1"/>
            </a:solidFill>
          </a:ln>
        </p:spPr>
        <p:txBody>
          <a:bodyPr wrap="none" rtlCol="0">
            <a:spAutoFit/>
          </a:bodyPr>
          <a:lstStyle/>
          <a:p>
            <a:r>
              <a:rPr lang="de-DE" dirty="0" smtClean="0"/>
              <a:t>Reine Strategie 2</a:t>
            </a:r>
            <a:endParaRPr lang="de-DE" dirty="0"/>
          </a:p>
        </p:txBody>
      </p:sp>
      <p:sp>
        <p:nvSpPr>
          <p:cNvPr id="20" name="Textfeld 19"/>
          <p:cNvSpPr txBox="1"/>
          <p:nvPr/>
        </p:nvSpPr>
        <p:spPr>
          <a:xfrm>
            <a:off x="4286248" y="6357958"/>
            <a:ext cx="1800878" cy="369332"/>
          </a:xfrm>
          <a:prstGeom prst="rect">
            <a:avLst/>
          </a:prstGeom>
          <a:noFill/>
          <a:ln>
            <a:solidFill>
              <a:schemeClr val="accent1"/>
            </a:solidFill>
          </a:ln>
        </p:spPr>
        <p:txBody>
          <a:bodyPr wrap="none" rtlCol="0">
            <a:spAutoFit/>
          </a:bodyPr>
          <a:lstStyle/>
          <a:p>
            <a:r>
              <a:rPr lang="de-DE" dirty="0" smtClean="0"/>
              <a:t>Reine Strategie 1</a:t>
            </a:r>
            <a:endParaRPr lang="de-DE" dirty="0"/>
          </a:p>
        </p:txBody>
      </p:sp>
      <p:cxnSp>
        <p:nvCxnSpPr>
          <p:cNvPr id="22" name="Gerade Verbindung mit Pfeil 21"/>
          <p:cNvCxnSpPr>
            <a:stCxn id="20" idx="0"/>
          </p:cNvCxnSpPr>
          <p:nvPr/>
        </p:nvCxnSpPr>
        <p:spPr>
          <a:xfrm rot="5400000" flipH="1" flipV="1">
            <a:off x="5093663" y="6236680"/>
            <a:ext cx="214303" cy="282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a:stCxn id="19" idx="0"/>
          </p:cNvCxnSpPr>
          <p:nvPr/>
        </p:nvCxnSpPr>
        <p:spPr>
          <a:xfrm rot="16200000" flipV="1">
            <a:off x="8068359" y="6147758"/>
            <a:ext cx="214310" cy="2060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a:stCxn id="18" idx="1"/>
          </p:cNvCxnSpPr>
          <p:nvPr/>
        </p:nvCxnSpPr>
        <p:spPr>
          <a:xfrm rot="10800000" flipV="1">
            <a:off x="6643702" y="3542228"/>
            <a:ext cx="428628" cy="29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descr="Zeman1_plot2.gif"/>
          <p:cNvPicPr>
            <a:picLocks noChangeAspect="1"/>
          </p:cNvPicPr>
          <p:nvPr/>
        </p:nvPicPr>
        <p:blipFill>
          <a:blip r:embed="rId4" cstate="print"/>
          <a:stretch>
            <a:fillRect/>
          </a:stretch>
        </p:blipFill>
        <p:spPr>
          <a:xfrm>
            <a:off x="4286248" y="2428868"/>
            <a:ext cx="4391038" cy="4033848"/>
          </a:xfrm>
          <a:prstGeom prst="rect">
            <a:avLst/>
          </a:prstGeom>
          <a:ln>
            <a:noFill/>
          </a:ln>
          <a:effectLst>
            <a:outerShdw blurRad="190500" algn="tl" rotWithShape="0">
              <a:srgbClr val="000000">
                <a:alpha val="70000"/>
              </a:srgbClr>
            </a:outerShdw>
          </a:effectLst>
        </p:spPr>
      </p:pic>
      <p:sp>
        <p:nvSpPr>
          <p:cNvPr id="6" name="Textfeld 5"/>
          <p:cNvSpPr txBox="1"/>
          <p:nvPr/>
        </p:nvSpPr>
        <p:spPr>
          <a:xfrm>
            <a:off x="285720" y="1357298"/>
            <a:ext cx="4643470" cy="923330"/>
          </a:xfrm>
          <a:prstGeom prst="rect">
            <a:avLst/>
          </a:prstGeom>
          <a:noFill/>
        </p:spPr>
        <p:txBody>
          <a:bodyPr wrap="square" rtlCol="0">
            <a:spAutoFit/>
          </a:bodyPr>
          <a:lstStyle/>
          <a:p>
            <a:r>
              <a:rPr lang="de-DE" dirty="0" smtClean="0"/>
              <a:t>Wir betrachten im Folgenden ein Beispiel eines (2x3)-Spiels mit der rechts angegebenen Auszahlungsstruktur:</a:t>
            </a:r>
            <a:endParaRPr lang="de-DE" dirty="0"/>
          </a:p>
        </p:txBody>
      </p:sp>
      <p:sp>
        <p:nvSpPr>
          <p:cNvPr id="7" name="Textfeld 6"/>
          <p:cNvSpPr txBox="1"/>
          <p:nvPr/>
        </p:nvSpPr>
        <p:spPr>
          <a:xfrm>
            <a:off x="214282" y="2428868"/>
            <a:ext cx="4000528" cy="3693319"/>
          </a:xfrm>
          <a:prstGeom prst="rect">
            <a:avLst/>
          </a:prstGeom>
          <a:noFill/>
          <a:ln>
            <a:solidFill>
              <a:schemeClr val="accent1"/>
            </a:solidFill>
          </a:ln>
        </p:spPr>
        <p:txBody>
          <a:bodyPr wrap="square" rtlCol="0">
            <a:spAutoFit/>
          </a:bodyPr>
          <a:lstStyle/>
          <a:p>
            <a:r>
              <a:rPr lang="de-DE" dirty="0" smtClean="0"/>
              <a:t>Die rechte Abbildung zeigt die zeitliche Entwicklung der relativen Populationsanteile der gewählten Strategien für drei mögliche Anfangsbedingungen. Die einzige evolutionär stabile Strategie dieses Beispiels befindet sich beim gemischten Nash-Gleichgewicht </a:t>
            </a:r>
          </a:p>
          <a:p>
            <a:r>
              <a:rPr lang="de-DE" dirty="0" smtClean="0"/>
              <a:t>Die einzelnen Pfeile im Dreieck veranschaulichen den durch die Spielmatrix bestimmten Strategien-„Richtungswind“, dem die Population zeitlich folgen wird. </a:t>
            </a:r>
            <a:endParaRPr lang="de-DE" dirty="0"/>
          </a:p>
        </p:txBody>
      </p:sp>
      <p:sp>
        <p:nvSpPr>
          <p:cNvPr id="2" name="Titel 1"/>
          <p:cNvSpPr>
            <a:spLocks noGrp="1"/>
          </p:cNvSpPr>
          <p:nvPr>
            <p:ph type="title"/>
          </p:nvPr>
        </p:nvSpPr>
        <p:spPr>
          <a:xfrm>
            <a:off x="428596" y="214290"/>
            <a:ext cx="4500594" cy="1000132"/>
          </a:xfrm>
        </p:spPr>
        <p:txBody>
          <a:bodyPr>
            <a:normAutofit fontScale="90000"/>
          </a:bodyPr>
          <a:lstStyle/>
          <a:p>
            <a:r>
              <a:rPr lang="de-DE" dirty="0" err="1" smtClean="0"/>
              <a:t>Replikatordynamik</a:t>
            </a:r>
            <a:r>
              <a:rPr lang="de-DE" dirty="0" smtClean="0"/>
              <a:t/>
            </a:r>
            <a:br>
              <a:rPr lang="de-DE" dirty="0" smtClean="0"/>
            </a:br>
            <a:r>
              <a:rPr lang="de-DE" sz="2200" dirty="0" smtClean="0"/>
              <a:t>(für symmetrische (2x3)-Spiele, </a:t>
            </a:r>
            <a:r>
              <a:rPr lang="de-DE" sz="2200" b="1" dirty="0" smtClean="0"/>
              <a:t>Beispiel 1</a:t>
            </a:r>
            <a:r>
              <a:rPr lang="de-DE" sz="2200" dirty="0" smtClean="0"/>
              <a:t>)</a:t>
            </a:r>
            <a:endParaRPr lang="de-DE" sz="2200" dirty="0"/>
          </a:p>
        </p:txBody>
      </p:sp>
      <p:graphicFrame>
        <p:nvGraphicFramePr>
          <p:cNvPr id="14" name="Tabelle 13"/>
          <p:cNvGraphicFramePr>
            <a:graphicFrameLocks noGrp="1"/>
          </p:cNvGraphicFramePr>
          <p:nvPr/>
        </p:nvGraphicFramePr>
        <p:xfrm>
          <a:off x="5000596" y="0"/>
          <a:ext cx="4143404" cy="2285556"/>
        </p:xfrm>
        <a:graphic>
          <a:graphicData uri="http://schemas.openxmlformats.org/drawingml/2006/table">
            <a:tbl>
              <a:tblPr firstRow="1" bandRow="1">
                <a:tableStyleId>{5C22544A-7EE6-4342-B048-85BDC9FD1C3A}</a:tableStyleId>
              </a:tblPr>
              <a:tblGrid>
                <a:gridCol w="1035851"/>
                <a:gridCol w="1035851"/>
                <a:gridCol w="1035851"/>
                <a:gridCol w="1035851"/>
              </a:tblGrid>
              <a:tr h="571043">
                <a:tc>
                  <a:txBody>
                    <a:bodyPr/>
                    <a:lstStyle/>
                    <a:p>
                      <a:endParaRPr lang="en-US" sz="1200" dirty="0"/>
                    </a:p>
                  </a:txBody>
                  <a:tcPr/>
                </a:tc>
                <a:tc>
                  <a:txBody>
                    <a:bodyPr/>
                    <a:lstStyle/>
                    <a:p>
                      <a:r>
                        <a:rPr kumimoji="0" lang="en-US" sz="1200" b="1" kern="1200" dirty="0" err="1" smtClean="0">
                          <a:solidFill>
                            <a:schemeClr val="lt1"/>
                          </a:solidFill>
                          <a:latin typeface="+mn-lt"/>
                          <a:ea typeface="+mn-ea"/>
                          <a:cs typeface="+mn-cs"/>
                        </a:rPr>
                        <a:t>Strategie</a:t>
                      </a:r>
                      <a:r>
                        <a:rPr kumimoji="0" lang="en-US" sz="1200" b="1" kern="1200" dirty="0" smtClean="0">
                          <a:solidFill>
                            <a:schemeClr val="lt1"/>
                          </a:solidFill>
                          <a:latin typeface="+mn-lt"/>
                          <a:ea typeface="+mn-ea"/>
                          <a:cs typeface="+mn-cs"/>
                        </a:rPr>
                        <a:t> 1</a:t>
                      </a:r>
                      <a:endParaRPr kumimoji="0" lang="de-DE" sz="1200" b="1" kern="1200" dirty="0" smtClean="0">
                        <a:solidFill>
                          <a:schemeClr val="lt1"/>
                        </a:solidFill>
                        <a:latin typeface="+mn-lt"/>
                        <a:ea typeface="+mn-ea"/>
                        <a:cs typeface="+mn-cs"/>
                      </a:endParaRPr>
                    </a:p>
                  </a:txBody>
                  <a:tcPr/>
                </a:tc>
                <a:tc>
                  <a:txBody>
                    <a:bodyPr/>
                    <a:lstStyle/>
                    <a:p>
                      <a:r>
                        <a:rPr kumimoji="0" lang="en-US" sz="1200" b="1" kern="1200" dirty="0" err="1" smtClean="0">
                          <a:solidFill>
                            <a:schemeClr val="lt1"/>
                          </a:solidFill>
                          <a:latin typeface="+mn-lt"/>
                          <a:ea typeface="+mn-ea"/>
                          <a:cs typeface="+mn-cs"/>
                        </a:rPr>
                        <a:t>Strategie</a:t>
                      </a:r>
                      <a:r>
                        <a:rPr kumimoji="0" lang="en-US" sz="1200" b="1" kern="1200" dirty="0" smtClean="0">
                          <a:solidFill>
                            <a:schemeClr val="lt1"/>
                          </a:solidFill>
                          <a:latin typeface="+mn-lt"/>
                          <a:ea typeface="+mn-ea"/>
                          <a:cs typeface="+mn-cs"/>
                        </a:rPr>
                        <a:t> 2</a:t>
                      </a:r>
                      <a:endParaRPr kumimoji="0" lang="de-DE" sz="1200" b="1" kern="1200" dirty="0" smtClean="0">
                        <a:solidFill>
                          <a:schemeClr val="lt1"/>
                        </a:solidFill>
                        <a:latin typeface="+mn-lt"/>
                        <a:ea typeface="+mn-ea"/>
                        <a:cs typeface="+mn-cs"/>
                      </a:endParaRPr>
                    </a:p>
                  </a:txBody>
                  <a:tcPr/>
                </a:tc>
                <a:tc>
                  <a:txBody>
                    <a:bodyPr/>
                    <a:lstStyle/>
                    <a:p>
                      <a:r>
                        <a:rPr kumimoji="0" lang="en-US" sz="1200" b="1" kern="1200" dirty="0" err="1" smtClean="0">
                          <a:solidFill>
                            <a:schemeClr val="lt1"/>
                          </a:solidFill>
                          <a:latin typeface="+mn-lt"/>
                          <a:ea typeface="+mn-ea"/>
                          <a:cs typeface="+mn-cs"/>
                        </a:rPr>
                        <a:t>Strategie</a:t>
                      </a:r>
                      <a:r>
                        <a:rPr kumimoji="0" lang="en-US" sz="1200" b="1" kern="1200" dirty="0" smtClean="0">
                          <a:solidFill>
                            <a:schemeClr val="lt1"/>
                          </a:solidFill>
                          <a:latin typeface="+mn-lt"/>
                          <a:ea typeface="+mn-ea"/>
                          <a:cs typeface="+mn-cs"/>
                        </a:rPr>
                        <a:t> 3</a:t>
                      </a:r>
                      <a:endParaRPr kumimoji="0" lang="de-DE" sz="1200" b="1" kern="1200" dirty="0" smtClean="0">
                        <a:solidFill>
                          <a:schemeClr val="lt1"/>
                        </a:solidFill>
                        <a:latin typeface="+mn-lt"/>
                        <a:ea typeface="+mn-ea"/>
                        <a:cs typeface="+mn-cs"/>
                      </a:endParaRPr>
                    </a:p>
                  </a:txBody>
                  <a:tcPr/>
                </a:tc>
              </a:tr>
              <a:tr h="571043">
                <a:tc>
                  <a:txBody>
                    <a:bodyPr/>
                    <a:lstStyle/>
                    <a:p>
                      <a:r>
                        <a:rPr kumimoji="0" lang="en-US" sz="1200" kern="1200" dirty="0" err="1" smtClean="0">
                          <a:solidFill>
                            <a:schemeClr val="dk1"/>
                          </a:solidFill>
                          <a:latin typeface="+mn-lt"/>
                          <a:ea typeface="+mn-ea"/>
                          <a:cs typeface="+mn-cs"/>
                        </a:rPr>
                        <a:t>Strategie</a:t>
                      </a:r>
                      <a:r>
                        <a:rPr kumimoji="0" lang="en-US" sz="1200" kern="1200" dirty="0" smtClean="0">
                          <a:solidFill>
                            <a:schemeClr val="dk1"/>
                          </a:solidFill>
                          <a:latin typeface="+mn-lt"/>
                          <a:ea typeface="+mn-ea"/>
                          <a:cs typeface="+mn-cs"/>
                        </a:rPr>
                        <a:t> 1</a:t>
                      </a:r>
                      <a:endParaRPr kumimoji="0" lang="de-DE" sz="1200" kern="1200" dirty="0" smtClean="0">
                        <a:solidFill>
                          <a:schemeClr val="dk1"/>
                        </a:solidFill>
                        <a:latin typeface="+mn-lt"/>
                        <a:ea typeface="+mn-ea"/>
                        <a:cs typeface="+mn-cs"/>
                      </a:endParaRPr>
                    </a:p>
                  </a:txBody>
                  <a:tcPr/>
                </a:tc>
                <a:tc>
                  <a:txBody>
                    <a:bodyPr/>
                    <a:lstStyle/>
                    <a:p>
                      <a:pPr algn="ctr"/>
                      <a:r>
                        <a:rPr lang="de-DE" sz="2000" dirty="0" smtClean="0"/>
                        <a:t>(0, 0)</a:t>
                      </a:r>
                      <a:endParaRPr lang="de-DE" sz="2000" dirty="0"/>
                    </a:p>
                  </a:txBody>
                  <a:tcPr/>
                </a:tc>
                <a:tc>
                  <a:txBody>
                    <a:bodyPr/>
                    <a:lstStyle/>
                    <a:p>
                      <a:pPr algn="ctr"/>
                      <a:r>
                        <a:rPr lang="de-DE" sz="2000" dirty="0" smtClean="0"/>
                        <a:t>(2, -1)</a:t>
                      </a:r>
                      <a:endParaRPr lang="de-DE"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(-1 , 2)</a:t>
                      </a:r>
                    </a:p>
                  </a:txBody>
                  <a:tcPr/>
                </a:tc>
              </a:tr>
              <a:tr h="572427">
                <a:tc>
                  <a:txBody>
                    <a:bodyPr/>
                    <a:lstStyle/>
                    <a:p>
                      <a:r>
                        <a:rPr kumimoji="0" lang="en-US" sz="1200" kern="1200" dirty="0" err="1" smtClean="0">
                          <a:solidFill>
                            <a:schemeClr val="dk1"/>
                          </a:solidFill>
                          <a:latin typeface="+mn-lt"/>
                          <a:ea typeface="+mn-ea"/>
                          <a:cs typeface="+mn-cs"/>
                        </a:rPr>
                        <a:t>Strategie</a:t>
                      </a:r>
                      <a:r>
                        <a:rPr kumimoji="0" lang="en-US" sz="1200" kern="1200" dirty="0" smtClean="0">
                          <a:solidFill>
                            <a:schemeClr val="dk1"/>
                          </a:solidFill>
                          <a:latin typeface="+mn-lt"/>
                          <a:ea typeface="+mn-ea"/>
                          <a:cs typeface="+mn-cs"/>
                        </a:rPr>
                        <a:t> 2</a:t>
                      </a:r>
                      <a:endParaRPr kumimoji="0" lang="de-DE" sz="1200" kern="1200" dirty="0" smtClean="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(-1</a:t>
                      </a:r>
                      <a:r>
                        <a:rPr lang="de-DE" sz="2000" baseline="0" dirty="0" smtClean="0"/>
                        <a:t> </a:t>
                      </a:r>
                      <a:r>
                        <a:rPr lang="de-DE" sz="2000" dirty="0" smtClean="0"/>
                        <a:t>, 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(0 , 0)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(2 , -1)</a:t>
                      </a:r>
                    </a:p>
                  </a:txBody>
                  <a:tcPr/>
                </a:tc>
              </a:tr>
              <a:tr h="5710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kern="1200" dirty="0" err="1" smtClean="0">
                          <a:solidFill>
                            <a:schemeClr val="dk1"/>
                          </a:solidFill>
                          <a:latin typeface="+mn-lt"/>
                          <a:ea typeface="+mn-ea"/>
                          <a:cs typeface="+mn-cs"/>
                        </a:rPr>
                        <a:t>Strategie</a:t>
                      </a:r>
                      <a:r>
                        <a:rPr kumimoji="0" lang="en-US" sz="1200" kern="1200" dirty="0" smtClean="0">
                          <a:solidFill>
                            <a:schemeClr val="dk1"/>
                          </a:solidFill>
                          <a:latin typeface="+mn-lt"/>
                          <a:ea typeface="+mn-ea"/>
                          <a:cs typeface="+mn-cs"/>
                        </a:rPr>
                        <a:t> 3</a:t>
                      </a:r>
                      <a:endParaRPr kumimoji="0" lang="de-DE" sz="1200" kern="120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(2 , -1)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(-1 , 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(0 , 0)</a:t>
                      </a:r>
                    </a:p>
                  </a:txBody>
                  <a:tcPr/>
                </a:tc>
              </a:tr>
            </a:tbl>
          </a:graphicData>
        </a:graphic>
      </p:graphicFrame>
      <p:sp>
        <p:nvSpPr>
          <p:cNvPr id="18" name="Textfeld 17"/>
          <p:cNvSpPr txBox="1"/>
          <p:nvPr/>
        </p:nvSpPr>
        <p:spPr>
          <a:xfrm>
            <a:off x="7000892" y="2571744"/>
            <a:ext cx="1834541" cy="369332"/>
          </a:xfrm>
          <a:prstGeom prst="rect">
            <a:avLst/>
          </a:prstGeom>
          <a:noFill/>
          <a:ln>
            <a:solidFill>
              <a:schemeClr val="accent1"/>
            </a:solidFill>
          </a:ln>
        </p:spPr>
        <p:txBody>
          <a:bodyPr wrap="none" rtlCol="0">
            <a:spAutoFit/>
          </a:bodyPr>
          <a:lstStyle/>
          <a:p>
            <a:r>
              <a:rPr lang="de-DE" dirty="0" smtClean="0"/>
              <a:t>Reine Strategie 3</a:t>
            </a:r>
            <a:endParaRPr lang="de-DE" dirty="0"/>
          </a:p>
        </p:txBody>
      </p:sp>
      <p:sp>
        <p:nvSpPr>
          <p:cNvPr id="19" name="Textfeld 18"/>
          <p:cNvSpPr txBox="1"/>
          <p:nvPr/>
        </p:nvSpPr>
        <p:spPr>
          <a:xfrm>
            <a:off x="7143768" y="6488668"/>
            <a:ext cx="1840953" cy="369332"/>
          </a:xfrm>
          <a:prstGeom prst="rect">
            <a:avLst/>
          </a:prstGeom>
          <a:noFill/>
          <a:ln>
            <a:solidFill>
              <a:schemeClr val="accent1"/>
            </a:solidFill>
          </a:ln>
        </p:spPr>
        <p:txBody>
          <a:bodyPr wrap="none" rtlCol="0">
            <a:spAutoFit/>
          </a:bodyPr>
          <a:lstStyle/>
          <a:p>
            <a:r>
              <a:rPr lang="de-DE" dirty="0" smtClean="0"/>
              <a:t>Reine Strategie 2</a:t>
            </a:r>
            <a:endParaRPr lang="de-DE" dirty="0"/>
          </a:p>
        </p:txBody>
      </p:sp>
      <p:sp>
        <p:nvSpPr>
          <p:cNvPr id="20" name="Textfeld 19"/>
          <p:cNvSpPr txBox="1"/>
          <p:nvPr/>
        </p:nvSpPr>
        <p:spPr>
          <a:xfrm>
            <a:off x="3500430" y="6488668"/>
            <a:ext cx="1800878" cy="369332"/>
          </a:xfrm>
          <a:prstGeom prst="rect">
            <a:avLst/>
          </a:prstGeom>
          <a:noFill/>
          <a:ln>
            <a:solidFill>
              <a:schemeClr val="accent1"/>
            </a:solidFill>
          </a:ln>
        </p:spPr>
        <p:txBody>
          <a:bodyPr wrap="none" rtlCol="0">
            <a:spAutoFit/>
          </a:bodyPr>
          <a:lstStyle/>
          <a:p>
            <a:r>
              <a:rPr lang="de-DE" dirty="0" smtClean="0"/>
              <a:t>Reine Strategie 1</a:t>
            </a:r>
            <a:endParaRPr lang="de-DE" dirty="0"/>
          </a:p>
        </p:txBody>
      </p:sp>
      <p:cxnSp>
        <p:nvCxnSpPr>
          <p:cNvPr id="22" name="Gerade Verbindung mit Pfeil 21"/>
          <p:cNvCxnSpPr>
            <a:stCxn id="20" idx="0"/>
          </p:cNvCxnSpPr>
          <p:nvPr/>
        </p:nvCxnSpPr>
        <p:spPr>
          <a:xfrm rot="5400000" flipH="1" flipV="1">
            <a:off x="4349648" y="6123439"/>
            <a:ext cx="416451" cy="314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a:stCxn id="19" idx="0"/>
          </p:cNvCxnSpPr>
          <p:nvPr/>
        </p:nvCxnSpPr>
        <p:spPr>
          <a:xfrm rot="5400000" flipH="1" flipV="1">
            <a:off x="8110158" y="6026299"/>
            <a:ext cx="416457" cy="5082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a:stCxn id="18" idx="1"/>
          </p:cNvCxnSpPr>
          <p:nvPr/>
        </p:nvCxnSpPr>
        <p:spPr>
          <a:xfrm rot="10800000">
            <a:off x="6786578" y="2571744"/>
            <a:ext cx="214314" cy="184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29" name="Objekt 28"/>
          <p:cNvGraphicFramePr>
            <a:graphicFrameLocks noChangeAspect="1"/>
          </p:cNvGraphicFramePr>
          <p:nvPr/>
        </p:nvGraphicFramePr>
        <p:xfrm>
          <a:off x="3500430" y="4286256"/>
          <a:ext cx="609600" cy="431800"/>
        </p:xfrm>
        <a:graphic>
          <a:graphicData uri="http://schemas.openxmlformats.org/presentationml/2006/ole">
            <p:oleObj spid="_x0000_s768004" name="Formel" r:id="rId5" imgW="609480" imgH="431640" progId="Equation.3">
              <p:embed/>
            </p:oleObj>
          </a:graphicData>
        </a:graphic>
      </p:graphicFrame>
      <p:sp>
        <p:nvSpPr>
          <p:cNvPr id="30" name="Textfeld 29"/>
          <p:cNvSpPr txBox="1"/>
          <p:nvPr/>
        </p:nvSpPr>
        <p:spPr>
          <a:xfrm>
            <a:off x="7643834" y="3214686"/>
            <a:ext cx="1357322" cy="954107"/>
          </a:xfrm>
          <a:prstGeom prst="rect">
            <a:avLst/>
          </a:prstGeom>
          <a:noFill/>
          <a:ln>
            <a:solidFill>
              <a:schemeClr val="accent1"/>
            </a:solidFill>
          </a:ln>
        </p:spPr>
        <p:txBody>
          <a:bodyPr wrap="square" rtlCol="0">
            <a:spAutoFit/>
          </a:bodyPr>
          <a:lstStyle/>
          <a:p>
            <a:r>
              <a:rPr lang="de-DE" sz="1400" dirty="0" smtClean="0"/>
              <a:t>Gemischtes Nash-Gleichgewicht und ESS</a:t>
            </a:r>
            <a:endParaRPr lang="de-DE" sz="1400" dirty="0"/>
          </a:p>
        </p:txBody>
      </p:sp>
      <p:cxnSp>
        <p:nvCxnSpPr>
          <p:cNvPr id="31" name="Gerade Verbindung mit Pfeil 30"/>
          <p:cNvCxnSpPr/>
          <p:nvPr/>
        </p:nvCxnSpPr>
        <p:spPr>
          <a:xfrm rot="5400000">
            <a:off x="6628878" y="3771366"/>
            <a:ext cx="1101218" cy="92869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descr="Zeman10.2_plot2.gif"/>
          <p:cNvPicPr>
            <a:picLocks noChangeAspect="1"/>
          </p:cNvPicPr>
          <p:nvPr/>
        </p:nvPicPr>
        <p:blipFill>
          <a:blip r:embed="rId3" cstate="print"/>
          <a:stretch>
            <a:fillRect/>
          </a:stretch>
        </p:blipFill>
        <p:spPr>
          <a:xfrm>
            <a:off x="4286248" y="2500306"/>
            <a:ext cx="4429156" cy="3890972"/>
          </a:xfrm>
          <a:prstGeom prst="rect">
            <a:avLst/>
          </a:prstGeom>
        </p:spPr>
      </p:pic>
      <p:sp>
        <p:nvSpPr>
          <p:cNvPr id="6" name="Textfeld 5"/>
          <p:cNvSpPr txBox="1"/>
          <p:nvPr/>
        </p:nvSpPr>
        <p:spPr>
          <a:xfrm>
            <a:off x="285720" y="1357298"/>
            <a:ext cx="4643470" cy="923330"/>
          </a:xfrm>
          <a:prstGeom prst="rect">
            <a:avLst/>
          </a:prstGeom>
          <a:noFill/>
        </p:spPr>
        <p:txBody>
          <a:bodyPr wrap="square" rtlCol="0">
            <a:spAutoFit/>
          </a:bodyPr>
          <a:lstStyle/>
          <a:p>
            <a:r>
              <a:rPr lang="de-DE" dirty="0" smtClean="0"/>
              <a:t>Wir betrachten im Folgenden ein Beispiel eines (2x3)-Spiels mit der rechts angegebenen Auszahlungsstruktur:</a:t>
            </a:r>
            <a:endParaRPr lang="de-DE" dirty="0"/>
          </a:p>
        </p:txBody>
      </p:sp>
      <p:sp>
        <p:nvSpPr>
          <p:cNvPr id="7" name="Textfeld 6"/>
          <p:cNvSpPr txBox="1"/>
          <p:nvPr/>
        </p:nvSpPr>
        <p:spPr>
          <a:xfrm>
            <a:off x="214282" y="2428868"/>
            <a:ext cx="4071966" cy="4247317"/>
          </a:xfrm>
          <a:prstGeom prst="rect">
            <a:avLst/>
          </a:prstGeom>
          <a:noFill/>
          <a:ln>
            <a:solidFill>
              <a:schemeClr val="accent1"/>
            </a:solidFill>
          </a:ln>
        </p:spPr>
        <p:txBody>
          <a:bodyPr wrap="square" rtlCol="0">
            <a:spAutoFit/>
          </a:bodyPr>
          <a:lstStyle/>
          <a:p>
            <a:r>
              <a:rPr lang="de-DE" dirty="0" smtClean="0"/>
              <a:t>Die rechte Abbildung zeigt die zeitliche Entwicklung der relativen Populationsanteile der gewählten Strategien für drei mögliche Anfangsbedingungen. Das Spiel besitzt drei Nash-Gleichgewichte in reinen Strategien, die ebenfalls evolutionär stabile Strategien darstellen. Welche der drei ESS die Population realisiert hängt von dem Anfangswert der Populationsanteile ab. Die zeitliche Entwicklung folgt wieder dem Strategien-„Richtungswind“ der zugrundeliegenden Auszahlungsmatrix. </a:t>
            </a:r>
          </a:p>
        </p:txBody>
      </p:sp>
      <p:sp>
        <p:nvSpPr>
          <p:cNvPr id="2" name="Titel 1"/>
          <p:cNvSpPr>
            <a:spLocks noGrp="1"/>
          </p:cNvSpPr>
          <p:nvPr>
            <p:ph type="title"/>
          </p:nvPr>
        </p:nvSpPr>
        <p:spPr>
          <a:xfrm>
            <a:off x="428596" y="214290"/>
            <a:ext cx="4500594" cy="1000132"/>
          </a:xfrm>
        </p:spPr>
        <p:txBody>
          <a:bodyPr>
            <a:normAutofit fontScale="90000"/>
          </a:bodyPr>
          <a:lstStyle/>
          <a:p>
            <a:r>
              <a:rPr lang="de-DE" dirty="0" err="1" smtClean="0"/>
              <a:t>Replikatordynamik</a:t>
            </a:r>
            <a:r>
              <a:rPr lang="de-DE" dirty="0" smtClean="0"/>
              <a:t/>
            </a:r>
            <a:br>
              <a:rPr lang="de-DE" dirty="0" smtClean="0"/>
            </a:br>
            <a:r>
              <a:rPr lang="de-DE" sz="2200" dirty="0" smtClean="0"/>
              <a:t>(für symmetrische (2x3)-Spiele, </a:t>
            </a:r>
            <a:r>
              <a:rPr lang="de-DE" sz="2200" b="1" dirty="0" smtClean="0"/>
              <a:t>Beispiel 2</a:t>
            </a:r>
            <a:r>
              <a:rPr lang="de-DE" sz="2200" dirty="0" smtClean="0"/>
              <a:t>)</a:t>
            </a:r>
            <a:endParaRPr lang="de-DE" sz="2200" dirty="0"/>
          </a:p>
        </p:txBody>
      </p:sp>
      <p:graphicFrame>
        <p:nvGraphicFramePr>
          <p:cNvPr id="14" name="Tabelle 13"/>
          <p:cNvGraphicFramePr>
            <a:graphicFrameLocks noGrp="1"/>
          </p:cNvGraphicFramePr>
          <p:nvPr/>
        </p:nvGraphicFramePr>
        <p:xfrm>
          <a:off x="5000596" y="0"/>
          <a:ext cx="4143404" cy="2285556"/>
        </p:xfrm>
        <a:graphic>
          <a:graphicData uri="http://schemas.openxmlformats.org/drawingml/2006/table">
            <a:tbl>
              <a:tblPr firstRow="1" bandRow="1">
                <a:tableStyleId>{5C22544A-7EE6-4342-B048-85BDC9FD1C3A}</a:tableStyleId>
              </a:tblPr>
              <a:tblGrid>
                <a:gridCol w="1035851"/>
                <a:gridCol w="1035851"/>
                <a:gridCol w="1035851"/>
                <a:gridCol w="1035851"/>
              </a:tblGrid>
              <a:tr h="571043">
                <a:tc>
                  <a:txBody>
                    <a:bodyPr/>
                    <a:lstStyle/>
                    <a:p>
                      <a:endParaRPr lang="en-US" sz="1200" dirty="0"/>
                    </a:p>
                  </a:txBody>
                  <a:tcPr/>
                </a:tc>
                <a:tc>
                  <a:txBody>
                    <a:bodyPr/>
                    <a:lstStyle/>
                    <a:p>
                      <a:r>
                        <a:rPr kumimoji="0" lang="en-US" sz="1200" b="1" kern="1200" dirty="0" err="1" smtClean="0">
                          <a:solidFill>
                            <a:schemeClr val="lt1"/>
                          </a:solidFill>
                          <a:latin typeface="+mn-lt"/>
                          <a:ea typeface="+mn-ea"/>
                          <a:cs typeface="+mn-cs"/>
                        </a:rPr>
                        <a:t>Strategie</a:t>
                      </a:r>
                      <a:r>
                        <a:rPr kumimoji="0" lang="en-US" sz="1200" b="1" kern="1200" dirty="0" smtClean="0">
                          <a:solidFill>
                            <a:schemeClr val="lt1"/>
                          </a:solidFill>
                          <a:latin typeface="+mn-lt"/>
                          <a:ea typeface="+mn-ea"/>
                          <a:cs typeface="+mn-cs"/>
                        </a:rPr>
                        <a:t> 1</a:t>
                      </a:r>
                      <a:endParaRPr kumimoji="0" lang="de-DE" sz="1200" b="1" kern="1200" dirty="0" smtClean="0">
                        <a:solidFill>
                          <a:schemeClr val="lt1"/>
                        </a:solidFill>
                        <a:latin typeface="+mn-lt"/>
                        <a:ea typeface="+mn-ea"/>
                        <a:cs typeface="+mn-cs"/>
                      </a:endParaRPr>
                    </a:p>
                  </a:txBody>
                  <a:tcPr/>
                </a:tc>
                <a:tc>
                  <a:txBody>
                    <a:bodyPr/>
                    <a:lstStyle/>
                    <a:p>
                      <a:r>
                        <a:rPr kumimoji="0" lang="en-US" sz="1200" b="1" kern="1200" dirty="0" err="1" smtClean="0">
                          <a:solidFill>
                            <a:schemeClr val="lt1"/>
                          </a:solidFill>
                          <a:latin typeface="+mn-lt"/>
                          <a:ea typeface="+mn-ea"/>
                          <a:cs typeface="+mn-cs"/>
                        </a:rPr>
                        <a:t>Strategie</a:t>
                      </a:r>
                      <a:r>
                        <a:rPr kumimoji="0" lang="en-US" sz="1200" b="1" kern="1200" dirty="0" smtClean="0">
                          <a:solidFill>
                            <a:schemeClr val="lt1"/>
                          </a:solidFill>
                          <a:latin typeface="+mn-lt"/>
                          <a:ea typeface="+mn-ea"/>
                          <a:cs typeface="+mn-cs"/>
                        </a:rPr>
                        <a:t> 2</a:t>
                      </a:r>
                      <a:endParaRPr kumimoji="0" lang="de-DE" sz="1200" b="1" kern="1200" dirty="0" smtClean="0">
                        <a:solidFill>
                          <a:schemeClr val="lt1"/>
                        </a:solidFill>
                        <a:latin typeface="+mn-lt"/>
                        <a:ea typeface="+mn-ea"/>
                        <a:cs typeface="+mn-cs"/>
                      </a:endParaRPr>
                    </a:p>
                  </a:txBody>
                  <a:tcPr/>
                </a:tc>
                <a:tc>
                  <a:txBody>
                    <a:bodyPr/>
                    <a:lstStyle/>
                    <a:p>
                      <a:r>
                        <a:rPr kumimoji="0" lang="en-US" sz="1200" b="1" kern="1200" dirty="0" err="1" smtClean="0">
                          <a:solidFill>
                            <a:schemeClr val="lt1"/>
                          </a:solidFill>
                          <a:latin typeface="+mn-lt"/>
                          <a:ea typeface="+mn-ea"/>
                          <a:cs typeface="+mn-cs"/>
                        </a:rPr>
                        <a:t>Strategie</a:t>
                      </a:r>
                      <a:r>
                        <a:rPr kumimoji="0" lang="en-US" sz="1200" b="1" kern="1200" dirty="0" smtClean="0">
                          <a:solidFill>
                            <a:schemeClr val="lt1"/>
                          </a:solidFill>
                          <a:latin typeface="+mn-lt"/>
                          <a:ea typeface="+mn-ea"/>
                          <a:cs typeface="+mn-cs"/>
                        </a:rPr>
                        <a:t> 3</a:t>
                      </a:r>
                      <a:endParaRPr kumimoji="0" lang="de-DE" sz="1200" b="1" kern="1200" dirty="0" smtClean="0">
                        <a:solidFill>
                          <a:schemeClr val="lt1"/>
                        </a:solidFill>
                        <a:latin typeface="+mn-lt"/>
                        <a:ea typeface="+mn-ea"/>
                        <a:cs typeface="+mn-cs"/>
                      </a:endParaRPr>
                    </a:p>
                  </a:txBody>
                  <a:tcPr/>
                </a:tc>
              </a:tr>
              <a:tr h="571043">
                <a:tc>
                  <a:txBody>
                    <a:bodyPr/>
                    <a:lstStyle/>
                    <a:p>
                      <a:r>
                        <a:rPr kumimoji="0" lang="en-US" sz="1200" kern="1200" dirty="0" err="1" smtClean="0">
                          <a:solidFill>
                            <a:schemeClr val="dk1"/>
                          </a:solidFill>
                          <a:latin typeface="+mn-lt"/>
                          <a:ea typeface="+mn-ea"/>
                          <a:cs typeface="+mn-cs"/>
                        </a:rPr>
                        <a:t>Strategie</a:t>
                      </a:r>
                      <a:r>
                        <a:rPr kumimoji="0" lang="en-US" sz="1200" kern="1200" dirty="0" smtClean="0">
                          <a:solidFill>
                            <a:schemeClr val="dk1"/>
                          </a:solidFill>
                          <a:latin typeface="+mn-lt"/>
                          <a:ea typeface="+mn-ea"/>
                          <a:cs typeface="+mn-cs"/>
                        </a:rPr>
                        <a:t> 1</a:t>
                      </a:r>
                      <a:endParaRPr kumimoji="0" lang="de-DE" sz="1200" kern="1200" dirty="0" smtClean="0">
                        <a:solidFill>
                          <a:schemeClr val="dk1"/>
                        </a:solidFill>
                        <a:latin typeface="+mn-lt"/>
                        <a:ea typeface="+mn-ea"/>
                        <a:cs typeface="+mn-cs"/>
                      </a:endParaRPr>
                    </a:p>
                  </a:txBody>
                  <a:tcPr/>
                </a:tc>
                <a:tc>
                  <a:txBody>
                    <a:bodyPr/>
                    <a:lstStyle/>
                    <a:p>
                      <a:pPr algn="ctr"/>
                      <a:r>
                        <a:rPr lang="de-DE" sz="2000" dirty="0" smtClean="0"/>
                        <a:t>(0, 0)</a:t>
                      </a:r>
                      <a:endParaRPr lang="de-DE" sz="2000" dirty="0"/>
                    </a:p>
                  </a:txBody>
                  <a:tcPr/>
                </a:tc>
                <a:tc>
                  <a:txBody>
                    <a:bodyPr/>
                    <a:lstStyle/>
                    <a:p>
                      <a:pPr algn="ctr"/>
                      <a:r>
                        <a:rPr lang="de-DE" sz="2000" dirty="0" smtClean="0"/>
                        <a:t>(-3, -3)</a:t>
                      </a:r>
                      <a:endParaRPr lang="de-DE"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(-1 , -1)</a:t>
                      </a:r>
                    </a:p>
                  </a:txBody>
                  <a:tcPr/>
                </a:tc>
              </a:tr>
              <a:tr h="572427">
                <a:tc>
                  <a:txBody>
                    <a:bodyPr/>
                    <a:lstStyle/>
                    <a:p>
                      <a:r>
                        <a:rPr kumimoji="0" lang="en-US" sz="1200" kern="1200" dirty="0" err="1" smtClean="0">
                          <a:solidFill>
                            <a:schemeClr val="dk1"/>
                          </a:solidFill>
                          <a:latin typeface="+mn-lt"/>
                          <a:ea typeface="+mn-ea"/>
                          <a:cs typeface="+mn-cs"/>
                        </a:rPr>
                        <a:t>Strategie</a:t>
                      </a:r>
                      <a:r>
                        <a:rPr kumimoji="0" lang="en-US" sz="1200" kern="1200" dirty="0" smtClean="0">
                          <a:solidFill>
                            <a:schemeClr val="dk1"/>
                          </a:solidFill>
                          <a:latin typeface="+mn-lt"/>
                          <a:ea typeface="+mn-ea"/>
                          <a:cs typeface="+mn-cs"/>
                        </a:rPr>
                        <a:t> 2</a:t>
                      </a:r>
                      <a:endParaRPr kumimoji="0" lang="de-DE" sz="1200" kern="1200" dirty="0" smtClean="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(-3</a:t>
                      </a:r>
                      <a:r>
                        <a:rPr lang="de-DE" sz="2000" baseline="0" dirty="0" smtClean="0"/>
                        <a:t> </a:t>
                      </a:r>
                      <a:r>
                        <a:rPr lang="de-DE" sz="2000" dirty="0" smtClean="0"/>
                        <a:t>, -3)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(0 , 0)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(-1 , -1)</a:t>
                      </a:r>
                    </a:p>
                  </a:txBody>
                  <a:tcPr/>
                </a:tc>
              </a:tr>
              <a:tr h="5710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kern="1200" dirty="0" err="1" smtClean="0">
                          <a:solidFill>
                            <a:schemeClr val="dk1"/>
                          </a:solidFill>
                          <a:latin typeface="+mn-lt"/>
                          <a:ea typeface="+mn-ea"/>
                          <a:cs typeface="+mn-cs"/>
                        </a:rPr>
                        <a:t>Strategie</a:t>
                      </a:r>
                      <a:r>
                        <a:rPr kumimoji="0" lang="en-US" sz="1200" kern="1200" dirty="0" smtClean="0">
                          <a:solidFill>
                            <a:schemeClr val="dk1"/>
                          </a:solidFill>
                          <a:latin typeface="+mn-lt"/>
                          <a:ea typeface="+mn-ea"/>
                          <a:cs typeface="+mn-cs"/>
                        </a:rPr>
                        <a:t> 3</a:t>
                      </a:r>
                      <a:endParaRPr kumimoji="0" lang="de-DE" sz="1200" kern="120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(-1 , -1)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(-1 , -1)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dirty="0" smtClean="0"/>
                        <a:t>(0 , 0)</a:t>
                      </a:r>
                    </a:p>
                  </a:txBody>
                  <a:tcPr/>
                </a:tc>
              </a:tr>
            </a:tbl>
          </a:graphicData>
        </a:graphic>
      </p:graphicFrame>
      <p:sp>
        <p:nvSpPr>
          <p:cNvPr id="18" name="Textfeld 17"/>
          <p:cNvSpPr txBox="1"/>
          <p:nvPr/>
        </p:nvSpPr>
        <p:spPr>
          <a:xfrm>
            <a:off x="7000892" y="2571744"/>
            <a:ext cx="1834541" cy="369332"/>
          </a:xfrm>
          <a:prstGeom prst="rect">
            <a:avLst/>
          </a:prstGeom>
          <a:noFill/>
          <a:ln>
            <a:solidFill>
              <a:schemeClr val="accent1"/>
            </a:solidFill>
          </a:ln>
        </p:spPr>
        <p:txBody>
          <a:bodyPr wrap="none" rtlCol="0">
            <a:spAutoFit/>
          </a:bodyPr>
          <a:lstStyle/>
          <a:p>
            <a:r>
              <a:rPr lang="de-DE" dirty="0" smtClean="0"/>
              <a:t>Reine Strategie 3</a:t>
            </a:r>
            <a:endParaRPr lang="de-DE" dirty="0"/>
          </a:p>
        </p:txBody>
      </p:sp>
      <p:sp>
        <p:nvSpPr>
          <p:cNvPr id="19" name="Textfeld 18"/>
          <p:cNvSpPr txBox="1"/>
          <p:nvPr/>
        </p:nvSpPr>
        <p:spPr>
          <a:xfrm>
            <a:off x="7143768" y="6488668"/>
            <a:ext cx="1840953" cy="369332"/>
          </a:xfrm>
          <a:prstGeom prst="rect">
            <a:avLst/>
          </a:prstGeom>
          <a:noFill/>
          <a:ln>
            <a:solidFill>
              <a:schemeClr val="accent1"/>
            </a:solidFill>
          </a:ln>
        </p:spPr>
        <p:txBody>
          <a:bodyPr wrap="none" rtlCol="0">
            <a:spAutoFit/>
          </a:bodyPr>
          <a:lstStyle/>
          <a:p>
            <a:r>
              <a:rPr lang="de-DE" dirty="0" smtClean="0"/>
              <a:t>Reine Strategie 2</a:t>
            </a:r>
            <a:endParaRPr lang="de-DE" dirty="0"/>
          </a:p>
        </p:txBody>
      </p:sp>
      <p:sp>
        <p:nvSpPr>
          <p:cNvPr id="20" name="Textfeld 19"/>
          <p:cNvSpPr txBox="1"/>
          <p:nvPr/>
        </p:nvSpPr>
        <p:spPr>
          <a:xfrm>
            <a:off x="4286248" y="6488668"/>
            <a:ext cx="1800878" cy="369332"/>
          </a:xfrm>
          <a:prstGeom prst="rect">
            <a:avLst/>
          </a:prstGeom>
          <a:noFill/>
          <a:ln>
            <a:solidFill>
              <a:schemeClr val="accent1"/>
            </a:solidFill>
          </a:ln>
        </p:spPr>
        <p:txBody>
          <a:bodyPr wrap="none" rtlCol="0">
            <a:spAutoFit/>
          </a:bodyPr>
          <a:lstStyle/>
          <a:p>
            <a:r>
              <a:rPr lang="de-DE" dirty="0" smtClean="0"/>
              <a:t>Reine Strategie 1</a:t>
            </a:r>
            <a:endParaRPr lang="de-DE" dirty="0"/>
          </a:p>
        </p:txBody>
      </p:sp>
      <p:cxnSp>
        <p:nvCxnSpPr>
          <p:cNvPr id="22" name="Gerade Verbindung mit Pfeil 21"/>
          <p:cNvCxnSpPr>
            <a:stCxn id="20" idx="0"/>
          </p:cNvCxnSpPr>
          <p:nvPr/>
        </p:nvCxnSpPr>
        <p:spPr>
          <a:xfrm rot="16200000" flipV="1">
            <a:off x="4778271" y="6080251"/>
            <a:ext cx="487900" cy="3289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a:stCxn id="19" idx="0"/>
          </p:cNvCxnSpPr>
          <p:nvPr/>
        </p:nvCxnSpPr>
        <p:spPr>
          <a:xfrm rot="5400000" flipH="1" flipV="1">
            <a:off x="8110158" y="6026299"/>
            <a:ext cx="416457" cy="5082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a:stCxn id="18" idx="1"/>
          </p:cNvCxnSpPr>
          <p:nvPr/>
        </p:nvCxnSpPr>
        <p:spPr>
          <a:xfrm rot="10800000">
            <a:off x="6786578" y="2571744"/>
            <a:ext cx="214314" cy="184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14290"/>
            <a:ext cx="4500594" cy="1000132"/>
          </a:xfrm>
        </p:spPr>
        <p:txBody>
          <a:bodyPr>
            <a:normAutofit fontScale="90000"/>
          </a:bodyPr>
          <a:lstStyle/>
          <a:p>
            <a:r>
              <a:rPr lang="de-DE" dirty="0" err="1" smtClean="0"/>
              <a:t>Replikatordynamik</a:t>
            </a:r>
            <a:r>
              <a:rPr lang="de-DE" dirty="0" smtClean="0"/>
              <a:t/>
            </a:r>
            <a:br>
              <a:rPr lang="de-DE" dirty="0" smtClean="0"/>
            </a:br>
            <a:r>
              <a:rPr lang="de-DE" sz="2200" dirty="0" smtClean="0"/>
              <a:t>(Klassifizierung symmetrische (2x3)-Spiele)</a:t>
            </a:r>
            <a:endParaRPr lang="de-DE" sz="2200" dirty="0"/>
          </a:p>
        </p:txBody>
      </p:sp>
      <p:pic>
        <p:nvPicPr>
          <p:cNvPr id="770050" name="Picture 2"/>
          <p:cNvPicPr>
            <a:picLocks noChangeAspect="1" noChangeArrowheads="1"/>
          </p:cNvPicPr>
          <p:nvPr/>
        </p:nvPicPr>
        <p:blipFill>
          <a:blip r:embed="rId3" cstate="print"/>
          <a:srcRect/>
          <a:stretch>
            <a:fillRect/>
          </a:stretch>
        </p:blipFill>
        <p:spPr bwMode="auto">
          <a:xfrm>
            <a:off x="3571868" y="1357298"/>
            <a:ext cx="5410200" cy="5143536"/>
          </a:xfrm>
          <a:prstGeom prst="rect">
            <a:avLst/>
          </a:prstGeom>
          <a:noFill/>
          <a:ln w="9525">
            <a:noFill/>
            <a:miter lim="800000"/>
            <a:headEnd/>
            <a:tailEnd/>
          </a:ln>
        </p:spPr>
      </p:pic>
      <p:sp>
        <p:nvSpPr>
          <p:cNvPr id="15" name="Textfeld 14"/>
          <p:cNvSpPr txBox="1"/>
          <p:nvPr/>
        </p:nvSpPr>
        <p:spPr>
          <a:xfrm>
            <a:off x="5143504" y="214290"/>
            <a:ext cx="3786183" cy="1200329"/>
          </a:xfrm>
          <a:prstGeom prst="rect">
            <a:avLst/>
          </a:prstGeom>
          <a:noFill/>
          <a:ln>
            <a:solidFill>
              <a:schemeClr val="accent1"/>
            </a:solidFill>
          </a:ln>
        </p:spPr>
        <p:txBody>
          <a:bodyPr wrap="square" rtlCol="0">
            <a:spAutoFit/>
          </a:bodyPr>
          <a:lstStyle/>
          <a:p>
            <a:r>
              <a:rPr lang="de-DE" dirty="0" smtClean="0"/>
              <a:t>E. C. Zeeman, </a:t>
            </a:r>
            <a:r>
              <a:rPr lang="en-US" i="1" dirty="0" smtClean="0"/>
              <a:t>POPULATION DYNAMICS FROM GAME THEORY, In: </a:t>
            </a:r>
            <a:r>
              <a:rPr lang="en-US" dirty="0" smtClean="0"/>
              <a:t>Global Theory of Dynamical Systems, Springer 1980</a:t>
            </a:r>
            <a:endParaRPr lang="de-DE" i="1" dirty="0"/>
          </a:p>
        </p:txBody>
      </p:sp>
      <p:sp>
        <p:nvSpPr>
          <p:cNvPr id="17" name="Textfeld 16"/>
          <p:cNvSpPr txBox="1"/>
          <p:nvPr/>
        </p:nvSpPr>
        <p:spPr>
          <a:xfrm>
            <a:off x="142844" y="1857364"/>
            <a:ext cx="3286148" cy="4247317"/>
          </a:xfrm>
          <a:prstGeom prst="rect">
            <a:avLst/>
          </a:prstGeom>
          <a:noFill/>
        </p:spPr>
        <p:txBody>
          <a:bodyPr wrap="square" rtlCol="0">
            <a:spAutoFit/>
          </a:bodyPr>
          <a:lstStyle/>
          <a:p>
            <a:r>
              <a:rPr lang="de-DE" dirty="0" smtClean="0"/>
              <a:t>E. C. Zeeman zeigt in seinem im Jahre 1980 veröffentlichten Artikel, dass man evolutionäre, symmetrische (2x3)-Spiele in 19 Klassen einteilen kann. Die Abbildung rechts zeigt das evolutionäre Verhalten dieser 19 Spieltypen. Die ausgefüllten schwarzen Punkte markieren die evolutionär stabilen Strategien der jeweiligen Spiele. Es gibt Spielklassen, die besitzen lediglich eine ESS und Klassen die sogar drei ESS besitzen.</a:t>
            </a:r>
            <a:endParaRPr lang="de-DE"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57166"/>
            <a:ext cx="8229600" cy="857256"/>
          </a:xfrm>
        </p:spPr>
        <p:txBody>
          <a:bodyPr>
            <a:normAutofit/>
          </a:bodyPr>
          <a:lstStyle/>
          <a:p>
            <a:r>
              <a:rPr lang="de-DE" dirty="0" smtClean="0"/>
              <a:t>Hausaufgabe</a:t>
            </a:r>
            <a:endParaRPr lang="de-DE" dirty="0"/>
          </a:p>
        </p:txBody>
      </p:sp>
      <p:sp>
        <p:nvSpPr>
          <p:cNvPr id="3" name="Inhaltsplatzhalter 2"/>
          <p:cNvSpPr>
            <a:spLocks noGrp="1"/>
          </p:cNvSpPr>
          <p:nvPr>
            <p:ph idx="1"/>
          </p:nvPr>
        </p:nvSpPr>
        <p:spPr>
          <a:xfrm>
            <a:off x="457200" y="1428736"/>
            <a:ext cx="8229600" cy="4895864"/>
          </a:xfrm>
        </p:spPr>
        <p:txBody>
          <a:bodyPr/>
          <a:lstStyle/>
          <a:p>
            <a:pPr marL="514350" indent="-514350">
              <a:buNone/>
            </a:pPr>
            <a:endParaRPr lang="de-DE" dirty="0" smtClean="0"/>
          </a:p>
          <a:p>
            <a:pPr marL="514350" indent="-514350">
              <a:buFont typeface="+mj-lt"/>
              <a:buAutoNum type="arabicPeriod"/>
            </a:pPr>
            <a:r>
              <a:rPr lang="de-DE" sz="2400" dirty="0" smtClean="0"/>
              <a:t>Informieren Sie sich über die Begriffe </a:t>
            </a:r>
          </a:p>
          <a:p>
            <a:pPr marL="880110" lvl="1" indent="-514350">
              <a:buFont typeface="+mj-lt"/>
              <a:buAutoNum type="alphaLcParenR"/>
            </a:pPr>
            <a:r>
              <a:rPr lang="de-DE" dirty="0" smtClean="0"/>
              <a:t>Komplexe Sozio-Ökonomische Netzwerke</a:t>
            </a:r>
          </a:p>
          <a:p>
            <a:pPr marL="880110" lvl="1" indent="-514350">
              <a:buFont typeface="+mj-lt"/>
              <a:buAutoNum type="alphaLcParenR"/>
            </a:pPr>
            <a:r>
              <a:rPr lang="de-DE" dirty="0" smtClean="0"/>
              <a:t>Komplexe Sozio-Ökologische Netzwerke</a:t>
            </a:r>
          </a:p>
          <a:p>
            <a:pPr marL="880110" lvl="1" indent="-514350">
              <a:buFont typeface="+mj-lt"/>
              <a:buAutoNum type="alphaLcParenR"/>
            </a:pPr>
            <a:r>
              <a:rPr lang="de-DE" dirty="0" smtClean="0"/>
              <a:t>Zufällige-, „Kleine Welt“- und skalenfreie Netzwerke</a:t>
            </a:r>
          </a:p>
          <a:p>
            <a:pPr marL="880110" lvl="1" indent="-514350">
              <a:buFont typeface="+mj-lt"/>
              <a:buAutoNum type="alphaLcParenR"/>
            </a:pPr>
            <a:r>
              <a:rPr lang="de-DE" dirty="0" smtClean="0"/>
              <a:t>Agenten-basierte Simulation</a:t>
            </a:r>
          </a:p>
          <a:p>
            <a:pPr marL="880110" lvl="1" indent="-514350">
              <a:buNone/>
            </a:pPr>
            <a:r>
              <a:rPr lang="de-DE" dirty="0" smtClean="0"/>
              <a:t>und geben Sie für diese Begriffe mögliche Beispiele an.</a:t>
            </a:r>
          </a:p>
          <a:p>
            <a:pPr marL="514350" indent="-514350">
              <a:buFont typeface="+mj-lt"/>
              <a:buAutoNum type="arabicPeriod"/>
            </a:pPr>
            <a:r>
              <a:rPr lang="de-DE" sz="2400" dirty="0" smtClean="0"/>
              <a:t>Wofür wurde der aktuelle Nobelpreis vergeben? Informieren </a:t>
            </a:r>
            <a:r>
              <a:rPr lang="de-DE" sz="2400" dirty="0" smtClean="0"/>
              <a:t>Sie sich über Frau Prof. Dr. Elinor </a:t>
            </a:r>
            <a:r>
              <a:rPr lang="de-DE" sz="2400" dirty="0" smtClean="0"/>
              <a:t>Ostrom</a:t>
            </a:r>
            <a:r>
              <a:rPr lang="de-DE" sz="2400" dirty="0" smtClean="0"/>
              <a:t> </a:t>
            </a:r>
            <a:r>
              <a:rPr lang="de-DE" sz="2400" dirty="0" smtClean="0"/>
              <a:t>und stellen </a:t>
            </a:r>
            <a:r>
              <a:rPr lang="de-DE" sz="2400" smtClean="0"/>
              <a:t>Sie einen </a:t>
            </a:r>
            <a:r>
              <a:rPr lang="de-DE" sz="2400" dirty="0" smtClean="0"/>
              <a:t>ihrer Forschungsschwerpunkte in einem </a:t>
            </a:r>
            <a:r>
              <a:rPr lang="de-DE" sz="2400" smtClean="0"/>
              <a:t>kurzen Aufsatz dar.</a:t>
            </a:r>
            <a:endParaRPr lang="de-DE" sz="24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57166"/>
            <a:ext cx="8229600" cy="857256"/>
          </a:xfrm>
        </p:spPr>
        <p:txBody>
          <a:bodyPr>
            <a:normAutofit/>
          </a:bodyPr>
          <a:lstStyle/>
          <a:p>
            <a:r>
              <a:rPr lang="de-DE" dirty="0" smtClean="0"/>
              <a:t>Hausaufgabe</a:t>
            </a:r>
            <a:endParaRPr lang="de-DE" dirty="0"/>
          </a:p>
        </p:txBody>
      </p:sp>
      <p:sp>
        <p:nvSpPr>
          <p:cNvPr id="3" name="Inhaltsplatzhalter 2"/>
          <p:cNvSpPr>
            <a:spLocks noGrp="1"/>
          </p:cNvSpPr>
          <p:nvPr>
            <p:ph idx="1"/>
          </p:nvPr>
        </p:nvSpPr>
        <p:spPr>
          <a:xfrm>
            <a:off x="457200" y="1428736"/>
            <a:ext cx="8229600" cy="4895864"/>
          </a:xfrm>
        </p:spPr>
        <p:txBody>
          <a:bodyPr/>
          <a:lstStyle/>
          <a:p>
            <a:r>
              <a:rPr lang="de-DE" dirty="0" smtClean="0"/>
              <a:t>Betrachten Sie die drei in der Vorlesung gespielten Beispiele: </a:t>
            </a:r>
            <a:endParaRPr lang="de-DE" dirty="0"/>
          </a:p>
        </p:txBody>
      </p:sp>
      <p:sp>
        <p:nvSpPr>
          <p:cNvPr id="5" name="Textfeld 4"/>
          <p:cNvSpPr txBox="1"/>
          <p:nvPr/>
        </p:nvSpPr>
        <p:spPr>
          <a:xfrm>
            <a:off x="500034" y="4429132"/>
            <a:ext cx="8429685" cy="2308324"/>
          </a:xfrm>
          <a:prstGeom prst="rect">
            <a:avLst/>
          </a:prstGeom>
          <a:noFill/>
        </p:spPr>
        <p:txBody>
          <a:bodyPr wrap="square" rtlCol="0">
            <a:spAutoFit/>
          </a:bodyPr>
          <a:lstStyle/>
          <a:p>
            <a:pPr marL="342900" indent="-342900">
              <a:buFont typeface="+mj-lt"/>
              <a:buAutoNum type="arabicPeriod"/>
            </a:pPr>
            <a:r>
              <a:rPr lang="de-DE" sz="2400" dirty="0" smtClean="0"/>
              <a:t>Geben Sie mögliche dominante Strategien und Nash-Gleichgewichte der Spiele an. </a:t>
            </a:r>
          </a:p>
          <a:p>
            <a:pPr marL="342900" indent="-342900">
              <a:buFont typeface="+mj-lt"/>
              <a:buAutoNum type="arabicPeriod"/>
            </a:pPr>
            <a:r>
              <a:rPr lang="de-DE" sz="2400" dirty="0" smtClean="0"/>
              <a:t>Bestimmen und zeichnen Sie die Funktion g(x) für alle drei Spiele?</a:t>
            </a:r>
          </a:p>
          <a:p>
            <a:pPr marL="342900" indent="-342900">
              <a:buFont typeface="+mj-lt"/>
              <a:buAutoNum type="arabicPeriod"/>
            </a:pPr>
            <a:r>
              <a:rPr lang="de-DE" sz="2400" dirty="0" smtClean="0"/>
              <a:t>Berechnen Sie die Nullstellen der Funktion g(x) (g(x)=0).</a:t>
            </a:r>
          </a:p>
          <a:p>
            <a:pPr marL="342900" indent="-342900">
              <a:buFont typeface="+mj-lt"/>
              <a:buAutoNum type="arabicPeriod"/>
            </a:pPr>
            <a:r>
              <a:rPr lang="de-DE" sz="2400" dirty="0" smtClean="0"/>
              <a:t>Geben Sie die evolutionär stabilen Strategien der Spiele an?</a:t>
            </a:r>
          </a:p>
        </p:txBody>
      </p:sp>
      <p:graphicFrame>
        <p:nvGraphicFramePr>
          <p:cNvPr id="7" name="Tabelle 6"/>
          <p:cNvGraphicFramePr>
            <a:graphicFrameLocks noGrp="1"/>
          </p:cNvGraphicFramePr>
          <p:nvPr/>
        </p:nvGraphicFramePr>
        <p:xfrm>
          <a:off x="214282" y="3000372"/>
          <a:ext cx="2928959" cy="1159314"/>
        </p:xfrm>
        <a:graphic>
          <a:graphicData uri="http://schemas.openxmlformats.org/drawingml/2006/table">
            <a:tbl>
              <a:tblPr firstRow="1" bandRow="1">
                <a:tableStyleId>{5C22544A-7EE6-4342-B048-85BDC9FD1C3A}</a:tableStyleId>
              </a:tblPr>
              <a:tblGrid>
                <a:gridCol w="915300"/>
                <a:gridCol w="959233"/>
                <a:gridCol w="1054426"/>
              </a:tblGrid>
              <a:tr h="336354">
                <a:tc>
                  <a:txBody>
                    <a:bodyPr/>
                    <a:lstStyle/>
                    <a:p>
                      <a:pPr algn="ctr"/>
                      <a:endParaRPr lang="en-US" sz="1200" dirty="0"/>
                    </a:p>
                  </a:txBody>
                  <a:tcPr>
                    <a:solidFill>
                      <a:schemeClr val="bg1"/>
                    </a:solidFill>
                  </a:tcPr>
                </a:tc>
                <a:tc>
                  <a:txBody>
                    <a:bodyPr/>
                    <a:lstStyle/>
                    <a:p>
                      <a:pPr algn="ctr"/>
                      <a:r>
                        <a:rPr lang="en-US" sz="1200" dirty="0" err="1" smtClean="0"/>
                        <a:t>Kugel</a:t>
                      </a:r>
                      <a:endParaRPr lang="en-US" sz="1200" dirty="0"/>
                    </a:p>
                  </a:txBody>
                  <a:tcPr/>
                </a:tc>
                <a:tc>
                  <a:txBody>
                    <a:bodyPr/>
                    <a:lstStyle/>
                    <a:p>
                      <a:pPr algn="ctr"/>
                      <a:r>
                        <a:rPr lang="en-US" sz="1200" dirty="0" err="1" smtClean="0"/>
                        <a:t>Keine</a:t>
                      </a:r>
                      <a:r>
                        <a:rPr lang="en-US" sz="1200" dirty="0" smtClean="0"/>
                        <a:t> </a:t>
                      </a:r>
                      <a:r>
                        <a:rPr lang="en-US" sz="1200" dirty="0" err="1" smtClean="0"/>
                        <a:t>Kugel</a:t>
                      </a:r>
                      <a:endParaRPr lang="en-US" sz="1200" dirty="0"/>
                    </a:p>
                  </a:txBody>
                  <a:tcPr/>
                </a:tc>
              </a:tr>
              <a:tr h="336354">
                <a:tc>
                  <a:txBody>
                    <a:bodyPr/>
                    <a:lstStyle/>
                    <a:p>
                      <a:pPr algn="ctr"/>
                      <a:r>
                        <a:rPr lang="en-US" sz="1200" dirty="0" err="1" smtClean="0"/>
                        <a:t>Kugel</a:t>
                      </a:r>
                      <a:endParaRPr lang="en-US" sz="1200" dirty="0"/>
                    </a:p>
                  </a:txBody>
                  <a:tcPr>
                    <a:solidFill>
                      <a:srgbClr val="FF0000"/>
                    </a:solidFill>
                  </a:tcPr>
                </a:tc>
                <a:tc>
                  <a:txBody>
                    <a:bodyPr/>
                    <a:lstStyle/>
                    <a:p>
                      <a:pPr algn="ctr"/>
                      <a:r>
                        <a:rPr lang="en-US" sz="1800" dirty="0" smtClean="0"/>
                        <a:t>(</a:t>
                      </a:r>
                      <a:r>
                        <a:rPr lang="en-US" sz="1800" dirty="0" smtClean="0">
                          <a:solidFill>
                            <a:srgbClr val="FF0000"/>
                          </a:solidFill>
                        </a:rPr>
                        <a:t>0 </a:t>
                      </a:r>
                      <a:r>
                        <a:rPr lang="en-US" sz="1800" dirty="0" smtClean="0"/>
                        <a:t>, </a:t>
                      </a:r>
                      <a:r>
                        <a:rPr lang="en-US" sz="1800" dirty="0" smtClean="0">
                          <a:solidFill>
                            <a:schemeClr val="accent1"/>
                          </a:solidFill>
                        </a:rPr>
                        <a:t>0</a:t>
                      </a:r>
                      <a:r>
                        <a:rPr lang="en-US" sz="1800" dirty="0" smtClean="0"/>
                        <a:t>)</a:t>
                      </a:r>
                      <a:endParaRPr lang="en-US" sz="18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kumimoji="0" lang="en-US" sz="1800" kern="1200" dirty="0" smtClean="0">
                          <a:solidFill>
                            <a:srgbClr val="FF0000"/>
                          </a:solidFill>
                          <a:latin typeface="+mn-lt"/>
                          <a:ea typeface="+mn-ea"/>
                          <a:cs typeface="+mn-cs"/>
                        </a:rPr>
                        <a:t>2</a:t>
                      </a:r>
                      <a:r>
                        <a:rPr lang="en-US" sz="1800" dirty="0" smtClean="0">
                          <a:solidFill>
                            <a:srgbClr val="FF0000"/>
                          </a:solidFill>
                        </a:rPr>
                        <a:t> </a:t>
                      </a:r>
                      <a:r>
                        <a:rPr lang="en-US" sz="1800" dirty="0" smtClean="0"/>
                        <a:t>, </a:t>
                      </a:r>
                      <a:r>
                        <a:rPr lang="en-US" sz="1800" dirty="0" smtClean="0">
                          <a:solidFill>
                            <a:schemeClr val="accent1"/>
                          </a:solidFill>
                        </a:rPr>
                        <a:t>-1</a:t>
                      </a:r>
                      <a:r>
                        <a:rPr lang="en-US" sz="1800" dirty="0" smtClean="0"/>
                        <a:t>)</a:t>
                      </a:r>
                    </a:p>
                  </a:txBody>
                  <a:tcPr>
                    <a:solidFill>
                      <a:schemeClr val="bg2"/>
                    </a:solidFill>
                  </a:tcPr>
                </a:tc>
              </a:tr>
              <a:tr h="403622">
                <a:tc>
                  <a:txBody>
                    <a:bodyPr/>
                    <a:lstStyle/>
                    <a:p>
                      <a:pPr algn="ctr"/>
                      <a:r>
                        <a:rPr lang="en-US" sz="1200" dirty="0" err="1" smtClean="0"/>
                        <a:t>Keine</a:t>
                      </a:r>
                      <a:r>
                        <a:rPr lang="en-US" sz="1200" dirty="0" smtClean="0"/>
                        <a:t> </a:t>
                      </a:r>
                      <a:r>
                        <a:rPr lang="en-US" sz="1200" dirty="0" err="1" smtClean="0"/>
                        <a:t>Kugel</a:t>
                      </a:r>
                      <a:endParaRPr lang="en-US" sz="12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-1 </a:t>
                      </a:r>
                      <a:r>
                        <a:rPr lang="en-US" sz="1800" dirty="0" smtClean="0"/>
                        <a:t>, </a:t>
                      </a:r>
                      <a:r>
                        <a:rPr kumimoji="0" lang="en-US" sz="1800" kern="1200" dirty="0" smtClean="0">
                          <a:solidFill>
                            <a:schemeClr val="accent1"/>
                          </a:solidFill>
                          <a:latin typeface="+mn-lt"/>
                          <a:ea typeface="+mn-ea"/>
                          <a:cs typeface="+mn-cs"/>
                        </a:rPr>
                        <a:t>2</a:t>
                      </a:r>
                      <a:r>
                        <a:rPr lang="en-US" sz="18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1 </a:t>
                      </a:r>
                      <a:r>
                        <a:rPr lang="en-US" sz="1800" dirty="0" smtClean="0"/>
                        <a:t>, </a:t>
                      </a:r>
                      <a:r>
                        <a:rPr lang="en-US" sz="1800" dirty="0" smtClean="0">
                          <a:solidFill>
                            <a:schemeClr val="accent1"/>
                          </a:solidFill>
                        </a:rPr>
                        <a:t>1</a:t>
                      </a:r>
                      <a:r>
                        <a:rPr lang="en-US" sz="1800" dirty="0" smtClean="0"/>
                        <a:t>)</a:t>
                      </a:r>
                    </a:p>
                  </a:txBody>
                  <a:tcPr>
                    <a:solidFill>
                      <a:schemeClr val="bg2"/>
                    </a:solidFill>
                  </a:tcPr>
                </a:tc>
              </a:tr>
            </a:tbl>
          </a:graphicData>
        </a:graphic>
      </p:graphicFrame>
      <p:graphicFrame>
        <p:nvGraphicFramePr>
          <p:cNvPr id="10" name="Tabelle 9"/>
          <p:cNvGraphicFramePr>
            <a:graphicFrameLocks noGrp="1"/>
          </p:cNvGraphicFramePr>
          <p:nvPr/>
        </p:nvGraphicFramePr>
        <p:xfrm>
          <a:off x="3214678" y="3000372"/>
          <a:ext cx="2928959" cy="1159314"/>
        </p:xfrm>
        <a:graphic>
          <a:graphicData uri="http://schemas.openxmlformats.org/drawingml/2006/table">
            <a:tbl>
              <a:tblPr firstRow="1" bandRow="1">
                <a:tableStyleId>{5C22544A-7EE6-4342-B048-85BDC9FD1C3A}</a:tableStyleId>
              </a:tblPr>
              <a:tblGrid>
                <a:gridCol w="915300"/>
                <a:gridCol w="959233"/>
                <a:gridCol w="1054426"/>
              </a:tblGrid>
              <a:tr h="336354">
                <a:tc>
                  <a:txBody>
                    <a:bodyPr/>
                    <a:lstStyle/>
                    <a:p>
                      <a:pPr algn="ctr"/>
                      <a:endParaRPr lang="en-US" sz="1200" dirty="0"/>
                    </a:p>
                  </a:txBody>
                  <a:tcPr>
                    <a:solidFill>
                      <a:schemeClr val="bg1"/>
                    </a:solidFill>
                  </a:tcPr>
                </a:tc>
                <a:tc>
                  <a:txBody>
                    <a:bodyPr/>
                    <a:lstStyle/>
                    <a:p>
                      <a:pPr algn="ctr"/>
                      <a:r>
                        <a:rPr lang="en-US" sz="1200" dirty="0" err="1" smtClean="0"/>
                        <a:t>Kugel</a:t>
                      </a:r>
                      <a:endParaRPr lang="en-US" sz="1200" dirty="0"/>
                    </a:p>
                  </a:txBody>
                  <a:tcPr/>
                </a:tc>
                <a:tc>
                  <a:txBody>
                    <a:bodyPr/>
                    <a:lstStyle/>
                    <a:p>
                      <a:pPr algn="ctr"/>
                      <a:r>
                        <a:rPr lang="en-US" sz="1200" dirty="0" err="1" smtClean="0"/>
                        <a:t>Keine</a:t>
                      </a:r>
                      <a:r>
                        <a:rPr lang="en-US" sz="1200" dirty="0" smtClean="0"/>
                        <a:t> </a:t>
                      </a:r>
                      <a:r>
                        <a:rPr lang="en-US" sz="1200" dirty="0" err="1" smtClean="0"/>
                        <a:t>Kugel</a:t>
                      </a:r>
                      <a:endParaRPr lang="en-US" sz="1200" dirty="0"/>
                    </a:p>
                  </a:txBody>
                  <a:tcPr/>
                </a:tc>
              </a:tr>
              <a:tr h="336354">
                <a:tc>
                  <a:txBody>
                    <a:bodyPr/>
                    <a:lstStyle/>
                    <a:p>
                      <a:pPr algn="ctr"/>
                      <a:r>
                        <a:rPr lang="en-US" sz="1200" dirty="0" err="1" smtClean="0"/>
                        <a:t>Kugel</a:t>
                      </a:r>
                      <a:endParaRPr lang="en-US" sz="1200" dirty="0"/>
                    </a:p>
                  </a:txBody>
                  <a:tcPr>
                    <a:solidFill>
                      <a:srgbClr val="FF0000"/>
                    </a:solidFill>
                  </a:tcPr>
                </a:tc>
                <a:tc>
                  <a:txBody>
                    <a:bodyPr/>
                    <a:lstStyle/>
                    <a:p>
                      <a:pPr algn="ctr"/>
                      <a:r>
                        <a:rPr lang="en-US" sz="1800" dirty="0" smtClean="0"/>
                        <a:t>(</a:t>
                      </a:r>
                      <a:r>
                        <a:rPr lang="en-US" sz="1800" dirty="0" smtClean="0">
                          <a:solidFill>
                            <a:srgbClr val="FF0000"/>
                          </a:solidFill>
                        </a:rPr>
                        <a:t>-1 </a:t>
                      </a:r>
                      <a:r>
                        <a:rPr lang="en-US" sz="1800" dirty="0" smtClean="0"/>
                        <a:t>, </a:t>
                      </a:r>
                      <a:r>
                        <a:rPr lang="en-US" sz="1800" dirty="0" smtClean="0">
                          <a:solidFill>
                            <a:schemeClr val="accent1"/>
                          </a:solidFill>
                        </a:rPr>
                        <a:t>-1</a:t>
                      </a:r>
                      <a:r>
                        <a:rPr lang="en-US" sz="1800" dirty="0" smtClean="0"/>
                        <a:t>)</a:t>
                      </a:r>
                      <a:endParaRPr lang="en-US" sz="18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kumimoji="0" lang="en-US" sz="1800" kern="1200" dirty="0" smtClean="0">
                          <a:solidFill>
                            <a:srgbClr val="FF0000"/>
                          </a:solidFill>
                          <a:latin typeface="+mn-lt"/>
                          <a:ea typeface="+mn-ea"/>
                          <a:cs typeface="+mn-cs"/>
                        </a:rPr>
                        <a:t>3</a:t>
                      </a:r>
                      <a:r>
                        <a:rPr lang="en-US" sz="1800" dirty="0" smtClean="0">
                          <a:solidFill>
                            <a:srgbClr val="FF0000"/>
                          </a:solidFill>
                        </a:rPr>
                        <a:t> </a:t>
                      </a:r>
                      <a:r>
                        <a:rPr lang="en-US" sz="1800" dirty="0" smtClean="0"/>
                        <a:t>, </a:t>
                      </a:r>
                      <a:r>
                        <a:rPr lang="en-US" sz="1800" dirty="0" smtClean="0">
                          <a:solidFill>
                            <a:schemeClr val="accent1"/>
                          </a:solidFill>
                        </a:rPr>
                        <a:t>0</a:t>
                      </a:r>
                      <a:r>
                        <a:rPr lang="en-US" sz="1800" dirty="0" smtClean="0"/>
                        <a:t>)</a:t>
                      </a:r>
                    </a:p>
                  </a:txBody>
                  <a:tcPr>
                    <a:solidFill>
                      <a:schemeClr val="bg2"/>
                    </a:solidFill>
                  </a:tcPr>
                </a:tc>
              </a:tr>
              <a:tr h="403622">
                <a:tc>
                  <a:txBody>
                    <a:bodyPr/>
                    <a:lstStyle/>
                    <a:p>
                      <a:pPr algn="ctr"/>
                      <a:r>
                        <a:rPr lang="en-US" sz="1200" dirty="0" err="1" smtClean="0"/>
                        <a:t>Keine</a:t>
                      </a:r>
                      <a:r>
                        <a:rPr lang="en-US" sz="1200" dirty="0" smtClean="0"/>
                        <a:t> </a:t>
                      </a:r>
                      <a:r>
                        <a:rPr lang="en-US" sz="1200" dirty="0" err="1" smtClean="0"/>
                        <a:t>Kugel</a:t>
                      </a:r>
                      <a:endParaRPr lang="en-US" sz="12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0 </a:t>
                      </a:r>
                      <a:r>
                        <a:rPr lang="en-US" sz="1800" dirty="0" smtClean="0"/>
                        <a:t>, </a:t>
                      </a:r>
                      <a:r>
                        <a:rPr kumimoji="0" lang="en-US" sz="1800" kern="1200" dirty="0" smtClean="0">
                          <a:solidFill>
                            <a:schemeClr val="accent1"/>
                          </a:solidFill>
                          <a:latin typeface="+mn-lt"/>
                          <a:ea typeface="+mn-ea"/>
                          <a:cs typeface="+mn-cs"/>
                        </a:rPr>
                        <a:t>3</a:t>
                      </a:r>
                      <a:r>
                        <a:rPr lang="en-US" sz="18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1 </a:t>
                      </a:r>
                      <a:r>
                        <a:rPr lang="en-US" sz="1800" dirty="0" smtClean="0"/>
                        <a:t>, </a:t>
                      </a:r>
                      <a:r>
                        <a:rPr lang="en-US" sz="1800" dirty="0" smtClean="0">
                          <a:solidFill>
                            <a:schemeClr val="accent1"/>
                          </a:solidFill>
                        </a:rPr>
                        <a:t>1</a:t>
                      </a:r>
                      <a:r>
                        <a:rPr lang="en-US" sz="1800" dirty="0" smtClean="0"/>
                        <a:t>)</a:t>
                      </a:r>
                    </a:p>
                  </a:txBody>
                  <a:tcPr>
                    <a:solidFill>
                      <a:schemeClr val="bg2"/>
                    </a:solidFill>
                  </a:tcPr>
                </a:tc>
              </a:tr>
            </a:tbl>
          </a:graphicData>
        </a:graphic>
      </p:graphicFrame>
      <p:graphicFrame>
        <p:nvGraphicFramePr>
          <p:cNvPr id="11" name="Tabelle 10"/>
          <p:cNvGraphicFramePr>
            <a:graphicFrameLocks noGrp="1"/>
          </p:cNvGraphicFramePr>
          <p:nvPr/>
        </p:nvGraphicFramePr>
        <p:xfrm>
          <a:off x="6215074" y="3000372"/>
          <a:ext cx="2928926" cy="1159314"/>
        </p:xfrm>
        <a:graphic>
          <a:graphicData uri="http://schemas.openxmlformats.org/drawingml/2006/table">
            <a:tbl>
              <a:tblPr firstRow="1" bandRow="1">
                <a:tableStyleId>{5C22544A-7EE6-4342-B048-85BDC9FD1C3A}</a:tableStyleId>
              </a:tblPr>
              <a:tblGrid>
                <a:gridCol w="915290"/>
                <a:gridCol w="959222"/>
                <a:gridCol w="1054414"/>
              </a:tblGrid>
              <a:tr h="336354">
                <a:tc>
                  <a:txBody>
                    <a:bodyPr/>
                    <a:lstStyle/>
                    <a:p>
                      <a:pPr algn="ctr"/>
                      <a:endParaRPr lang="en-US" sz="1200" dirty="0"/>
                    </a:p>
                  </a:txBody>
                  <a:tcPr>
                    <a:solidFill>
                      <a:schemeClr val="bg1"/>
                    </a:solidFill>
                  </a:tcPr>
                </a:tc>
                <a:tc>
                  <a:txBody>
                    <a:bodyPr/>
                    <a:lstStyle/>
                    <a:p>
                      <a:pPr algn="ctr"/>
                      <a:r>
                        <a:rPr lang="en-US" sz="1200" dirty="0" err="1" smtClean="0"/>
                        <a:t>Kugel</a:t>
                      </a:r>
                      <a:endParaRPr lang="en-US" sz="1200" dirty="0"/>
                    </a:p>
                  </a:txBody>
                  <a:tcPr/>
                </a:tc>
                <a:tc>
                  <a:txBody>
                    <a:bodyPr/>
                    <a:lstStyle/>
                    <a:p>
                      <a:pPr algn="ctr"/>
                      <a:r>
                        <a:rPr lang="en-US" sz="1200" dirty="0" err="1" smtClean="0"/>
                        <a:t>Keine</a:t>
                      </a:r>
                      <a:r>
                        <a:rPr lang="en-US" sz="1200" dirty="0" smtClean="0"/>
                        <a:t> </a:t>
                      </a:r>
                      <a:r>
                        <a:rPr lang="en-US" sz="1200" dirty="0" err="1" smtClean="0"/>
                        <a:t>Kugel</a:t>
                      </a:r>
                      <a:endParaRPr lang="en-US" sz="1200" dirty="0"/>
                    </a:p>
                  </a:txBody>
                  <a:tcPr/>
                </a:tc>
              </a:tr>
              <a:tr h="336354">
                <a:tc>
                  <a:txBody>
                    <a:bodyPr/>
                    <a:lstStyle/>
                    <a:p>
                      <a:pPr algn="ctr"/>
                      <a:r>
                        <a:rPr lang="en-US" sz="1200" dirty="0" err="1" smtClean="0"/>
                        <a:t>Kugel</a:t>
                      </a:r>
                      <a:endParaRPr lang="en-US" sz="1200" dirty="0"/>
                    </a:p>
                  </a:txBody>
                  <a:tcPr>
                    <a:solidFill>
                      <a:srgbClr val="FF0000"/>
                    </a:solidFill>
                  </a:tcPr>
                </a:tc>
                <a:tc>
                  <a:txBody>
                    <a:bodyPr/>
                    <a:lstStyle/>
                    <a:p>
                      <a:pPr algn="ctr"/>
                      <a:r>
                        <a:rPr lang="en-US" sz="1800" dirty="0" smtClean="0"/>
                        <a:t>(</a:t>
                      </a:r>
                      <a:r>
                        <a:rPr lang="en-US" sz="1800" dirty="0" smtClean="0">
                          <a:solidFill>
                            <a:srgbClr val="FF0000"/>
                          </a:solidFill>
                        </a:rPr>
                        <a:t>0 </a:t>
                      </a:r>
                      <a:r>
                        <a:rPr lang="en-US" sz="1800" dirty="0" smtClean="0"/>
                        <a:t>, </a:t>
                      </a:r>
                      <a:r>
                        <a:rPr lang="en-US" sz="1800" dirty="0" smtClean="0">
                          <a:solidFill>
                            <a:schemeClr val="accent1"/>
                          </a:solidFill>
                        </a:rPr>
                        <a:t>0</a:t>
                      </a:r>
                      <a:r>
                        <a:rPr lang="en-US" sz="1800" dirty="0" smtClean="0"/>
                        <a:t>)</a:t>
                      </a:r>
                      <a:endParaRPr lang="en-US" sz="18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kumimoji="0" lang="en-US" sz="1800" kern="1200" dirty="0" smtClean="0">
                          <a:solidFill>
                            <a:srgbClr val="FF0000"/>
                          </a:solidFill>
                          <a:latin typeface="+mn-lt"/>
                          <a:ea typeface="+mn-ea"/>
                          <a:cs typeface="+mn-cs"/>
                        </a:rPr>
                        <a:t>2</a:t>
                      </a:r>
                      <a:r>
                        <a:rPr lang="en-US" sz="1800" dirty="0" smtClean="0">
                          <a:solidFill>
                            <a:srgbClr val="FF0000"/>
                          </a:solidFill>
                        </a:rPr>
                        <a:t> </a:t>
                      </a:r>
                      <a:r>
                        <a:rPr lang="en-US" sz="1800" dirty="0" smtClean="0"/>
                        <a:t>, </a:t>
                      </a:r>
                      <a:r>
                        <a:rPr lang="en-US" sz="1800" dirty="0" smtClean="0">
                          <a:solidFill>
                            <a:schemeClr val="accent1"/>
                          </a:solidFill>
                        </a:rPr>
                        <a:t>-2</a:t>
                      </a:r>
                      <a:r>
                        <a:rPr lang="en-US" sz="1800" dirty="0" smtClean="0"/>
                        <a:t>)</a:t>
                      </a:r>
                    </a:p>
                  </a:txBody>
                  <a:tcPr>
                    <a:solidFill>
                      <a:schemeClr val="bg2"/>
                    </a:solidFill>
                  </a:tcPr>
                </a:tc>
              </a:tr>
              <a:tr h="403622">
                <a:tc>
                  <a:txBody>
                    <a:bodyPr/>
                    <a:lstStyle/>
                    <a:p>
                      <a:pPr algn="ctr"/>
                      <a:r>
                        <a:rPr lang="en-US" sz="1200" dirty="0" err="1" smtClean="0"/>
                        <a:t>Keine</a:t>
                      </a:r>
                      <a:r>
                        <a:rPr lang="en-US" sz="1200" dirty="0" smtClean="0"/>
                        <a:t> </a:t>
                      </a:r>
                      <a:r>
                        <a:rPr lang="en-US" sz="1200" dirty="0" err="1" smtClean="0"/>
                        <a:t>Kugel</a:t>
                      </a:r>
                      <a:endParaRPr lang="en-US" sz="12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-2 </a:t>
                      </a:r>
                      <a:r>
                        <a:rPr lang="en-US" sz="1800" dirty="0" smtClean="0"/>
                        <a:t>, </a:t>
                      </a:r>
                      <a:r>
                        <a:rPr kumimoji="0" lang="en-US" sz="1800" kern="1200" dirty="0" smtClean="0">
                          <a:solidFill>
                            <a:schemeClr val="accent1"/>
                          </a:solidFill>
                          <a:latin typeface="+mn-lt"/>
                          <a:ea typeface="+mn-ea"/>
                          <a:cs typeface="+mn-cs"/>
                        </a:rPr>
                        <a:t>2</a:t>
                      </a:r>
                      <a:r>
                        <a:rPr lang="en-US" sz="18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3 </a:t>
                      </a:r>
                      <a:r>
                        <a:rPr lang="en-US" sz="1800" dirty="0" smtClean="0"/>
                        <a:t>, </a:t>
                      </a:r>
                      <a:r>
                        <a:rPr lang="en-US" sz="1800" dirty="0" smtClean="0">
                          <a:solidFill>
                            <a:schemeClr val="accent1"/>
                          </a:solidFill>
                        </a:rPr>
                        <a:t>3</a:t>
                      </a:r>
                      <a:r>
                        <a:rPr lang="en-US" sz="1800" dirty="0" smtClean="0"/>
                        <a:t>)</a:t>
                      </a:r>
                    </a:p>
                  </a:txBody>
                  <a:tcPr>
                    <a:solidFill>
                      <a:schemeClr val="bg2"/>
                    </a:solidFill>
                  </a:tcPr>
                </a:tc>
              </a:tr>
            </a:tbl>
          </a:graphicData>
        </a:graphic>
      </p:graphicFrame>
      <p:sp>
        <p:nvSpPr>
          <p:cNvPr id="12" name="Textfeld 11"/>
          <p:cNvSpPr txBox="1"/>
          <p:nvPr/>
        </p:nvSpPr>
        <p:spPr>
          <a:xfrm>
            <a:off x="1142976" y="2571744"/>
            <a:ext cx="1265090" cy="369332"/>
          </a:xfrm>
          <a:prstGeom prst="rect">
            <a:avLst/>
          </a:prstGeom>
          <a:noFill/>
        </p:spPr>
        <p:txBody>
          <a:bodyPr wrap="none" rtlCol="0">
            <a:spAutoFit/>
          </a:bodyPr>
          <a:lstStyle/>
          <a:p>
            <a:r>
              <a:rPr lang="de-DE" b="1" dirty="0" smtClean="0"/>
              <a:t>Beispiel 1:</a:t>
            </a:r>
            <a:endParaRPr lang="de-DE" b="1" dirty="0"/>
          </a:p>
        </p:txBody>
      </p:sp>
      <p:sp>
        <p:nvSpPr>
          <p:cNvPr id="13" name="Textfeld 12"/>
          <p:cNvSpPr txBox="1"/>
          <p:nvPr/>
        </p:nvSpPr>
        <p:spPr>
          <a:xfrm>
            <a:off x="4143372" y="2571744"/>
            <a:ext cx="1292341" cy="369332"/>
          </a:xfrm>
          <a:prstGeom prst="rect">
            <a:avLst/>
          </a:prstGeom>
          <a:noFill/>
        </p:spPr>
        <p:txBody>
          <a:bodyPr wrap="none" rtlCol="0">
            <a:spAutoFit/>
          </a:bodyPr>
          <a:lstStyle/>
          <a:p>
            <a:r>
              <a:rPr lang="de-DE" b="1" dirty="0" smtClean="0"/>
              <a:t>Beispiel 2:</a:t>
            </a:r>
            <a:endParaRPr lang="de-DE" b="1" dirty="0"/>
          </a:p>
        </p:txBody>
      </p:sp>
      <p:sp>
        <p:nvSpPr>
          <p:cNvPr id="14" name="Textfeld 13"/>
          <p:cNvSpPr txBox="1"/>
          <p:nvPr/>
        </p:nvSpPr>
        <p:spPr>
          <a:xfrm>
            <a:off x="7143768" y="2571744"/>
            <a:ext cx="1285929" cy="369332"/>
          </a:xfrm>
          <a:prstGeom prst="rect">
            <a:avLst/>
          </a:prstGeom>
          <a:noFill/>
        </p:spPr>
        <p:txBody>
          <a:bodyPr wrap="none" rtlCol="0">
            <a:spAutoFit/>
          </a:bodyPr>
          <a:lstStyle/>
          <a:p>
            <a:r>
              <a:rPr lang="de-DE" b="1" dirty="0" smtClean="0"/>
              <a:t>Beispiel 3:</a:t>
            </a:r>
            <a:endParaRPr lang="de-DE"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57166"/>
            <a:ext cx="8229600" cy="857256"/>
          </a:xfrm>
        </p:spPr>
        <p:txBody>
          <a:bodyPr>
            <a:normAutofit/>
          </a:bodyPr>
          <a:lstStyle/>
          <a:p>
            <a:r>
              <a:rPr lang="de-DE" dirty="0" smtClean="0"/>
              <a:t>Hausaufgabe</a:t>
            </a:r>
            <a:endParaRPr lang="de-DE" dirty="0"/>
          </a:p>
        </p:txBody>
      </p:sp>
      <p:sp>
        <p:nvSpPr>
          <p:cNvPr id="3" name="Inhaltsplatzhalter 2"/>
          <p:cNvSpPr>
            <a:spLocks noGrp="1"/>
          </p:cNvSpPr>
          <p:nvPr>
            <p:ph idx="1"/>
          </p:nvPr>
        </p:nvSpPr>
        <p:spPr>
          <a:xfrm>
            <a:off x="457200" y="1428736"/>
            <a:ext cx="8229600" cy="4895864"/>
          </a:xfrm>
        </p:spPr>
        <p:txBody>
          <a:bodyPr/>
          <a:lstStyle/>
          <a:p>
            <a:r>
              <a:rPr lang="de-DE" dirty="0" smtClean="0">
                <a:solidFill>
                  <a:schemeClr val="bg2">
                    <a:lumMod val="50000"/>
                  </a:schemeClr>
                </a:solidFill>
              </a:rPr>
              <a:t>Betrachten Sie die drei in der Vorlesung gespielten Beispiele: </a:t>
            </a:r>
            <a:endParaRPr lang="de-DE" dirty="0">
              <a:solidFill>
                <a:schemeClr val="bg2">
                  <a:lumMod val="50000"/>
                </a:schemeClr>
              </a:solidFill>
            </a:endParaRPr>
          </a:p>
        </p:txBody>
      </p:sp>
      <p:sp>
        <p:nvSpPr>
          <p:cNvPr id="5" name="Textfeld 4"/>
          <p:cNvSpPr txBox="1"/>
          <p:nvPr/>
        </p:nvSpPr>
        <p:spPr>
          <a:xfrm>
            <a:off x="500034" y="4429132"/>
            <a:ext cx="8429685" cy="2308324"/>
          </a:xfrm>
          <a:prstGeom prst="rect">
            <a:avLst/>
          </a:prstGeom>
          <a:noFill/>
        </p:spPr>
        <p:txBody>
          <a:bodyPr wrap="square" rtlCol="0">
            <a:spAutoFit/>
          </a:bodyPr>
          <a:lstStyle/>
          <a:p>
            <a:pPr marL="342900" indent="-342900">
              <a:buFont typeface="+mj-lt"/>
              <a:buAutoNum type="arabicPeriod"/>
            </a:pPr>
            <a:r>
              <a:rPr lang="de-DE" sz="2400" dirty="0" smtClean="0"/>
              <a:t>Geben Sie mögliche dominante Strategien und Nash-Gleichgewichte der Spiele an. </a:t>
            </a:r>
          </a:p>
          <a:p>
            <a:pPr marL="342900" indent="-342900">
              <a:buFont typeface="+mj-lt"/>
              <a:buAutoNum type="arabicPeriod"/>
            </a:pPr>
            <a:r>
              <a:rPr lang="de-DE" sz="2400" dirty="0" smtClean="0">
                <a:solidFill>
                  <a:schemeClr val="bg2">
                    <a:lumMod val="50000"/>
                  </a:schemeClr>
                </a:solidFill>
              </a:rPr>
              <a:t>Bestimmen und zeichnen Sie die Funktion g(x) für alle drei Spiele?</a:t>
            </a:r>
          </a:p>
          <a:p>
            <a:pPr marL="342900" indent="-342900">
              <a:buFont typeface="+mj-lt"/>
              <a:buAutoNum type="arabicPeriod"/>
            </a:pPr>
            <a:r>
              <a:rPr lang="de-DE" sz="2400" dirty="0" smtClean="0">
                <a:solidFill>
                  <a:schemeClr val="bg2">
                    <a:lumMod val="50000"/>
                  </a:schemeClr>
                </a:solidFill>
              </a:rPr>
              <a:t>Berechnen Sie die Nullstellen der Funktion g(x) (g(x)=0).</a:t>
            </a:r>
          </a:p>
          <a:p>
            <a:pPr marL="342900" indent="-342900">
              <a:buFont typeface="+mj-lt"/>
              <a:buAutoNum type="arabicPeriod"/>
            </a:pPr>
            <a:r>
              <a:rPr lang="de-DE" sz="2400" dirty="0" smtClean="0">
                <a:solidFill>
                  <a:schemeClr val="bg2">
                    <a:lumMod val="50000"/>
                  </a:schemeClr>
                </a:solidFill>
              </a:rPr>
              <a:t>Geben Sie die evolutionär stabilen Strategien der Spiele an?</a:t>
            </a:r>
          </a:p>
        </p:txBody>
      </p:sp>
      <p:graphicFrame>
        <p:nvGraphicFramePr>
          <p:cNvPr id="7" name="Tabelle 6"/>
          <p:cNvGraphicFramePr>
            <a:graphicFrameLocks noGrp="1"/>
          </p:cNvGraphicFramePr>
          <p:nvPr/>
        </p:nvGraphicFramePr>
        <p:xfrm>
          <a:off x="214282" y="3000372"/>
          <a:ext cx="2928959" cy="1159314"/>
        </p:xfrm>
        <a:graphic>
          <a:graphicData uri="http://schemas.openxmlformats.org/drawingml/2006/table">
            <a:tbl>
              <a:tblPr firstRow="1" bandRow="1">
                <a:tableStyleId>{5C22544A-7EE6-4342-B048-85BDC9FD1C3A}</a:tableStyleId>
              </a:tblPr>
              <a:tblGrid>
                <a:gridCol w="915300"/>
                <a:gridCol w="959233"/>
                <a:gridCol w="1054426"/>
              </a:tblGrid>
              <a:tr h="336354">
                <a:tc>
                  <a:txBody>
                    <a:bodyPr/>
                    <a:lstStyle/>
                    <a:p>
                      <a:pPr algn="ctr"/>
                      <a:endParaRPr lang="en-US" sz="1200" dirty="0"/>
                    </a:p>
                  </a:txBody>
                  <a:tcPr>
                    <a:solidFill>
                      <a:schemeClr val="bg1"/>
                    </a:solidFill>
                  </a:tcPr>
                </a:tc>
                <a:tc>
                  <a:txBody>
                    <a:bodyPr/>
                    <a:lstStyle/>
                    <a:p>
                      <a:pPr algn="ctr"/>
                      <a:r>
                        <a:rPr lang="en-US" sz="1200" dirty="0" err="1" smtClean="0"/>
                        <a:t>Kugel</a:t>
                      </a:r>
                      <a:endParaRPr lang="en-US" sz="1200" dirty="0"/>
                    </a:p>
                  </a:txBody>
                  <a:tcPr/>
                </a:tc>
                <a:tc>
                  <a:txBody>
                    <a:bodyPr/>
                    <a:lstStyle/>
                    <a:p>
                      <a:pPr algn="ctr"/>
                      <a:r>
                        <a:rPr lang="en-US" sz="1200" dirty="0" err="1" smtClean="0"/>
                        <a:t>Keine</a:t>
                      </a:r>
                      <a:r>
                        <a:rPr lang="en-US" sz="1200" dirty="0" smtClean="0"/>
                        <a:t> </a:t>
                      </a:r>
                      <a:r>
                        <a:rPr lang="en-US" sz="1200" dirty="0" err="1" smtClean="0"/>
                        <a:t>Kugel</a:t>
                      </a:r>
                      <a:endParaRPr lang="en-US" sz="1200" dirty="0"/>
                    </a:p>
                  </a:txBody>
                  <a:tcPr/>
                </a:tc>
              </a:tr>
              <a:tr h="336354">
                <a:tc>
                  <a:txBody>
                    <a:bodyPr/>
                    <a:lstStyle/>
                    <a:p>
                      <a:pPr algn="ctr"/>
                      <a:r>
                        <a:rPr lang="en-US" sz="1200" dirty="0" err="1" smtClean="0"/>
                        <a:t>Kugel</a:t>
                      </a:r>
                      <a:endParaRPr lang="en-US" sz="1200" dirty="0"/>
                    </a:p>
                  </a:txBody>
                  <a:tcPr>
                    <a:solidFill>
                      <a:srgbClr val="FF0000"/>
                    </a:solidFill>
                  </a:tcPr>
                </a:tc>
                <a:tc>
                  <a:txBody>
                    <a:bodyPr/>
                    <a:lstStyle/>
                    <a:p>
                      <a:pPr algn="ctr"/>
                      <a:r>
                        <a:rPr lang="en-US" sz="1800" dirty="0" smtClean="0"/>
                        <a:t>(</a:t>
                      </a:r>
                      <a:r>
                        <a:rPr lang="en-US" sz="1800" dirty="0" smtClean="0">
                          <a:solidFill>
                            <a:srgbClr val="FF0000"/>
                          </a:solidFill>
                        </a:rPr>
                        <a:t>0 </a:t>
                      </a:r>
                      <a:r>
                        <a:rPr lang="en-US" sz="1800" dirty="0" smtClean="0"/>
                        <a:t>, </a:t>
                      </a:r>
                      <a:r>
                        <a:rPr lang="en-US" sz="1800" dirty="0" smtClean="0">
                          <a:solidFill>
                            <a:schemeClr val="accent1"/>
                          </a:solidFill>
                        </a:rPr>
                        <a:t>0</a:t>
                      </a:r>
                      <a:r>
                        <a:rPr lang="en-US" sz="1800" dirty="0" smtClean="0"/>
                        <a:t>)</a:t>
                      </a:r>
                      <a:endParaRPr lang="en-US" sz="18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kumimoji="0" lang="en-US" sz="1800" kern="1200" dirty="0" smtClean="0">
                          <a:solidFill>
                            <a:srgbClr val="FF0000"/>
                          </a:solidFill>
                          <a:latin typeface="+mn-lt"/>
                          <a:ea typeface="+mn-ea"/>
                          <a:cs typeface="+mn-cs"/>
                        </a:rPr>
                        <a:t>2</a:t>
                      </a:r>
                      <a:r>
                        <a:rPr lang="en-US" sz="1800" dirty="0" smtClean="0">
                          <a:solidFill>
                            <a:srgbClr val="FF0000"/>
                          </a:solidFill>
                        </a:rPr>
                        <a:t> </a:t>
                      </a:r>
                      <a:r>
                        <a:rPr lang="en-US" sz="1800" dirty="0" smtClean="0"/>
                        <a:t>, </a:t>
                      </a:r>
                      <a:r>
                        <a:rPr lang="en-US" sz="1800" dirty="0" smtClean="0">
                          <a:solidFill>
                            <a:schemeClr val="accent1"/>
                          </a:solidFill>
                        </a:rPr>
                        <a:t>-1</a:t>
                      </a:r>
                      <a:r>
                        <a:rPr lang="en-US" sz="1800" dirty="0" smtClean="0"/>
                        <a:t>)</a:t>
                      </a:r>
                    </a:p>
                  </a:txBody>
                  <a:tcPr>
                    <a:solidFill>
                      <a:schemeClr val="bg2"/>
                    </a:solidFill>
                  </a:tcPr>
                </a:tc>
              </a:tr>
              <a:tr h="403622">
                <a:tc>
                  <a:txBody>
                    <a:bodyPr/>
                    <a:lstStyle/>
                    <a:p>
                      <a:pPr algn="ctr"/>
                      <a:r>
                        <a:rPr lang="en-US" sz="1200" dirty="0" err="1" smtClean="0"/>
                        <a:t>Keine</a:t>
                      </a:r>
                      <a:r>
                        <a:rPr lang="en-US" sz="1200" dirty="0" smtClean="0"/>
                        <a:t> </a:t>
                      </a:r>
                      <a:r>
                        <a:rPr lang="en-US" sz="1200" dirty="0" err="1" smtClean="0"/>
                        <a:t>Kugel</a:t>
                      </a:r>
                      <a:endParaRPr lang="en-US" sz="12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-1 </a:t>
                      </a:r>
                      <a:r>
                        <a:rPr lang="en-US" sz="1800" dirty="0" smtClean="0"/>
                        <a:t>, </a:t>
                      </a:r>
                      <a:r>
                        <a:rPr kumimoji="0" lang="en-US" sz="1800" kern="1200" dirty="0" smtClean="0">
                          <a:solidFill>
                            <a:schemeClr val="accent1"/>
                          </a:solidFill>
                          <a:latin typeface="+mn-lt"/>
                          <a:ea typeface="+mn-ea"/>
                          <a:cs typeface="+mn-cs"/>
                        </a:rPr>
                        <a:t>2</a:t>
                      </a:r>
                      <a:r>
                        <a:rPr lang="en-US" sz="18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1 </a:t>
                      </a:r>
                      <a:r>
                        <a:rPr lang="en-US" sz="1800" dirty="0" smtClean="0"/>
                        <a:t>, </a:t>
                      </a:r>
                      <a:r>
                        <a:rPr lang="en-US" sz="1800" dirty="0" smtClean="0">
                          <a:solidFill>
                            <a:schemeClr val="accent1"/>
                          </a:solidFill>
                        </a:rPr>
                        <a:t>1</a:t>
                      </a:r>
                      <a:r>
                        <a:rPr lang="en-US" sz="1800" dirty="0" smtClean="0"/>
                        <a:t>)</a:t>
                      </a:r>
                    </a:p>
                  </a:txBody>
                  <a:tcPr>
                    <a:solidFill>
                      <a:schemeClr val="bg2"/>
                    </a:solidFill>
                  </a:tcPr>
                </a:tc>
              </a:tr>
            </a:tbl>
          </a:graphicData>
        </a:graphic>
      </p:graphicFrame>
      <p:graphicFrame>
        <p:nvGraphicFramePr>
          <p:cNvPr id="10" name="Tabelle 9"/>
          <p:cNvGraphicFramePr>
            <a:graphicFrameLocks noGrp="1"/>
          </p:cNvGraphicFramePr>
          <p:nvPr/>
        </p:nvGraphicFramePr>
        <p:xfrm>
          <a:off x="3214678" y="3000372"/>
          <a:ext cx="2928959" cy="1159314"/>
        </p:xfrm>
        <a:graphic>
          <a:graphicData uri="http://schemas.openxmlformats.org/drawingml/2006/table">
            <a:tbl>
              <a:tblPr firstRow="1" bandRow="1">
                <a:tableStyleId>{5C22544A-7EE6-4342-B048-85BDC9FD1C3A}</a:tableStyleId>
              </a:tblPr>
              <a:tblGrid>
                <a:gridCol w="915300"/>
                <a:gridCol w="959233"/>
                <a:gridCol w="1054426"/>
              </a:tblGrid>
              <a:tr h="336354">
                <a:tc>
                  <a:txBody>
                    <a:bodyPr/>
                    <a:lstStyle/>
                    <a:p>
                      <a:pPr algn="ctr"/>
                      <a:endParaRPr lang="en-US" sz="1200" dirty="0"/>
                    </a:p>
                  </a:txBody>
                  <a:tcPr>
                    <a:solidFill>
                      <a:schemeClr val="bg1"/>
                    </a:solidFill>
                  </a:tcPr>
                </a:tc>
                <a:tc>
                  <a:txBody>
                    <a:bodyPr/>
                    <a:lstStyle/>
                    <a:p>
                      <a:pPr algn="ctr"/>
                      <a:r>
                        <a:rPr lang="en-US" sz="1200" dirty="0" err="1" smtClean="0"/>
                        <a:t>Kugel</a:t>
                      </a:r>
                      <a:endParaRPr lang="en-US" sz="1200" dirty="0"/>
                    </a:p>
                  </a:txBody>
                  <a:tcPr/>
                </a:tc>
                <a:tc>
                  <a:txBody>
                    <a:bodyPr/>
                    <a:lstStyle/>
                    <a:p>
                      <a:pPr algn="ctr"/>
                      <a:r>
                        <a:rPr lang="en-US" sz="1200" dirty="0" err="1" smtClean="0"/>
                        <a:t>Keine</a:t>
                      </a:r>
                      <a:r>
                        <a:rPr lang="en-US" sz="1200" dirty="0" smtClean="0"/>
                        <a:t> </a:t>
                      </a:r>
                      <a:r>
                        <a:rPr lang="en-US" sz="1200" dirty="0" err="1" smtClean="0"/>
                        <a:t>Kugel</a:t>
                      </a:r>
                      <a:endParaRPr lang="en-US" sz="1200" dirty="0"/>
                    </a:p>
                  </a:txBody>
                  <a:tcPr/>
                </a:tc>
              </a:tr>
              <a:tr h="336354">
                <a:tc>
                  <a:txBody>
                    <a:bodyPr/>
                    <a:lstStyle/>
                    <a:p>
                      <a:pPr algn="ctr"/>
                      <a:r>
                        <a:rPr lang="en-US" sz="1200" dirty="0" err="1" smtClean="0"/>
                        <a:t>Kugel</a:t>
                      </a:r>
                      <a:endParaRPr lang="en-US" sz="1200" dirty="0"/>
                    </a:p>
                  </a:txBody>
                  <a:tcPr>
                    <a:solidFill>
                      <a:srgbClr val="FF0000"/>
                    </a:solidFill>
                  </a:tcPr>
                </a:tc>
                <a:tc>
                  <a:txBody>
                    <a:bodyPr/>
                    <a:lstStyle/>
                    <a:p>
                      <a:pPr algn="ctr"/>
                      <a:r>
                        <a:rPr lang="en-US" sz="1800" dirty="0" smtClean="0"/>
                        <a:t>(</a:t>
                      </a:r>
                      <a:r>
                        <a:rPr lang="en-US" sz="1800" dirty="0" smtClean="0">
                          <a:solidFill>
                            <a:srgbClr val="FF0000"/>
                          </a:solidFill>
                        </a:rPr>
                        <a:t>-1 </a:t>
                      </a:r>
                      <a:r>
                        <a:rPr lang="en-US" sz="1800" dirty="0" smtClean="0"/>
                        <a:t>, </a:t>
                      </a:r>
                      <a:r>
                        <a:rPr lang="en-US" sz="1800" dirty="0" smtClean="0">
                          <a:solidFill>
                            <a:schemeClr val="accent1"/>
                          </a:solidFill>
                        </a:rPr>
                        <a:t>-1</a:t>
                      </a:r>
                      <a:r>
                        <a:rPr lang="en-US" sz="1800" dirty="0" smtClean="0"/>
                        <a:t>)</a:t>
                      </a:r>
                      <a:endParaRPr lang="en-US" sz="18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kumimoji="0" lang="en-US" sz="1800" kern="1200" dirty="0" smtClean="0">
                          <a:solidFill>
                            <a:srgbClr val="FF0000"/>
                          </a:solidFill>
                          <a:latin typeface="+mn-lt"/>
                          <a:ea typeface="+mn-ea"/>
                          <a:cs typeface="+mn-cs"/>
                        </a:rPr>
                        <a:t>3</a:t>
                      </a:r>
                      <a:r>
                        <a:rPr lang="en-US" sz="1800" dirty="0" smtClean="0">
                          <a:solidFill>
                            <a:srgbClr val="FF0000"/>
                          </a:solidFill>
                        </a:rPr>
                        <a:t> </a:t>
                      </a:r>
                      <a:r>
                        <a:rPr lang="en-US" sz="1800" dirty="0" smtClean="0"/>
                        <a:t>, </a:t>
                      </a:r>
                      <a:r>
                        <a:rPr lang="en-US" sz="1800" dirty="0" smtClean="0">
                          <a:solidFill>
                            <a:schemeClr val="accent1"/>
                          </a:solidFill>
                        </a:rPr>
                        <a:t>0</a:t>
                      </a:r>
                      <a:r>
                        <a:rPr lang="en-US" sz="1800" dirty="0" smtClean="0"/>
                        <a:t>)</a:t>
                      </a:r>
                    </a:p>
                  </a:txBody>
                  <a:tcPr>
                    <a:solidFill>
                      <a:schemeClr val="bg2"/>
                    </a:solidFill>
                  </a:tcPr>
                </a:tc>
              </a:tr>
              <a:tr h="403622">
                <a:tc>
                  <a:txBody>
                    <a:bodyPr/>
                    <a:lstStyle/>
                    <a:p>
                      <a:pPr algn="ctr"/>
                      <a:r>
                        <a:rPr lang="en-US" sz="1200" dirty="0" err="1" smtClean="0"/>
                        <a:t>Keine</a:t>
                      </a:r>
                      <a:r>
                        <a:rPr lang="en-US" sz="1200" dirty="0" smtClean="0"/>
                        <a:t> </a:t>
                      </a:r>
                      <a:r>
                        <a:rPr lang="en-US" sz="1200" dirty="0" err="1" smtClean="0"/>
                        <a:t>Kugel</a:t>
                      </a:r>
                      <a:endParaRPr lang="en-US" sz="12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0 </a:t>
                      </a:r>
                      <a:r>
                        <a:rPr lang="en-US" sz="1800" dirty="0" smtClean="0"/>
                        <a:t>, </a:t>
                      </a:r>
                      <a:r>
                        <a:rPr kumimoji="0" lang="en-US" sz="1800" kern="1200" dirty="0" smtClean="0">
                          <a:solidFill>
                            <a:schemeClr val="accent1"/>
                          </a:solidFill>
                          <a:latin typeface="+mn-lt"/>
                          <a:ea typeface="+mn-ea"/>
                          <a:cs typeface="+mn-cs"/>
                        </a:rPr>
                        <a:t>3</a:t>
                      </a:r>
                      <a:r>
                        <a:rPr lang="en-US" sz="18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1 </a:t>
                      </a:r>
                      <a:r>
                        <a:rPr lang="en-US" sz="1800" dirty="0" smtClean="0"/>
                        <a:t>, </a:t>
                      </a:r>
                      <a:r>
                        <a:rPr lang="en-US" sz="1800" dirty="0" smtClean="0">
                          <a:solidFill>
                            <a:schemeClr val="accent1"/>
                          </a:solidFill>
                        </a:rPr>
                        <a:t>1</a:t>
                      </a:r>
                      <a:r>
                        <a:rPr lang="en-US" sz="1800" dirty="0" smtClean="0"/>
                        <a:t>)</a:t>
                      </a:r>
                    </a:p>
                  </a:txBody>
                  <a:tcPr>
                    <a:solidFill>
                      <a:schemeClr val="bg2"/>
                    </a:solidFill>
                  </a:tcPr>
                </a:tc>
              </a:tr>
            </a:tbl>
          </a:graphicData>
        </a:graphic>
      </p:graphicFrame>
      <p:graphicFrame>
        <p:nvGraphicFramePr>
          <p:cNvPr id="11" name="Tabelle 10"/>
          <p:cNvGraphicFramePr>
            <a:graphicFrameLocks noGrp="1"/>
          </p:cNvGraphicFramePr>
          <p:nvPr/>
        </p:nvGraphicFramePr>
        <p:xfrm>
          <a:off x="6215074" y="3000372"/>
          <a:ext cx="2928926" cy="1159314"/>
        </p:xfrm>
        <a:graphic>
          <a:graphicData uri="http://schemas.openxmlformats.org/drawingml/2006/table">
            <a:tbl>
              <a:tblPr firstRow="1" bandRow="1">
                <a:tableStyleId>{5C22544A-7EE6-4342-B048-85BDC9FD1C3A}</a:tableStyleId>
              </a:tblPr>
              <a:tblGrid>
                <a:gridCol w="915290"/>
                <a:gridCol w="959222"/>
                <a:gridCol w="1054414"/>
              </a:tblGrid>
              <a:tr h="336354">
                <a:tc>
                  <a:txBody>
                    <a:bodyPr/>
                    <a:lstStyle/>
                    <a:p>
                      <a:pPr algn="ctr"/>
                      <a:endParaRPr lang="en-US" sz="1200" dirty="0"/>
                    </a:p>
                  </a:txBody>
                  <a:tcPr>
                    <a:solidFill>
                      <a:schemeClr val="bg1"/>
                    </a:solidFill>
                  </a:tcPr>
                </a:tc>
                <a:tc>
                  <a:txBody>
                    <a:bodyPr/>
                    <a:lstStyle/>
                    <a:p>
                      <a:pPr algn="ctr"/>
                      <a:r>
                        <a:rPr lang="en-US" sz="1200" dirty="0" err="1" smtClean="0"/>
                        <a:t>Kugel</a:t>
                      </a:r>
                      <a:endParaRPr lang="en-US" sz="1200" dirty="0"/>
                    </a:p>
                  </a:txBody>
                  <a:tcPr/>
                </a:tc>
                <a:tc>
                  <a:txBody>
                    <a:bodyPr/>
                    <a:lstStyle/>
                    <a:p>
                      <a:pPr algn="ctr"/>
                      <a:r>
                        <a:rPr lang="en-US" sz="1200" dirty="0" err="1" smtClean="0"/>
                        <a:t>Keine</a:t>
                      </a:r>
                      <a:r>
                        <a:rPr lang="en-US" sz="1200" dirty="0" smtClean="0"/>
                        <a:t> </a:t>
                      </a:r>
                      <a:r>
                        <a:rPr lang="en-US" sz="1200" dirty="0" err="1" smtClean="0"/>
                        <a:t>Kugel</a:t>
                      </a:r>
                      <a:endParaRPr lang="en-US" sz="1200" dirty="0"/>
                    </a:p>
                  </a:txBody>
                  <a:tcPr/>
                </a:tc>
              </a:tr>
              <a:tr h="336354">
                <a:tc>
                  <a:txBody>
                    <a:bodyPr/>
                    <a:lstStyle/>
                    <a:p>
                      <a:pPr algn="ctr"/>
                      <a:r>
                        <a:rPr lang="en-US" sz="1200" dirty="0" err="1" smtClean="0"/>
                        <a:t>Kugel</a:t>
                      </a:r>
                      <a:endParaRPr lang="en-US" sz="1200" dirty="0"/>
                    </a:p>
                  </a:txBody>
                  <a:tcPr>
                    <a:solidFill>
                      <a:srgbClr val="FF0000"/>
                    </a:solidFill>
                  </a:tcPr>
                </a:tc>
                <a:tc>
                  <a:txBody>
                    <a:bodyPr/>
                    <a:lstStyle/>
                    <a:p>
                      <a:pPr algn="ctr"/>
                      <a:r>
                        <a:rPr lang="en-US" sz="1800" dirty="0" smtClean="0"/>
                        <a:t>(</a:t>
                      </a:r>
                      <a:r>
                        <a:rPr lang="en-US" sz="1800" dirty="0" smtClean="0">
                          <a:solidFill>
                            <a:srgbClr val="FF0000"/>
                          </a:solidFill>
                        </a:rPr>
                        <a:t>0 </a:t>
                      </a:r>
                      <a:r>
                        <a:rPr lang="en-US" sz="1800" dirty="0" smtClean="0"/>
                        <a:t>, </a:t>
                      </a:r>
                      <a:r>
                        <a:rPr lang="en-US" sz="1800" dirty="0" smtClean="0">
                          <a:solidFill>
                            <a:schemeClr val="accent1"/>
                          </a:solidFill>
                        </a:rPr>
                        <a:t>0</a:t>
                      </a:r>
                      <a:r>
                        <a:rPr lang="en-US" sz="1800" dirty="0" smtClean="0"/>
                        <a:t>)</a:t>
                      </a:r>
                      <a:endParaRPr lang="en-US" sz="18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kumimoji="0" lang="en-US" sz="1800" kern="1200" dirty="0" smtClean="0">
                          <a:solidFill>
                            <a:srgbClr val="FF0000"/>
                          </a:solidFill>
                          <a:latin typeface="+mn-lt"/>
                          <a:ea typeface="+mn-ea"/>
                          <a:cs typeface="+mn-cs"/>
                        </a:rPr>
                        <a:t>2</a:t>
                      </a:r>
                      <a:r>
                        <a:rPr lang="en-US" sz="1800" dirty="0" smtClean="0">
                          <a:solidFill>
                            <a:srgbClr val="FF0000"/>
                          </a:solidFill>
                        </a:rPr>
                        <a:t> </a:t>
                      </a:r>
                      <a:r>
                        <a:rPr lang="en-US" sz="1800" dirty="0" smtClean="0"/>
                        <a:t>, </a:t>
                      </a:r>
                      <a:r>
                        <a:rPr lang="en-US" sz="1800" dirty="0" smtClean="0">
                          <a:solidFill>
                            <a:schemeClr val="accent1"/>
                          </a:solidFill>
                        </a:rPr>
                        <a:t>-2</a:t>
                      </a:r>
                      <a:r>
                        <a:rPr lang="en-US" sz="1800" dirty="0" smtClean="0"/>
                        <a:t>)</a:t>
                      </a:r>
                    </a:p>
                  </a:txBody>
                  <a:tcPr>
                    <a:solidFill>
                      <a:schemeClr val="bg2"/>
                    </a:solidFill>
                  </a:tcPr>
                </a:tc>
              </a:tr>
              <a:tr h="403622">
                <a:tc>
                  <a:txBody>
                    <a:bodyPr/>
                    <a:lstStyle/>
                    <a:p>
                      <a:pPr algn="ctr"/>
                      <a:r>
                        <a:rPr lang="en-US" sz="1200" dirty="0" err="1" smtClean="0"/>
                        <a:t>Keine</a:t>
                      </a:r>
                      <a:r>
                        <a:rPr lang="en-US" sz="1200" dirty="0" smtClean="0"/>
                        <a:t> </a:t>
                      </a:r>
                      <a:r>
                        <a:rPr lang="en-US" sz="1200" dirty="0" err="1" smtClean="0"/>
                        <a:t>Kugel</a:t>
                      </a:r>
                      <a:endParaRPr lang="en-US" sz="12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-2 </a:t>
                      </a:r>
                      <a:r>
                        <a:rPr lang="en-US" sz="1800" dirty="0" smtClean="0"/>
                        <a:t>, </a:t>
                      </a:r>
                      <a:r>
                        <a:rPr kumimoji="0" lang="en-US" sz="1800" kern="1200" dirty="0" smtClean="0">
                          <a:solidFill>
                            <a:schemeClr val="accent1"/>
                          </a:solidFill>
                          <a:latin typeface="+mn-lt"/>
                          <a:ea typeface="+mn-ea"/>
                          <a:cs typeface="+mn-cs"/>
                        </a:rPr>
                        <a:t>2</a:t>
                      </a:r>
                      <a:r>
                        <a:rPr lang="en-US" sz="18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3 </a:t>
                      </a:r>
                      <a:r>
                        <a:rPr lang="en-US" sz="1800" dirty="0" smtClean="0"/>
                        <a:t>, </a:t>
                      </a:r>
                      <a:r>
                        <a:rPr lang="en-US" sz="1800" dirty="0" smtClean="0">
                          <a:solidFill>
                            <a:schemeClr val="accent1"/>
                          </a:solidFill>
                        </a:rPr>
                        <a:t>3</a:t>
                      </a:r>
                      <a:r>
                        <a:rPr lang="en-US" sz="1800" dirty="0" smtClean="0"/>
                        <a:t>)</a:t>
                      </a:r>
                    </a:p>
                  </a:txBody>
                  <a:tcPr>
                    <a:solidFill>
                      <a:schemeClr val="bg2"/>
                    </a:solidFill>
                  </a:tcPr>
                </a:tc>
              </a:tr>
            </a:tbl>
          </a:graphicData>
        </a:graphic>
      </p:graphicFrame>
      <p:sp>
        <p:nvSpPr>
          <p:cNvPr id="12" name="Textfeld 11"/>
          <p:cNvSpPr txBox="1"/>
          <p:nvPr/>
        </p:nvSpPr>
        <p:spPr>
          <a:xfrm>
            <a:off x="1142976" y="2571744"/>
            <a:ext cx="1265090" cy="369332"/>
          </a:xfrm>
          <a:prstGeom prst="rect">
            <a:avLst/>
          </a:prstGeom>
          <a:noFill/>
        </p:spPr>
        <p:txBody>
          <a:bodyPr wrap="none" rtlCol="0">
            <a:spAutoFit/>
          </a:bodyPr>
          <a:lstStyle/>
          <a:p>
            <a:r>
              <a:rPr lang="de-DE" b="1" dirty="0" smtClean="0"/>
              <a:t>Beispiel 1:</a:t>
            </a:r>
            <a:endParaRPr lang="de-DE" b="1" dirty="0"/>
          </a:p>
        </p:txBody>
      </p:sp>
      <p:sp>
        <p:nvSpPr>
          <p:cNvPr id="13" name="Textfeld 12"/>
          <p:cNvSpPr txBox="1"/>
          <p:nvPr/>
        </p:nvSpPr>
        <p:spPr>
          <a:xfrm>
            <a:off x="4143372" y="2571744"/>
            <a:ext cx="1292341" cy="369332"/>
          </a:xfrm>
          <a:prstGeom prst="rect">
            <a:avLst/>
          </a:prstGeom>
          <a:noFill/>
        </p:spPr>
        <p:txBody>
          <a:bodyPr wrap="none" rtlCol="0">
            <a:spAutoFit/>
          </a:bodyPr>
          <a:lstStyle/>
          <a:p>
            <a:r>
              <a:rPr lang="de-DE" b="1" dirty="0" smtClean="0"/>
              <a:t>Beispiel 2:</a:t>
            </a:r>
            <a:endParaRPr lang="de-DE" b="1" dirty="0"/>
          </a:p>
        </p:txBody>
      </p:sp>
      <p:sp>
        <p:nvSpPr>
          <p:cNvPr id="14" name="Textfeld 13"/>
          <p:cNvSpPr txBox="1"/>
          <p:nvPr/>
        </p:nvSpPr>
        <p:spPr>
          <a:xfrm>
            <a:off x="7143768" y="2571744"/>
            <a:ext cx="1285929" cy="369332"/>
          </a:xfrm>
          <a:prstGeom prst="rect">
            <a:avLst/>
          </a:prstGeom>
          <a:noFill/>
        </p:spPr>
        <p:txBody>
          <a:bodyPr wrap="none" rtlCol="0">
            <a:spAutoFit/>
          </a:bodyPr>
          <a:lstStyle/>
          <a:p>
            <a:r>
              <a:rPr lang="de-DE" b="1" dirty="0" smtClean="0"/>
              <a:t>Beispiel 3:</a:t>
            </a:r>
            <a:endParaRPr lang="de-DE"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5720" y="357166"/>
            <a:ext cx="3357554" cy="785818"/>
          </a:xfrm>
        </p:spPr>
        <p:txBody>
          <a:bodyPr>
            <a:normAutofit fontScale="90000"/>
          </a:bodyPr>
          <a:lstStyle/>
          <a:p>
            <a:r>
              <a:rPr lang="de-DE" dirty="0" smtClean="0"/>
              <a:t>Beispiel 1:</a:t>
            </a:r>
            <a:endParaRPr lang="de-DE" dirty="0"/>
          </a:p>
        </p:txBody>
      </p:sp>
      <p:pic>
        <p:nvPicPr>
          <p:cNvPr id="4" name="Inhaltsplatzhalter 3" descr="gametree2.jpg"/>
          <p:cNvPicPr>
            <a:picLocks noGrp="1" noChangeAspect="1"/>
          </p:cNvPicPr>
          <p:nvPr>
            <p:ph idx="1"/>
          </p:nvPr>
        </p:nvPicPr>
        <p:blipFill>
          <a:blip r:embed="rId3" cstate="print"/>
          <a:stretch>
            <a:fillRect/>
          </a:stretch>
        </p:blipFill>
        <p:spPr>
          <a:xfrm>
            <a:off x="500034" y="1928802"/>
            <a:ext cx="5072098" cy="4389437"/>
          </a:xfrm>
        </p:spPr>
      </p:pic>
      <p:sp>
        <p:nvSpPr>
          <p:cNvPr id="5" name="Textfeld 4"/>
          <p:cNvSpPr txBox="1"/>
          <p:nvPr/>
        </p:nvSpPr>
        <p:spPr>
          <a:xfrm>
            <a:off x="3071802" y="2071678"/>
            <a:ext cx="750014" cy="369332"/>
          </a:xfrm>
          <a:prstGeom prst="rect">
            <a:avLst/>
          </a:prstGeom>
          <a:noFill/>
        </p:spPr>
        <p:txBody>
          <a:bodyPr wrap="none" rtlCol="0">
            <a:spAutoFit/>
          </a:bodyPr>
          <a:lstStyle/>
          <a:p>
            <a:r>
              <a:rPr lang="de-DE" dirty="0" smtClean="0"/>
              <a:t>Kugel</a:t>
            </a:r>
            <a:endParaRPr lang="de-DE" dirty="0"/>
          </a:p>
        </p:txBody>
      </p:sp>
      <p:sp>
        <p:nvSpPr>
          <p:cNvPr id="6" name="Textfeld 5"/>
          <p:cNvSpPr txBox="1"/>
          <p:nvPr/>
        </p:nvSpPr>
        <p:spPr>
          <a:xfrm>
            <a:off x="2928926" y="3571876"/>
            <a:ext cx="1342034" cy="369332"/>
          </a:xfrm>
          <a:prstGeom prst="rect">
            <a:avLst/>
          </a:prstGeom>
          <a:noFill/>
        </p:spPr>
        <p:txBody>
          <a:bodyPr wrap="none" rtlCol="0">
            <a:spAutoFit/>
          </a:bodyPr>
          <a:lstStyle/>
          <a:p>
            <a:r>
              <a:rPr lang="de-DE" dirty="0" smtClean="0"/>
              <a:t>keine Kugel</a:t>
            </a:r>
            <a:endParaRPr lang="de-DE" dirty="0"/>
          </a:p>
        </p:txBody>
      </p:sp>
      <p:sp>
        <p:nvSpPr>
          <p:cNvPr id="7" name="Textfeld 6"/>
          <p:cNvSpPr txBox="1"/>
          <p:nvPr/>
        </p:nvSpPr>
        <p:spPr>
          <a:xfrm>
            <a:off x="1000100" y="3286124"/>
            <a:ext cx="1214446" cy="369332"/>
          </a:xfrm>
          <a:prstGeom prst="rect">
            <a:avLst/>
          </a:prstGeom>
          <a:noFill/>
        </p:spPr>
        <p:txBody>
          <a:bodyPr wrap="square" rtlCol="0">
            <a:spAutoFit/>
          </a:bodyPr>
          <a:lstStyle/>
          <a:p>
            <a:r>
              <a:rPr lang="de-DE" dirty="0" smtClean="0"/>
              <a:t>Kugel</a:t>
            </a:r>
            <a:endParaRPr lang="de-DE" dirty="0"/>
          </a:p>
        </p:txBody>
      </p:sp>
      <p:sp>
        <p:nvSpPr>
          <p:cNvPr id="8" name="Textfeld 7"/>
          <p:cNvSpPr txBox="1"/>
          <p:nvPr/>
        </p:nvSpPr>
        <p:spPr>
          <a:xfrm>
            <a:off x="928662" y="4643446"/>
            <a:ext cx="1428760" cy="369332"/>
          </a:xfrm>
          <a:prstGeom prst="rect">
            <a:avLst/>
          </a:prstGeom>
          <a:noFill/>
        </p:spPr>
        <p:txBody>
          <a:bodyPr wrap="square" rtlCol="0">
            <a:spAutoFit/>
          </a:bodyPr>
          <a:lstStyle/>
          <a:p>
            <a:r>
              <a:rPr lang="de-DE" dirty="0" smtClean="0"/>
              <a:t>keine Kugel</a:t>
            </a:r>
            <a:endParaRPr lang="de-DE" dirty="0"/>
          </a:p>
        </p:txBody>
      </p:sp>
      <p:sp>
        <p:nvSpPr>
          <p:cNvPr id="9" name="Textfeld 8"/>
          <p:cNvSpPr txBox="1"/>
          <p:nvPr/>
        </p:nvSpPr>
        <p:spPr>
          <a:xfrm>
            <a:off x="3000364" y="4286256"/>
            <a:ext cx="750014" cy="369332"/>
          </a:xfrm>
          <a:prstGeom prst="rect">
            <a:avLst/>
          </a:prstGeom>
          <a:noFill/>
        </p:spPr>
        <p:txBody>
          <a:bodyPr wrap="none" rtlCol="0">
            <a:spAutoFit/>
          </a:bodyPr>
          <a:lstStyle/>
          <a:p>
            <a:r>
              <a:rPr lang="de-DE" dirty="0" smtClean="0"/>
              <a:t>Kugel</a:t>
            </a:r>
            <a:endParaRPr lang="de-DE" dirty="0"/>
          </a:p>
        </p:txBody>
      </p:sp>
      <p:sp>
        <p:nvSpPr>
          <p:cNvPr id="10" name="Textfeld 9"/>
          <p:cNvSpPr txBox="1"/>
          <p:nvPr/>
        </p:nvSpPr>
        <p:spPr>
          <a:xfrm>
            <a:off x="2857488" y="5715016"/>
            <a:ext cx="1342034" cy="369332"/>
          </a:xfrm>
          <a:prstGeom prst="rect">
            <a:avLst/>
          </a:prstGeom>
          <a:noFill/>
        </p:spPr>
        <p:txBody>
          <a:bodyPr wrap="none" rtlCol="0">
            <a:spAutoFit/>
          </a:bodyPr>
          <a:lstStyle/>
          <a:p>
            <a:r>
              <a:rPr lang="de-DE" dirty="0" smtClean="0"/>
              <a:t>keine Kugel</a:t>
            </a:r>
            <a:endParaRPr lang="de-DE" dirty="0"/>
          </a:p>
        </p:txBody>
      </p:sp>
      <p:graphicFrame>
        <p:nvGraphicFramePr>
          <p:cNvPr id="13" name="Tabelle 12"/>
          <p:cNvGraphicFramePr>
            <a:graphicFrameLocks noGrp="1"/>
          </p:cNvGraphicFramePr>
          <p:nvPr/>
        </p:nvGraphicFramePr>
        <p:xfrm>
          <a:off x="4429124" y="142852"/>
          <a:ext cx="4572035" cy="1536386"/>
        </p:xfrm>
        <a:graphic>
          <a:graphicData uri="http://schemas.openxmlformats.org/drawingml/2006/table">
            <a:tbl>
              <a:tblPr firstRow="1" bandRow="1">
                <a:tableStyleId>{5C22544A-7EE6-4342-B048-85BDC9FD1C3A}</a:tableStyleId>
              </a:tblPr>
              <a:tblGrid>
                <a:gridCol w="1428760"/>
                <a:gridCol w="1497340"/>
                <a:gridCol w="1645935"/>
              </a:tblGrid>
              <a:tr h="500066">
                <a:tc>
                  <a:txBody>
                    <a:bodyPr/>
                    <a:lstStyle/>
                    <a:p>
                      <a:pPr algn="ctr"/>
                      <a:endParaRPr lang="en-US" dirty="0"/>
                    </a:p>
                  </a:txBody>
                  <a:tcPr>
                    <a:solidFill>
                      <a:schemeClr val="bg1"/>
                    </a:solidFill>
                  </a:tcPr>
                </a:tc>
                <a:tc>
                  <a:txBody>
                    <a:bodyPr/>
                    <a:lstStyle/>
                    <a:p>
                      <a:pPr algn="ctr"/>
                      <a:r>
                        <a:rPr lang="en-US" dirty="0" err="1" smtClean="0"/>
                        <a:t>Kugel</a:t>
                      </a:r>
                      <a:endParaRPr lang="en-US" dirty="0"/>
                    </a:p>
                  </a:txBody>
                  <a:tcPr/>
                </a:tc>
                <a:tc>
                  <a:txBody>
                    <a:bodyPr/>
                    <a:lstStyle/>
                    <a:p>
                      <a:pPr algn="ctr"/>
                      <a:r>
                        <a:rPr lang="en-US" dirty="0" err="1" smtClean="0"/>
                        <a:t>Keine</a:t>
                      </a:r>
                      <a:r>
                        <a:rPr lang="en-US" dirty="0" smtClean="0"/>
                        <a:t> </a:t>
                      </a:r>
                      <a:r>
                        <a:rPr lang="en-US" dirty="0" err="1" smtClean="0"/>
                        <a:t>Kugel</a:t>
                      </a:r>
                      <a:endParaRPr lang="en-US" dirty="0"/>
                    </a:p>
                  </a:txBody>
                  <a:tcPr/>
                </a:tc>
              </a:tr>
              <a:tr h="500066">
                <a:tc>
                  <a:txBody>
                    <a:bodyPr/>
                    <a:lstStyle/>
                    <a:p>
                      <a:pPr algn="ctr"/>
                      <a:r>
                        <a:rPr lang="en-US" dirty="0" err="1" smtClean="0"/>
                        <a:t>Kugel</a:t>
                      </a:r>
                      <a:endParaRPr lang="en-US" dirty="0"/>
                    </a:p>
                  </a:txBody>
                  <a:tcPr>
                    <a:solidFill>
                      <a:srgbClr val="FF0000"/>
                    </a:solidFill>
                  </a:tcPr>
                </a:tc>
                <a:tc>
                  <a:txBody>
                    <a:bodyPr/>
                    <a:lstStyle/>
                    <a:p>
                      <a:pPr algn="ctr"/>
                      <a:r>
                        <a:rPr lang="en-US" sz="2800" dirty="0" smtClean="0"/>
                        <a:t>(</a:t>
                      </a:r>
                      <a:r>
                        <a:rPr lang="en-US" sz="2800" dirty="0" smtClean="0">
                          <a:solidFill>
                            <a:srgbClr val="FF0000"/>
                          </a:solidFill>
                        </a:rPr>
                        <a:t>0 </a:t>
                      </a:r>
                      <a:r>
                        <a:rPr lang="en-US" sz="2800" dirty="0" smtClean="0"/>
                        <a:t>, </a:t>
                      </a:r>
                      <a:r>
                        <a:rPr lang="en-US" sz="2800" dirty="0" smtClean="0">
                          <a:solidFill>
                            <a:schemeClr val="accent1"/>
                          </a:solidFill>
                        </a:rPr>
                        <a:t>0</a:t>
                      </a:r>
                      <a:r>
                        <a:rPr lang="en-US" sz="2800" dirty="0" smtClean="0"/>
                        <a:t>)</a:t>
                      </a:r>
                      <a:endParaRPr lang="en-US" sz="28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smtClean="0"/>
                        <a:t>(</a:t>
                      </a:r>
                      <a:r>
                        <a:rPr kumimoji="0" lang="en-US" sz="2800" kern="1200" dirty="0" smtClean="0">
                          <a:solidFill>
                            <a:srgbClr val="FF0000"/>
                          </a:solidFill>
                          <a:latin typeface="+mn-lt"/>
                          <a:ea typeface="+mn-ea"/>
                          <a:cs typeface="+mn-cs"/>
                        </a:rPr>
                        <a:t>2</a:t>
                      </a:r>
                      <a:r>
                        <a:rPr lang="en-US" sz="2800" dirty="0" smtClean="0">
                          <a:solidFill>
                            <a:srgbClr val="FF0000"/>
                          </a:solidFill>
                        </a:rPr>
                        <a:t> </a:t>
                      </a:r>
                      <a:r>
                        <a:rPr lang="en-US" sz="2800" dirty="0" smtClean="0"/>
                        <a:t>, </a:t>
                      </a:r>
                      <a:r>
                        <a:rPr lang="en-US" sz="2800" dirty="0" smtClean="0">
                          <a:solidFill>
                            <a:schemeClr val="accent1"/>
                          </a:solidFill>
                        </a:rPr>
                        <a:t>-1</a:t>
                      </a:r>
                      <a:r>
                        <a:rPr lang="en-US" sz="2800" dirty="0" smtClean="0"/>
                        <a:t>)</a:t>
                      </a:r>
                    </a:p>
                  </a:txBody>
                  <a:tcPr>
                    <a:solidFill>
                      <a:schemeClr val="bg2"/>
                    </a:solidFill>
                  </a:tcPr>
                </a:tc>
              </a:tr>
              <a:tr h="500066">
                <a:tc>
                  <a:txBody>
                    <a:bodyPr/>
                    <a:lstStyle/>
                    <a:p>
                      <a:pPr algn="ctr"/>
                      <a:r>
                        <a:rPr lang="en-US" dirty="0" err="1" smtClean="0"/>
                        <a:t>Keine</a:t>
                      </a:r>
                      <a:r>
                        <a:rPr lang="en-US" dirty="0" smtClean="0"/>
                        <a:t> </a:t>
                      </a:r>
                      <a:r>
                        <a:rPr lang="en-US" dirty="0" err="1" smtClean="0"/>
                        <a:t>Kugel</a:t>
                      </a:r>
                      <a:endParaRPr lang="en-US"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-1 </a:t>
                      </a:r>
                      <a:r>
                        <a:rPr lang="en-US" sz="2800" dirty="0" smtClean="0"/>
                        <a:t>, </a:t>
                      </a:r>
                      <a:r>
                        <a:rPr kumimoji="0" lang="en-US" sz="2800" kern="1200" dirty="0" smtClean="0">
                          <a:solidFill>
                            <a:schemeClr val="accent1"/>
                          </a:solidFill>
                          <a:latin typeface="+mn-lt"/>
                          <a:ea typeface="+mn-ea"/>
                          <a:cs typeface="+mn-cs"/>
                        </a:rPr>
                        <a:t>2</a:t>
                      </a:r>
                      <a:r>
                        <a:rPr lang="en-US" sz="28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1 </a:t>
                      </a:r>
                      <a:r>
                        <a:rPr lang="en-US" sz="2800" dirty="0" smtClean="0"/>
                        <a:t>, </a:t>
                      </a:r>
                      <a:r>
                        <a:rPr lang="en-US" sz="2800" dirty="0" smtClean="0">
                          <a:solidFill>
                            <a:schemeClr val="accent1"/>
                          </a:solidFill>
                        </a:rPr>
                        <a:t>1</a:t>
                      </a:r>
                      <a:r>
                        <a:rPr lang="en-US" sz="2800" dirty="0" smtClean="0"/>
                        <a:t>)</a:t>
                      </a:r>
                    </a:p>
                  </a:txBody>
                  <a:tcPr>
                    <a:solidFill>
                      <a:schemeClr val="bg2"/>
                    </a:solidFill>
                  </a:tcPr>
                </a:tc>
              </a:tr>
            </a:tbl>
          </a:graphicData>
        </a:graphic>
      </p:graphicFrame>
      <p:sp>
        <p:nvSpPr>
          <p:cNvPr id="18" name="Textfeld 17"/>
          <p:cNvSpPr txBox="1"/>
          <p:nvPr/>
        </p:nvSpPr>
        <p:spPr>
          <a:xfrm>
            <a:off x="4500562" y="1928802"/>
            <a:ext cx="4643438" cy="4801314"/>
          </a:xfrm>
          <a:prstGeom prst="rect">
            <a:avLst/>
          </a:prstGeom>
          <a:noFill/>
        </p:spPr>
        <p:txBody>
          <a:bodyPr wrap="square" rtlCol="0">
            <a:spAutoFit/>
          </a:bodyPr>
          <a:lstStyle/>
          <a:p>
            <a:r>
              <a:rPr lang="de-DE" dirty="0" smtClean="0"/>
              <a:t>Jeder Spieler hat in diesem evolutionären Spiel in jeder Spielperiode zwei mögliche Strategien, nämlich eine Papierkugel in seiner geschlossenen Hand halten, oder keine Kugel in der Hand aufzubewahren. Zum Anfang jeder Spielperiode treffen sich (zufällig) jeweils zwei Spieler, halten ihre geschlossene Hand vor sich und öffnen diese dann gleichzeitig. Die Auszahlungen werden mittels der oben angegebenen Spielmatrix festgelegt. Die gewählten Strategien-</a:t>
            </a:r>
            <a:r>
              <a:rPr lang="de-DE" dirty="0" err="1" smtClean="0"/>
              <a:t>kombinationen</a:t>
            </a:r>
            <a:r>
              <a:rPr lang="de-DE" dirty="0" smtClean="0"/>
              <a:t> der Spieler und die erzielten Gewinne bzw. Verluste werden von jedem Spieler auf einem Blatt Papier notiert. Danach beginnt die nächste Spielperiode und die Spieler suchen wieder zufällig einen Spielpartner. </a:t>
            </a:r>
            <a:endParaRPr lang="de-DE"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le 9"/>
          <p:cNvGraphicFramePr>
            <a:graphicFrameLocks noGrp="1"/>
          </p:cNvGraphicFramePr>
          <p:nvPr/>
        </p:nvGraphicFramePr>
        <p:xfrm>
          <a:off x="571472" y="1857364"/>
          <a:ext cx="4000527" cy="1214447"/>
        </p:xfrm>
        <a:graphic>
          <a:graphicData uri="http://schemas.openxmlformats.org/drawingml/2006/table">
            <a:tbl>
              <a:tblPr firstRow="1" bandRow="1">
                <a:tableStyleId>{5C22544A-7EE6-4342-B048-85BDC9FD1C3A}</a:tableStyleId>
              </a:tblPr>
              <a:tblGrid>
                <a:gridCol w="1250165"/>
                <a:gridCol w="1310171"/>
                <a:gridCol w="1440191"/>
              </a:tblGrid>
              <a:tr h="369423">
                <a:tc>
                  <a:txBody>
                    <a:bodyPr/>
                    <a:lstStyle/>
                    <a:p>
                      <a:pPr algn="ctr"/>
                      <a:endParaRPr lang="en-US" sz="1200" dirty="0"/>
                    </a:p>
                  </a:txBody>
                  <a:tcPr>
                    <a:solidFill>
                      <a:schemeClr val="bg1"/>
                    </a:solidFill>
                  </a:tcPr>
                </a:tc>
                <a:tc>
                  <a:txBody>
                    <a:bodyPr/>
                    <a:lstStyle/>
                    <a:p>
                      <a:pPr algn="ctr"/>
                      <a:r>
                        <a:rPr lang="en-US" sz="1200" dirty="0" err="1" smtClean="0"/>
                        <a:t>Kugel</a:t>
                      </a:r>
                      <a:endParaRPr lang="en-US" sz="1200" dirty="0"/>
                    </a:p>
                  </a:txBody>
                  <a:tcPr/>
                </a:tc>
                <a:tc>
                  <a:txBody>
                    <a:bodyPr/>
                    <a:lstStyle/>
                    <a:p>
                      <a:pPr algn="ctr"/>
                      <a:r>
                        <a:rPr lang="en-US" sz="1200" dirty="0" err="1" smtClean="0"/>
                        <a:t>Keine</a:t>
                      </a:r>
                      <a:r>
                        <a:rPr lang="en-US" sz="1200" dirty="0" smtClean="0"/>
                        <a:t> </a:t>
                      </a:r>
                      <a:r>
                        <a:rPr lang="en-US" sz="1200" dirty="0" err="1" smtClean="0"/>
                        <a:t>Kugel</a:t>
                      </a:r>
                      <a:endParaRPr lang="en-US" sz="1200" dirty="0"/>
                    </a:p>
                  </a:txBody>
                  <a:tcPr/>
                </a:tc>
              </a:tr>
              <a:tr h="401720">
                <a:tc>
                  <a:txBody>
                    <a:bodyPr/>
                    <a:lstStyle/>
                    <a:p>
                      <a:pPr algn="ctr"/>
                      <a:r>
                        <a:rPr lang="en-US" sz="1200" dirty="0" err="1" smtClean="0"/>
                        <a:t>Kugel</a:t>
                      </a:r>
                      <a:endParaRPr lang="en-US" sz="1200" dirty="0"/>
                    </a:p>
                  </a:txBody>
                  <a:tcPr>
                    <a:solidFill>
                      <a:srgbClr val="FF0000"/>
                    </a:solidFill>
                  </a:tcPr>
                </a:tc>
                <a:tc>
                  <a:txBody>
                    <a:bodyPr/>
                    <a:lstStyle/>
                    <a:p>
                      <a:pPr algn="ctr"/>
                      <a:r>
                        <a:rPr lang="en-US" sz="1800" dirty="0" smtClean="0"/>
                        <a:t>(</a:t>
                      </a:r>
                      <a:r>
                        <a:rPr lang="en-US" sz="1800" dirty="0" smtClean="0">
                          <a:solidFill>
                            <a:srgbClr val="FF0000"/>
                          </a:solidFill>
                        </a:rPr>
                        <a:t>0 </a:t>
                      </a:r>
                      <a:r>
                        <a:rPr lang="en-US" sz="1800" dirty="0" smtClean="0"/>
                        <a:t>, </a:t>
                      </a:r>
                      <a:r>
                        <a:rPr lang="en-US" sz="1800" dirty="0" smtClean="0">
                          <a:solidFill>
                            <a:schemeClr val="accent1"/>
                          </a:solidFill>
                        </a:rPr>
                        <a:t>0</a:t>
                      </a:r>
                      <a:r>
                        <a:rPr lang="en-US" sz="1800" dirty="0" smtClean="0"/>
                        <a:t>)</a:t>
                      </a:r>
                      <a:endParaRPr lang="en-US" sz="18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kumimoji="0" lang="en-US" sz="1800" kern="1200" dirty="0" smtClean="0">
                          <a:solidFill>
                            <a:srgbClr val="FF0000"/>
                          </a:solidFill>
                          <a:latin typeface="+mn-lt"/>
                          <a:ea typeface="+mn-ea"/>
                          <a:cs typeface="+mn-cs"/>
                        </a:rPr>
                        <a:t>2</a:t>
                      </a:r>
                      <a:r>
                        <a:rPr lang="en-US" sz="1800" dirty="0" smtClean="0">
                          <a:solidFill>
                            <a:srgbClr val="FF0000"/>
                          </a:solidFill>
                        </a:rPr>
                        <a:t> </a:t>
                      </a:r>
                      <a:r>
                        <a:rPr lang="en-US" sz="1800" dirty="0" smtClean="0"/>
                        <a:t>, </a:t>
                      </a:r>
                      <a:r>
                        <a:rPr lang="en-US" sz="1800" dirty="0" smtClean="0">
                          <a:solidFill>
                            <a:schemeClr val="accent1"/>
                          </a:solidFill>
                        </a:rPr>
                        <a:t>-1</a:t>
                      </a:r>
                      <a:r>
                        <a:rPr lang="en-US" sz="1800" dirty="0" smtClean="0"/>
                        <a:t>)</a:t>
                      </a:r>
                    </a:p>
                  </a:txBody>
                  <a:tcPr>
                    <a:solidFill>
                      <a:schemeClr val="bg2"/>
                    </a:solidFill>
                  </a:tcPr>
                </a:tc>
              </a:tr>
              <a:tr h="443304">
                <a:tc>
                  <a:txBody>
                    <a:bodyPr/>
                    <a:lstStyle/>
                    <a:p>
                      <a:pPr algn="ctr"/>
                      <a:r>
                        <a:rPr lang="en-US" sz="1200" dirty="0" err="1" smtClean="0"/>
                        <a:t>Keine</a:t>
                      </a:r>
                      <a:r>
                        <a:rPr lang="en-US" sz="1200" dirty="0" smtClean="0"/>
                        <a:t> </a:t>
                      </a:r>
                      <a:r>
                        <a:rPr lang="en-US" sz="1200" dirty="0" err="1" smtClean="0"/>
                        <a:t>Kugel</a:t>
                      </a:r>
                      <a:endParaRPr lang="en-US" sz="12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-1 </a:t>
                      </a:r>
                      <a:r>
                        <a:rPr lang="en-US" sz="1800" dirty="0" smtClean="0"/>
                        <a:t>, </a:t>
                      </a:r>
                      <a:r>
                        <a:rPr kumimoji="0" lang="en-US" sz="1800" kern="1200" dirty="0" smtClean="0">
                          <a:solidFill>
                            <a:schemeClr val="accent1"/>
                          </a:solidFill>
                          <a:latin typeface="+mn-lt"/>
                          <a:ea typeface="+mn-ea"/>
                          <a:cs typeface="+mn-cs"/>
                        </a:rPr>
                        <a:t>2</a:t>
                      </a:r>
                      <a:r>
                        <a:rPr lang="en-US" sz="18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1 </a:t>
                      </a:r>
                      <a:r>
                        <a:rPr lang="en-US" sz="1800" dirty="0" smtClean="0"/>
                        <a:t>, </a:t>
                      </a:r>
                      <a:r>
                        <a:rPr lang="en-US" sz="1800" dirty="0" smtClean="0">
                          <a:solidFill>
                            <a:schemeClr val="accent1"/>
                          </a:solidFill>
                        </a:rPr>
                        <a:t>1</a:t>
                      </a:r>
                      <a:r>
                        <a:rPr lang="en-US" sz="1800" dirty="0" smtClean="0"/>
                        <a:t>)</a:t>
                      </a:r>
                    </a:p>
                  </a:txBody>
                  <a:tcPr>
                    <a:solidFill>
                      <a:schemeClr val="bg2"/>
                    </a:solidFill>
                  </a:tcPr>
                </a:tc>
              </a:tr>
            </a:tbl>
          </a:graphicData>
        </a:graphic>
      </p:graphicFrame>
      <p:sp>
        <p:nvSpPr>
          <p:cNvPr id="11" name="Titel 10"/>
          <p:cNvSpPr>
            <a:spLocks noGrp="1"/>
          </p:cNvSpPr>
          <p:nvPr>
            <p:ph type="title"/>
          </p:nvPr>
        </p:nvSpPr>
        <p:spPr>
          <a:xfrm>
            <a:off x="428596" y="142852"/>
            <a:ext cx="8229600" cy="1347046"/>
          </a:xfrm>
        </p:spPr>
        <p:txBody>
          <a:bodyPr>
            <a:normAutofit fontScale="90000"/>
          </a:bodyPr>
          <a:lstStyle/>
          <a:p>
            <a:pPr lvl="0"/>
            <a:r>
              <a:rPr lang="de-DE" sz="7200" dirty="0" smtClean="0"/>
              <a:t>Hausaufgabe</a:t>
            </a:r>
            <a:r>
              <a:rPr lang="de-DE" sz="9600" dirty="0" smtClean="0"/>
              <a:t/>
            </a:r>
            <a:br>
              <a:rPr lang="de-DE" sz="9600" dirty="0" smtClean="0"/>
            </a:br>
            <a:r>
              <a:rPr lang="de-DE" sz="3100" dirty="0" smtClean="0"/>
              <a:t>1. Dominante Strategien und Nash-Gleichgewichte</a:t>
            </a:r>
            <a:endParaRPr lang="de-DE" dirty="0"/>
          </a:p>
        </p:txBody>
      </p:sp>
      <p:sp>
        <p:nvSpPr>
          <p:cNvPr id="5" name="Nach rechts gekrümmter Pfeil 4"/>
          <p:cNvSpPr/>
          <p:nvPr/>
        </p:nvSpPr>
        <p:spPr>
          <a:xfrm>
            <a:off x="1928794" y="2357430"/>
            <a:ext cx="214314" cy="500066"/>
          </a:xfrm>
          <a:prstGeom prst="curvedRightArrow">
            <a:avLst/>
          </a:prstGeom>
          <a:solidFill>
            <a:srgbClr val="FF0000"/>
          </a:solidFill>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7" name="Nach rechts gekrümmter Pfeil 6"/>
          <p:cNvSpPr/>
          <p:nvPr/>
        </p:nvSpPr>
        <p:spPr>
          <a:xfrm rot="10800000">
            <a:off x="3357554" y="2357430"/>
            <a:ext cx="214314" cy="500066"/>
          </a:xfrm>
          <a:prstGeom prst="curvedRightArrow">
            <a:avLst/>
          </a:prstGeom>
          <a:solidFill>
            <a:srgbClr val="FF0000"/>
          </a:solidFill>
          <a:scene3d>
            <a:camera prst="orthographicFront">
              <a:rot lat="30000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8" name="Nach unten gekrümmter Pfeil 7"/>
          <p:cNvSpPr/>
          <p:nvPr/>
        </p:nvSpPr>
        <p:spPr>
          <a:xfrm>
            <a:off x="2571736" y="2071678"/>
            <a:ext cx="1500198" cy="231454"/>
          </a:xfrm>
          <a:prstGeom prst="curvedDownArrow">
            <a:avLst/>
          </a:prstGeom>
          <a:solidFill>
            <a:schemeClr val="tx2">
              <a:lumMod val="20000"/>
              <a:lumOff val="80000"/>
            </a:schemeClr>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9" name="Nach unten gekrümmter Pfeil 8"/>
          <p:cNvSpPr/>
          <p:nvPr/>
        </p:nvSpPr>
        <p:spPr>
          <a:xfrm rot="10800000">
            <a:off x="2571736" y="2928934"/>
            <a:ext cx="1428760" cy="214314"/>
          </a:xfrm>
          <a:prstGeom prst="curvedDown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aphicFrame>
        <p:nvGraphicFramePr>
          <p:cNvPr id="13" name="Tabelle 12"/>
          <p:cNvGraphicFramePr>
            <a:graphicFrameLocks noGrp="1"/>
          </p:cNvGraphicFramePr>
          <p:nvPr/>
        </p:nvGraphicFramePr>
        <p:xfrm>
          <a:off x="571472" y="3429000"/>
          <a:ext cx="4000527" cy="1285884"/>
        </p:xfrm>
        <a:graphic>
          <a:graphicData uri="http://schemas.openxmlformats.org/drawingml/2006/table">
            <a:tbl>
              <a:tblPr firstRow="1" bandRow="1">
                <a:tableStyleId>{5C22544A-7EE6-4342-B048-85BDC9FD1C3A}</a:tableStyleId>
              </a:tblPr>
              <a:tblGrid>
                <a:gridCol w="1250165"/>
                <a:gridCol w="1310171"/>
                <a:gridCol w="1440191"/>
              </a:tblGrid>
              <a:tr h="391153">
                <a:tc>
                  <a:txBody>
                    <a:bodyPr/>
                    <a:lstStyle/>
                    <a:p>
                      <a:pPr algn="ctr"/>
                      <a:endParaRPr lang="en-US" sz="1200" dirty="0"/>
                    </a:p>
                  </a:txBody>
                  <a:tcPr>
                    <a:solidFill>
                      <a:schemeClr val="bg1"/>
                    </a:solidFill>
                  </a:tcPr>
                </a:tc>
                <a:tc>
                  <a:txBody>
                    <a:bodyPr/>
                    <a:lstStyle/>
                    <a:p>
                      <a:pPr algn="ctr"/>
                      <a:r>
                        <a:rPr lang="en-US" sz="1200" dirty="0" err="1" smtClean="0"/>
                        <a:t>Kugel</a:t>
                      </a:r>
                      <a:endParaRPr lang="en-US" sz="1200" dirty="0"/>
                    </a:p>
                  </a:txBody>
                  <a:tcPr/>
                </a:tc>
                <a:tc>
                  <a:txBody>
                    <a:bodyPr/>
                    <a:lstStyle/>
                    <a:p>
                      <a:pPr algn="ctr"/>
                      <a:r>
                        <a:rPr lang="en-US" sz="1200" dirty="0" err="1" smtClean="0"/>
                        <a:t>Keine</a:t>
                      </a:r>
                      <a:r>
                        <a:rPr lang="en-US" sz="1200" dirty="0" smtClean="0"/>
                        <a:t> </a:t>
                      </a:r>
                      <a:r>
                        <a:rPr lang="en-US" sz="1200" dirty="0" err="1" smtClean="0"/>
                        <a:t>Kugel</a:t>
                      </a:r>
                      <a:endParaRPr lang="en-US" sz="1200" dirty="0"/>
                    </a:p>
                  </a:txBody>
                  <a:tcPr/>
                </a:tc>
              </a:tr>
              <a:tr h="425350">
                <a:tc>
                  <a:txBody>
                    <a:bodyPr/>
                    <a:lstStyle/>
                    <a:p>
                      <a:pPr algn="ctr"/>
                      <a:r>
                        <a:rPr lang="en-US" sz="1200" dirty="0" err="1" smtClean="0"/>
                        <a:t>Kugel</a:t>
                      </a:r>
                      <a:endParaRPr lang="en-US" sz="1200" dirty="0"/>
                    </a:p>
                  </a:txBody>
                  <a:tcPr>
                    <a:solidFill>
                      <a:srgbClr val="FF0000"/>
                    </a:solidFill>
                  </a:tcPr>
                </a:tc>
                <a:tc>
                  <a:txBody>
                    <a:bodyPr/>
                    <a:lstStyle/>
                    <a:p>
                      <a:pPr algn="ctr"/>
                      <a:r>
                        <a:rPr lang="en-US" sz="1800" dirty="0" smtClean="0"/>
                        <a:t>(</a:t>
                      </a:r>
                      <a:r>
                        <a:rPr lang="en-US" sz="1800" dirty="0" smtClean="0">
                          <a:solidFill>
                            <a:srgbClr val="FF0000"/>
                          </a:solidFill>
                        </a:rPr>
                        <a:t>-1 </a:t>
                      </a:r>
                      <a:r>
                        <a:rPr lang="en-US" sz="1800" dirty="0" smtClean="0"/>
                        <a:t>, </a:t>
                      </a:r>
                      <a:r>
                        <a:rPr lang="en-US" sz="1800" dirty="0" smtClean="0">
                          <a:solidFill>
                            <a:schemeClr val="accent1"/>
                          </a:solidFill>
                        </a:rPr>
                        <a:t>-1</a:t>
                      </a:r>
                      <a:r>
                        <a:rPr lang="en-US" sz="1800" dirty="0" smtClean="0"/>
                        <a:t>)</a:t>
                      </a:r>
                      <a:endParaRPr lang="en-US" sz="18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kumimoji="0" lang="en-US" sz="1800" kern="1200" dirty="0" smtClean="0">
                          <a:solidFill>
                            <a:srgbClr val="FF0000"/>
                          </a:solidFill>
                          <a:latin typeface="+mn-lt"/>
                          <a:ea typeface="+mn-ea"/>
                          <a:cs typeface="+mn-cs"/>
                        </a:rPr>
                        <a:t>3</a:t>
                      </a:r>
                      <a:r>
                        <a:rPr lang="en-US" sz="1800" dirty="0" smtClean="0">
                          <a:solidFill>
                            <a:srgbClr val="FF0000"/>
                          </a:solidFill>
                        </a:rPr>
                        <a:t> </a:t>
                      </a:r>
                      <a:r>
                        <a:rPr lang="en-US" sz="1800" dirty="0" smtClean="0"/>
                        <a:t>, </a:t>
                      </a:r>
                      <a:r>
                        <a:rPr lang="en-US" sz="1800" dirty="0" smtClean="0">
                          <a:solidFill>
                            <a:schemeClr val="accent1"/>
                          </a:solidFill>
                        </a:rPr>
                        <a:t>0</a:t>
                      </a:r>
                      <a:r>
                        <a:rPr lang="en-US" sz="1800" dirty="0" smtClean="0"/>
                        <a:t>)</a:t>
                      </a:r>
                    </a:p>
                  </a:txBody>
                  <a:tcPr>
                    <a:solidFill>
                      <a:schemeClr val="bg2"/>
                    </a:solidFill>
                  </a:tcPr>
                </a:tc>
              </a:tr>
              <a:tr h="469381">
                <a:tc>
                  <a:txBody>
                    <a:bodyPr/>
                    <a:lstStyle/>
                    <a:p>
                      <a:pPr algn="ctr"/>
                      <a:r>
                        <a:rPr lang="en-US" sz="1200" dirty="0" err="1" smtClean="0"/>
                        <a:t>Keine</a:t>
                      </a:r>
                      <a:r>
                        <a:rPr lang="en-US" sz="1200" dirty="0" smtClean="0"/>
                        <a:t> </a:t>
                      </a:r>
                      <a:r>
                        <a:rPr lang="en-US" sz="1200" dirty="0" err="1" smtClean="0"/>
                        <a:t>Kugel</a:t>
                      </a:r>
                      <a:endParaRPr lang="en-US" sz="12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0 </a:t>
                      </a:r>
                      <a:r>
                        <a:rPr lang="en-US" sz="1800" dirty="0" smtClean="0"/>
                        <a:t>, </a:t>
                      </a:r>
                      <a:r>
                        <a:rPr kumimoji="0" lang="en-US" sz="1800" kern="1200" dirty="0" smtClean="0">
                          <a:solidFill>
                            <a:schemeClr val="accent1"/>
                          </a:solidFill>
                          <a:latin typeface="+mn-lt"/>
                          <a:ea typeface="+mn-ea"/>
                          <a:cs typeface="+mn-cs"/>
                        </a:rPr>
                        <a:t>3</a:t>
                      </a:r>
                      <a:r>
                        <a:rPr lang="en-US" sz="18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1 </a:t>
                      </a:r>
                      <a:r>
                        <a:rPr lang="en-US" sz="1800" dirty="0" smtClean="0"/>
                        <a:t>, </a:t>
                      </a:r>
                      <a:r>
                        <a:rPr lang="en-US" sz="1800" dirty="0" smtClean="0">
                          <a:solidFill>
                            <a:schemeClr val="accent1"/>
                          </a:solidFill>
                        </a:rPr>
                        <a:t>1</a:t>
                      </a:r>
                      <a:r>
                        <a:rPr lang="en-US" sz="1800" dirty="0" smtClean="0"/>
                        <a:t>)</a:t>
                      </a:r>
                    </a:p>
                  </a:txBody>
                  <a:tcPr>
                    <a:solidFill>
                      <a:schemeClr val="bg2"/>
                    </a:solidFill>
                  </a:tcPr>
                </a:tc>
              </a:tr>
            </a:tbl>
          </a:graphicData>
        </a:graphic>
      </p:graphicFrame>
      <p:graphicFrame>
        <p:nvGraphicFramePr>
          <p:cNvPr id="14" name="Tabelle 13"/>
          <p:cNvGraphicFramePr>
            <a:graphicFrameLocks noGrp="1"/>
          </p:cNvGraphicFramePr>
          <p:nvPr/>
        </p:nvGraphicFramePr>
        <p:xfrm>
          <a:off x="571472" y="5000636"/>
          <a:ext cx="4000528" cy="1357322"/>
        </p:xfrm>
        <a:graphic>
          <a:graphicData uri="http://schemas.openxmlformats.org/drawingml/2006/table">
            <a:tbl>
              <a:tblPr firstRow="1" bandRow="1">
                <a:tableStyleId>{5C22544A-7EE6-4342-B048-85BDC9FD1C3A}</a:tableStyleId>
              </a:tblPr>
              <a:tblGrid>
                <a:gridCol w="1250166"/>
                <a:gridCol w="1310171"/>
                <a:gridCol w="1440191"/>
              </a:tblGrid>
              <a:tr h="412884">
                <a:tc>
                  <a:txBody>
                    <a:bodyPr/>
                    <a:lstStyle/>
                    <a:p>
                      <a:pPr algn="ctr"/>
                      <a:endParaRPr lang="en-US" sz="1200" dirty="0"/>
                    </a:p>
                  </a:txBody>
                  <a:tcPr>
                    <a:solidFill>
                      <a:schemeClr val="bg1"/>
                    </a:solidFill>
                  </a:tcPr>
                </a:tc>
                <a:tc>
                  <a:txBody>
                    <a:bodyPr/>
                    <a:lstStyle/>
                    <a:p>
                      <a:pPr algn="ctr"/>
                      <a:r>
                        <a:rPr lang="en-US" sz="1200" dirty="0" err="1" smtClean="0"/>
                        <a:t>Kugel</a:t>
                      </a:r>
                      <a:endParaRPr lang="en-US" sz="1200" dirty="0"/>
                    </a:p>
                  </a:txBody>
                  <a:tcPr/>
                </a:tc>
                <a:tc>
                  <a:txBody>
                    <a:bodyPr/>
                    <a:lstStyle/>
                    <a:p>
                      <a:pPr algn="ctr"/>
                      <a:r>
                        <a:rPr lang="en-US" sz="1200" dirty="0" err="1" smtClean="0"/>
                        <a:t>Keine</a:t>
                      </a:r>
                      <a:r>
                        <a:rPr lang="en-US" sz="1200" dirty="0" smtClean="0"/>
                        <a:t> </a:t>
                      </a:r>
                      <a:r>
                        <a:rPr lang="en-US" sz="1200" dirty="0" err="1" smtClean="0"/>
                        <a:t>Kugel</a:t>
                      </a:r>
                      <a:endParaRPr lang="en-US" sz="1200" dirty="0"/>
                    </a:p>
                  </a:txBody>
                  <a:tcPr/>
                </a:tc>
              </a:tr>
              <a:tr h="448981">
                <a:tc>
                  <a:txBody>
                    <a:bodyPr/>
                    <a:lstStyle/>
                    <a:p>
                      <a:pPr algn="ctr"/>
                      <a:r>
                        <a:rPr lang="en-US" sz="1200" dirty="0" err="1" smtClean="0"/>
                        <a:t>Kugel</a:t>
                      </a:r>
                      <a:endParaRPr lang="en-US" sz="1200" dirty="0"/>
                    </a:p>
                  </a:txBody>
                  <a:tcPr>
                    <a:solidFill>
                      <a:srgbClr val="FF0000"/>
                    </a:solidFill>
                  </a:tcPr>
                </a:tc>
                <a:tc>
                  <a:txBody>
                    <a:bodyPr/>
                    <a:lstStyle/>
                    <a:p>
                      <a:pPr algn="ctr"/>
                      <a:r>
                        <a:rPr lang="en-US" sz="1800" dirty="0" smtClean="0"/>
                        <a:t>(</a:t>
                      </a:r>
                      <a:r>
                        <a:rPr lang="en-US" sz="1800" dirty="0" smtClean="0">
                          <a:solidFill>
                            <a:srgbClr val="FF0000"/>
                          </a:solidFill>
                        </a:rPr>
                        <a:t>0 </a:t>
                      </a:r>
                      <a:r>
                        <a:rPr lang="en-US" sz="1800" dirty="0" smtClean="0"/>
                        <a:t>, </a:t>
                      </a:r>
                      <a:r>
                        <a:rPr lang="en-US" sz="1800" dirty="0" smtClean="0">
                          <a:solidFill>
                            <a:schemeClr val="accent1"/>
                          </a:solidFill>
                        </a:rPr>
                        <a:t>0</a:t>
                      </a:r>
                      <a:r>
                        <a:rPr lang="en-US" sz="1800" dirty="0" smtClean="0"/>
                        <a:t>)</a:t>
                      </a:r>
                      <a:endParaRPr lang="en-US" sz="1800"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kumimoji="0" lang="en-US" sz="1800" kern="1200" dirty="0" smtClean="0">
                          <a:solidFill>
                            <a:srgbClr val="FF0000"/>
                          </a:solidFill>
                          <a:latin typeface="+mn-lt"/>
                          <a:ea typeface="+mn-ea"/>
                          <a:cs typeface="+mn-cs"/>
                        </a:rPr>
                        <a:t>2</a:t>
                      </a:r>
                      <a:r>
                        <a:rPr lang="en-US" sz="1800" dirty="0" smtClean="0">
                          <a:solidFill>
                            <a:srgbClr val="FF0000"/>
                          </a:solidFill>
                        </a:rPr>
                        <a:t> </a:t>
                      </a:r>
                      <a:r>
                        <a:rPr lang="en-US" sz="1800" dirty="0" smtClean="0"/>
                        <a:t>, </a:t>
                      </a:r>
                      <a:r>
                        <a:rPr lang="en-US" sz="1800" dirty="0" smtClean="0">
                          <a:solidFill>
                            <a:schemeClr val="accent1"/>
                          </a:solidFill>
                        </a:rPr>
                        <a:t>-2</a:t>
                      </a:r>
                      <a:r>
                        <a:rPr lang="en-US" sz="1800" dirty="0" smtClean="0"/>
                        <a:t>)</a:t>
                      </a:r>
                    </a:p>
                  </a:txBody>
                  <a:tcPr>
                    <a:solidFill>
                      <a:schemeClr val="bg2"/>
                    </a:solidFill>
                  </a:tcPr>
                </a:tc>
              </a:tr>
              <a:tr h="495457">
                <a:tc>
                  <a:txBody>
                    <a:bodyPr/>
                    <a:lstStyle/>
                    <a:p>
                      <a:pPr algn="ctr"/>
                      <a:r>
                        <a:rPr lang="en-US" sz="1200" dirty="0" err="1" smtClean="0"/>
                        <a:t>Keine</a:t>
                      </a:r>
                      <a:r>
                        <a:rPr lang="en-US" sz="1200" dirty="0" smtClean="0"/>
                        <a:t> </a:t>
                      </a:r>
                      <a:r>
                        <a:rPr lang="en-US" sz="1200" dirty="0" err="1" smtClean="0"/>
                        <a:t>Kugel</a:t>
                      </a:r>
                      <a:endParaRPr lang="en-US" sz="1200"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-2 </a:t>
                      </a:r>
                      <a:r>
                        <a:rPr lang="en-US" sz="1800" dirty="0" smtClean="0"/>
                        <a:t>, </a:t>
                      </a:r>
                      <a:r>
                        <a:rPr kumimoji="0" lang="en-US" sz="1800" kern="1200" dirty="0" smtClean="0">
                          <a:solidFill>
                            <a:schemeClr val="accent1"/>
                          </a:solidFill>
                          <a:latin typeface="+mn-lt"/>
                          <a:ea typeface="+mn-ea"/>
                          <a:cs typeface="+mn-cs"/>
                        </a:rPr>
                        <a:t>2</a:t>
                      </a:r>
                      <a:r>
                        <a:rPr lang="en-US" sz="1800" dirty="0" smtClean="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t>
                      </a:r>
                      <a:r>
                        <a:rPr lang="en-US" sz="1800" dirty="0" smtClean="0">
                          <a:solidFill>
                            <a:srgbClr val="FF0000"/>
                          </a:solidFill>
                        </a:rPr>
                        <a:t>3 </a:t>
                      </a:r>
                      <a:r>
                        <a:rPr lang="en-US" sz="1800" dirty="0" smtClean="0"/>
                        <a:t>, </a:t>
                      </a:r>
                      <a:r>
                        <a:rPr lang="en-US" sz="1800" dirty="0" smtClean="0">
                          <a:solidFill>
                            <a:schemeClr val="accent1"/>
                          </a:solidFill>
                        </a:rPr>
                        <a:t>3</a:t>
                      </a:r>
                      <a:r>
                        <a:rPr lang="en-US" sz="1800" dirty="0" smtClean="0"/>
                        <a:t>)</a:t>
                      </a:r>
                    </a:p>
                  </a:txBody>
                  <a:tcPr>
                    <a:solidFill>
                      <a:schemeClr val="bg2"/>
                    </a:solidFill>
                  </a:tcPr>
                </a:tc>
              </a:tr>
            </a:tbl>
          </a:graphicData>
        </a:graphic>
      </p:graphicFrame>
      <p:sp>
        <p:nvSpPr>
          <p:cNvPr id="15" name="Textfeld 14"/>
          <p:cNvSpPr txBox="1"/>
          <p:nvPr/>
        </p:nvSpPr>
        <p:spPr>
          <a:xfrm>
            <a:off x="642910" y="1857364"/>
            <a:ext cx="1091966" cy="369332"/>
          </a:xfrm>
          <a:prstGeom prst="rect">
            <a:avLst/>
          </a:prstGeom>
          <a:noFill/>
        </p:spPr>
        <p:txBody>
          <a:bodyPr wrap="none" rtlCol="0">
            <a:spAutoFit/>
          </a:bodyPr>
          <a:lstStyle/>
          <a:p>
            <a:r>
              <a:rPr lang="de-DE" dirty="0" smtClean="0"/>
              <a:t>Beispiel 1</a:t>
            </a:r>
            <a:endParaRPr lang="de-DE" dirty="0"/>
          </a:p>
        </p:txBody>
      </p:sp>
      <p:sp>
        <p:nvSpPr>
          <p:cNvPr id="16" name="Textfeld 15"/>
          <p:cNvSpPr txBox="1"/>
          <p:nvPr/>
        </p:nvSpPr>
        <p:spPr>
          <a:xfrm>
            <a:off x="642910" y="3429000"/>
            <a:ext cx="1132041" cy="369332"/>
          </a:xfrm>
          <a:prstGeom prst="rect">
            <a:avLst/>
          </a:prstGeom>
          <a:noFill/>
        </p:spPr>
        <p:txBody>
          <a:bodyPr wrap="none" rtlCol="0">
            <a:spAutoFit/>
          </a:bodyPr>
          <a:lstStyle/>
          <a:p>
            <a:r>
              <a:rPr lang="de-DE" dirty="0" smtClean="0"/>
              <a:t>Beispiel 2</a:t>
            </a:r>
            <a:endParaRPr lang="de-DE" dirty="0"/>
          </a:p>
        </p:txBody>
      </p:sp>
      <p:sp>
        <p:nvSpPr>
          <p:cNvPr id="17" name="Textfeld 16"/>
          <p:cNvSpPr txBox="1"/>
          <p:nvPr/>
        </p:nvSpPr>
        <p:spPr>
          <a:xfrm>
            <a:off x="642910" y="5000636"/>
            <a:ext cx="1125629" cy="369332"/>
          </a:xfrm>
          <a:prstGeom prst="rect">
            <a:avLst/>
          </a:prstGeom>
          <a:noFill/>
        </p:spPr>
        <p:txBody>
          <a:bodyPr wrap="none" rtlCol="0">
            <a:spAutoFit/>
          </a:bodyPr>
          <a:lstStyle/>
          <a:p>
            <a:r>
              <a:rPr lang="de-DE" dirty="0" smtClean="0"/>
              <a:t>Beispiel 3</a:t>
            </a:r>
            <a:endParaRPr lang="de-DE" dirty="0"/>
          </a:p>
        </p:txBody>
      </p:sp>
      <p:sp>
        <p:nvSpPr>
          <p:cNvPr id="18" name="Pfeil nach rechts 17"/>
          <p:cNvSpPr/>
          <p:nvPr/>
        </p:nvSpPr>
        <p:spPr>
          <a:xfrm>
            <a:off x="4714876" y="2357430"/>
            <a:ext cx="428628"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rechts 18"/>
          <p:cNvSpPr/>
          <p:nvPr/>
        </p:nvSpPr>
        <p:spPr>
          <a:xfrm>
            <a:off x="4714876" y="4000504"/>
            <a:ext cx="428628"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Pfeil nach rechts 19"/>
          <p:cNvSpPr/>
          <p:nvPr/>
        </p:nvSpPr>
        <p:spPr>
          <a:xfrm>
            <a:off x="4714876" y="5572140"/>
            <a:ext cx="428628"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p:cNvSpPr txBox="1"/>
          <p:nvPr/>
        </p:nvSpPr>
        <p:spPr>
          <a:xfrm>
            <a:off x="5214942" y="1714488"/>
            <a:ext cx="3786183" cy="1323439"/>
          </a:xfrm>
          <a:prstGeom prst="rect">
            <a:avLst/>
          </a:prstGeom>
          <a:noFill/>
          <a:ln>
            <a:solidFill>
              <a:schemeClr val="accent1"/>
            </a:solidFill>
          </a:ln>
        </p:spPr>
        <p:txBody>
          <a:bodyPr wrap="square" rtlCol="0">
            <a:spAutoFit/>
          </a:bodyPr>
          <a:lstStyle/>
          <a:p>
            <a:r>
              <a:rPr lang="de-DE" sz="1600" dirty="0" smtClean="0"/>
              <a:t>Das erste Spiel besitzt nur ein Nash-Gleichgewicht das gleichzeitig die dominante Strategie des Spiels ist </a:t>
            </a:r>
          </a:p>
          <a:p>
            <a:r>
              <a:rPr lang="de-DE" sz="1600" dirty="0" smtClean="0"/>
              <a:t>(Kugel, Kugel). Das Spiel gehört zur Klasse der dominanten Spiele.</a:t>
            </a:r>
            <a:endParaRPr lang="de-DE" sz="1600" dirty="0"/>
          </a:p>
        </p:txBody>
      </p:sp>
      <p:sp>
        <p:nvSpPr>
          <p:cNvPr id="22" name="Textfeld 21"/>
          <p:cNvSpPr txBox="1"/>
          <p:nvPr/>
        </p:nvSpPr>
        <p:spPr>
          <a:xfrm>
            <a:off x="5214942" y="3143248"/>
            <a:ext cx="3786183" cy="1887320"/>
          </a:xfrm>
          <a:prstGeom prst="rect">
            <a:avLst/>
          </a:prstGeom>
          <a:noFill/>
          <a:ln>
            <a:solidFill>
              <a:schemeClr val="accent1"/>
            </a:solidFill>
          </a:ln>
        </p:spPr>
        <p:txBody>
          <a:bodyPr wrap="square" rtlCol="0">
            <a:spAutoFit/>
          </a:bodyPr>
          <a:lstStyle/>
          <a:p>
            <a:r>
              <a:rPr lang="de-DE" sz="1600" dirty="0" smtClean="0"/>
              <a:t>Das zweite Spiel besitzt keine dominante Strategie, aber zwei unsymmetrische Nash-Gleichgewicht in reinen Strategien ((K,KK) und (KK,K)) und ein gemischtes Nash-Gleichgewicht (0.67 K , 0.33 KK). Das Spiel gehört zur Klasse der Anti-Koordinationsspiele.</a:t>
            </a:r>
            <a:endParaRPr lang="de-DE" dirty="0"/>
          </a:p>
        </p:txBody>
      </p:sp>
      <p:sp>
        <p:nvSpPr>
          <p:cNvPr id="23" name="Textfeld 22"/>
          <p:cNvSpPr txBox="1"/>
          <p:nvPr/>
        </p:nvSpPr>
        <p:spPr>
          <a:xfrm>
            <a:off x="5214942" y="5000636"/>
            <a:ext cx="3786183" cy="1815882"/>
          </a:xfrm>
          <a:prstGeom prst="rect">
            <a:avLst/>
          </a:prstGeom>
          <a:noFill/>
          <a:ln>
            <a:solidFill>
              <a:schemeClr val="accent1"/>
            </a:solidFill>
          </a:ln>
        </p:spPr>
        <p:txBody>
          <a:bodyPr wrap="square" rtlCol="0">
            <a:spAutoFit/>
          </a:bodyPr>
          <a:lstStyle/>
          <a:p>
            <a:r>
              <a:rPr lang="de-DE" sz="1600" dirty="0" smtClean="0"/>
              <a:t>Das dritte Spiel besitzt ebenfalls keine dominante Strategie, aber zwei symmetrische Nash-Gleichgewicht in reinen Strategien ((K,K) und (KK,KK)) und ein gemischtes Nash-Gleichgewicht (0.33 K , 0.67 KK). Das Spiel gehört zur Klasse der Koordinationsspiele.</a:t>
            </a:r>
            <a:endParaRPr lang="de-DE" sz="1600" dirty="0"/>
          </a:p>
        </p:txBody>
      </p:sp>
      <p:sp>
        <p:nvSpPr>
          <p:cNvPr id="24" name="Nach unten gekrümmter Pfeil 23"/>
          <p:cNvSpPr/>
          <p:nvPr/>
        </p:nvSpPr>
        <p:spPr>
          <a:xfrm>
            <a:off x="2643174" y="3643314"/>
            <a:ext cx="1357322" cy="231454"/>
          </a:xfrm>
          <a:prstGeom prst="curvedDownArrow">
            <a:avLst/>
          </a:prstGeom>
          <a:solidFill>
            <a:schemeClr val="tx2">
              <a:lumMod val="20000"/>
              <a:lumOff val="8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5" name="Nach unten gekrümmter Pfeil 24"/>
          <p:cNvSpPr/>
          <p:nvPr/>
        </p:nvSpPr>
        <p:spPr>
          <a:xfrm rot="10800000">
            <a:off x="2571736" y="4572008"/>
            <a:ext cx="1428760" cy="214314"/>
          </a:xfrm>
          <a:prstGeom prst="curvedDown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6" name="Nach rechts gekrümmter Pfeil 25"/>
          <p:cNvSpPr/>
          <p:nvPr/>
        </p:nvSpPr>
        <p:spPr>
          <a:xfrm rot="10800000">
            <a:off x="3357554" y="4000504"/>
            <a:ext cx="214314" cy="500066"/>
          </a:xfrm>
          <a:prstGeom prst="curvedRightArrow">
            <a:avLst/>
          </a:prstGeom>
          <a:solidFill>
            <a:srgbClr val="FF0000"/>
          </a:solidFill>
          <a:scene3d>
            <a:camera prst="orthographicFront">
              <a:rot lat="30000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27" name="Nach rechts gekrümmter Pfeil 26"/>
          <p:cNvSpPr/>
          <p:nvPr/>
        </p:nvSpPr>
        <p:spPr>
          <a:xfrm>
            <a:off x="1928794" y="4000504"/>
            <a:ext cx="214314" cy="500066"/>
          </a:xfrm>
          <a:prstGeom prst="curvedRightArrow">
            <a:avLst/>
          </a:prstGeom>
          <a:solidFill>
            <a:srgbClr val="FF0000"/>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28" name="Nach rechts gekrümmter Pfeil 27"/>
          <p:cNvSpPr/>
          <p:nvPr/>
        </p:nvSpPr>
        <p:spPr>
          <a:xfrm rot="10800000">
            <a:off x="1928794" y="5572140"/>
            <a:ext cx="214314" cy="500066"/>
          </a:xfrm>
          <a:prstGeom prst="curvedRightArrow">
            <a:avLst/>
          </a:prstGeom>
          <a:solidFill>
            <a:srgbClr val="FF0000"/>
          </a:solidFill>
          <a:scene3d>
            <a:camera prst="orthographicFront">
              <a:rot lat="30000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29" name="Nach rechts gekrümmter Pfeil 28"/>
          <p:cNvSpPr/>
          <p:nvPr/>
        </p:nvSpPr>
        <p:spPr>
          <a:xfrm>
            <a:off x="3286116" y="5572140"/>
            <a:ext cx="214314" cy="500066"/>
          </a:xfrm>
          <a:prstGeom prst="curvedRightArrow">
            <a:avLst/>
          </a:prstGeom>
          <a:solidFill>
            <a:srgbClr val="FF0000"/>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30" name="Nach unten gekrümmter Pfeil 29"/>
          <p:cNvSpPr/>
          <p:nvPr/>
        </p:nvSpPr>
        <p:spPr>
          <a:xfrm>
            <a:off x="2571736" y="5214950"/>
            <a:ext cx="1500198" cy="231454"/>
          </a:xfrm>
          <a:prstGeom prst="curvedDownArrow">
            <a:avLst/>
          </a:prstGeom>
          <a:solidFill>
            <a:schemeClr val="tx2">
              <a:lumMod val="20000"/>
              <a:lumOff val="80000"/>
            </a:schemeClr>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2" name="Nach unten gekrümmter Pfeil 31"/>
          <p:cNvSpPr/>
          <p:nvPr/>
        </p:nvSpPr>
        <p:spPr>
          <a:xfrm rot="10800000">
            <a:off x="2643174" y="6215082"/>
            <a:ext cx="1357322" cy="214314"/>
          </a:xfrm>
          <a:prstGeom prst="curvedDownArrow">
            <a:avLst/>
          </a:prstGeom>
          <a:solidFill>
            <a:schemeClr val="tx2">
              <a:lumMod val="20000"/>
              <a:lumOff val="80000"/>
            </a:schemeClr>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yperion">
  <a:themeElements>
    <a:clrScheme name="Hyperion">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Hyperion">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Hyperion">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0</TotalTime>
  <Words>5239</Words>
  <Application>Microsoft Office PowerPoint</Application>
  <PresentationFormat>Bildschirmpräsentation (4:3)</PresentationFormat>
  <Paragraphs>875</Paragraphs>
  <Slides>54</Slides>
  <Notes>54</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54</vt:i4>
      </vt:variant>
    </vt:vector>
  </HeadingPairs>
  <TitlesOfParts>
    <vt:vector size="56" baseType="lpstr">
      <vt:lpstr>Hyperion</vt:lpstr>
      <vt:lpstr>Formel</vt:lpstr>
      <vt:lpstr>Neue Entwicklungen in der Evolutionären Spieltheorie (Vorlesungsteil 5)</vt:lpstr>
      <vt:lpstr>Inhaltsübersicht  der gesamten Vorlesung</vt:lpstr>
      <vt:lpstr>Inhaltsübersicht der vorigen vier Teile der Vorlesung</vt:lpstr>
      <vt:lpstr>Wiederholung: Evolutionäre Spieltheorie</vt:lpstr>
      <vt:lpstr>Wiederholung:  Replikatordynamik (für symmetrische (2x2)-Spiele)</vt:lpstr>
      <vt:lpstr>Hausaufgabe</vt:lpstr>
      <vt:lpstr>Hausaufgabe</vt:lpstr>
      <vt:lpstr>Beispiel 1:</vt:lpstr>
      <vt:lpstr>Hausaufgabe 1. Dominante Strategien und Nash-Gleichgewichte</vt:lpstr>
      <vt:lpstr>Hausaufgabe 1. Dominante Strategien und Nash-Gleichgewichte (Berechnung des gemischten Nash-Gleichgewichts in Beispiel 2)</vt:lpstr>
      <vt:lpstr>Hausaufgabe 1. Dominante Strategien und Nash-Gleichgewichte (Berechnung des gemischten Nash-Gleichgewichts in Beispiel 3)</vt:lpstr>
      <vt:lpstr>Hausaufgabe 1. Dominante Strategien und Nash-Gleichgewichte</vt:lpstr>
      <vt:lpstr>Hausaufgabe</vt:lpstr>
      <vt:lpstr>Hausaufgabe 2. Replikatordynamik und die Funktion g(x)</vt:lpstr>
      <vt:lpstr>Hausaufgabe 2. Replikatordynamik und die Funktion g(x)</vt:lpstr>
      <vt:lpstr>Hausaufgabe 2. Replikatordynamik und die Funktion g(x)</vt:lpstr>
      <vt:lpstr>Hausaufgabe</vt:lpstr>
      <vt:lpstr>Hausaufgabe 2. Nullstellen der Funktion g(x)</vt:lpstr>
      <vt:lpstr>Hausaufgabe</vt:lpstr>
      <vt:lpstr>Hausaufgabe 4. Evolutionäre Strategien (Beispiel 1)</vt:lpstr>
      <vt:lpstr>Hausaufgabe 4. Evolutionäre Strategien (Beispiel 2)</vt:lpstr>
      <vt:lpstr>Hausaufgabe 4. Evolutionäre Strategien (Beispiel 3)</vt:lpstr>
      <vt:lpstr>Inhaltsübersicht des fünften Teils der Vorlesung</vt:lpstr>
      <vt:lpstr>Inhaltsübersicht des fünften Teils der Vorlesung</vt:lpstr>
      <vt:lpstr>Theorie         Experiment Experimentelle Ergebnisse des im Teil 4 gespielten Beispiels 1</vt:lpstr>
      <vt:lpstr>Theorie         Experiment Experimentelle Ergebnisse des im Teil 4 gespielten Beispiels 2</vt:lpstr>
      <vt:lpstr>Theorie         Experiment Experimentelle Ergebnisse des im Teil 4 gespielten Beispiels 3</vt:lpstr>
      <vt:lpstr>Theorie         Experiment Experimentelle Ökonomie</vt:lpstr>
      <vt:lpstr>Theorie         Experiment Experimentelle Ökonomie</vt:lpstr>
      <vt:lpstr>Theorie         Experiment Mögliche Gründe einer Diskrepanz zwischen Theorie und Experiment</vt:lpstr>
      <vt:lpstr>Inhaltsübersicht des fünften Teils der Vorlesung</vt:lpstr>
      <vt:lpstr>Die Exponentialfunktion und der Logarithmus</vt:lpstr>
      <vt:lpstr>Eigenschaften und Rechenregeln der Exponentialfunktion und des Logarithmus </vt:lpstr>
      <vt:lpstr>Das Integral  </vt:lpstr>
      <vt:lpstr>Analytische Lösung von Differentialgleichungen</vt:lpstr>
      <vt:lpstr>Analytische Lösung von Differentialgleichungen Ein „einfaches“Beispiel</vt:lpstr>
      <vt:lpstr>Analytische Lösung von Differentialgleichungen Beispiel 1 aus Vorlesungsteil 4 (I)</vt:lpstr>
      <vt:lpstr>Analytische Lösung von Differentialgleichungen Beispiel 1 aus Vorlesungsteil 4 (II)</vt:lpstr>
      <vt:lpstr>Inhaltsübersicht des fünften Teils der Vorlesung</vt:lpstr>
      <vt:lpstr>Anwendungsfelder der evolutionären Spieltheorie (I)</vt:lpstr>
      <vt:lpstr>Anwendungsfelder der evolutionären Spieltheorie (II)</vt:lpstr>
      <vt:lpstr>Anwendungsfelder der evolutionären Spieltheorie (III)</vt:lpstr>
      <vt:lpstr>Inhaltsübersicht des fünften Teils der Vorlesung</vt:lpstr>
      <vt:lpstr>Replikatordynamik</vt:lpstr>
      <vt:lpstr>Replikatordynamik (für symmetrische (2x2)-Spiele)</vt:lpstr>
      <vt:lpstr>Replikatordynamik (für symmetrische (2x3)-Spiele)</vt:lpstr>
      <vt:lpstr>Replikatordynamik (für symmetrische (2x3)-Spiele)</vt:lpstr>
      <vt:lpstr>Replikatordynamik (für symmetrische (2x3)-Spiele, Beispiel 1)</vt:lpstr>
      <vt:lpstr>Replikatordynamik (für symmetrische (2x3)-Spiele, Beispiel 1)</vt:lpstr>
      <vt:lpstr>Replikatordynamik (für symmetrische (2x3)-Spiele, Beispiel 1)</vt:lpstr>
      <vt:lpstr>Replikatordynamik (für symmetrische (2x3)-Spiele, Beispiel 1)</vt:lpstr>
      <vt:lpstr>Replikatordynamik (für symmetrische (2x3)-Spiele, Beispiel 2)</vt:lpstr>
      <vt:lpstr>Replikatordynamik (Klassifizierung symmetrische (2x3)-Spiele)</vt:lpstr>
      <vt:lpstr>Hausaufgabe</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Evolutionär stabile Strategien und Open Access</dc:title>
  <dc:creator>hanauske</dc:creator>
  <cp:lastModifiedBy>hanauske</cp:lastModifiedBy>
  <cp:revision>243</cp:revision>
  <dcterms:created xsi:type="dcterms:W3CDTF">2009-09-16T10:54:44Z</dcterms:created>
  <dcterms:modified xsi:type="dcterms:W3CDTF">2009-11-18T15:24:46Z</dcterms:modified>
</cp:coreProperties>
</file>