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sldIdLst>
    <p:sldId id="256" r:id="rId2"/>
    <p:sldId id="257" r:id="rId3"/>
    <p:sldId id="314" r:id="rId4"/>
    <p:sldId id="365" r:id="rId5"/>
    <p:sldId id="366" r:id="rId6"/>
    <p:sldId id="367" r:id="rId7"/>
    <p:sldId id="349" r:id="rId8"/>
    <p:sldId id="350" r:id="rId9"/>
    <p:sldId id="326" r:id="rId10"/>
    <p:sldId id="364" r:id="rId11"/>
    <p:sldId id="369" r:id="rId12"/>
    <p:sldId id="370" r:id="rId13"/>
    <p:sldId id="351" r:id="rId14"/>
    <p:sldId id="376" r:id="rId15"/>
    <p:sldId id="371" r:id="rId16"/>
    <p:sldId id="372" r:id="rId17"/>
    <p:sldId id="375" r:id="rId18"/>
    <p:sldId id="352" r:id="rId19"/>
    <p:sldId id="373" r:id="rId20"/>
    <p:sldId id="374" r:id="rId21"/>
    <p:sldId id="353" r:id="rId22"/>
    <p:sldId id="337" r:id="rId23"/>
    <p:sldId id="357" r:id="rId24"/>
    <p:sldId id="356" r:id="rId25"/>
    <p:sldId id="360" r:id="rId26"/>
    <p:sldId id="354" r:id="rId27"/>
    <p:sldId id="339" r:id="rId28"/>
    <p:sldId id="359" r:id="rId29"/>
    <p:sldId id="358" r:id="rId30"/>
    <p:sldId id="363" r:id="rId31"/>
    <p:sldId id="355" r:id="rId32"/>
    <p:sldId id="342" r:id="rId33"/>
    <p:sldId id="361" r:id="rId34"/>
    <p:sldId id="362" r:id="rId35"/>
    <p:sldId id="368" r:id="rId36"/>
    <p:sldId id="348" r:id="rId37"/>
    <p:sldId id="345" r:id="rId3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DC06"/>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3" autoAdjust="0"/>
    <p:restoredTop sz="94706" autoAdjust="0"/>
  </p:normalViewPr>
  <p:slideViewPr>
    <p:cSldViewPr>
      <p:cViewPr varScale="1">
        <p:scale>
          <a:sx n="107" d="100"/>
          <a:sy n="107"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1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6.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5.wmf"/><Relationship Id="rId11" Type="http://schemas.openxmlformats.org/officeDocument/2006/relationships/image" Target="../media/image31.wmf"/><Relationship Id="rId5" Type="http://schemas.openxmlformats.org/officeDocument/2006/relationships/image" Target="../media/image29.wmf"/><Relationship Id="rId10" Type="http://schemas.openxmlformats.org/officeDocument/2006/relationships/image" Target="../media/image38.wmf"/><Relationship Id="rId4" Type="http://schemas.openxmlformats.org/officeDocument/2006/relationships/image" Target="../media/image28.wmf"/><Relationship Id="rId9"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2EFC8-6A15-4605-AACB-F9FC5611E410}" type="datetimeFigureOut">
              <a:rPr lang="de-DE" smtClean="0"/>
              <a:pPr/>
              <a:t>16.10.2009</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2FC94-EAAE-4536-BC1C-C16DD11465F5}"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2DE2FC94-EAAE-4536-BC1C-C16DD11465F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2DE2FC94-EAAE-4536-BC1C-C16DD11465F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2DE2FC94-EAAE-4536-BC1C-C16DD11465F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2DE2FC94-EAAE-4536-BC1C-C16DD11465F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DE2FC94-EAAE-4536-BC1C-C16DD11465F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19" name="Fußzeilenplatzhalter 18"/>
          <p:cNvSpPr>
            <a:spLocks noGrp="1"/>
          </p:cNvSpPr>
          <p:nvPr>
            <p:ph type="ftr" sz="quarter" idx="11"/>
          </p:nvPr>
        </p:nvSpPr>
        <p:spPr/>
        <p:txBody>
          <a:bodyPr/>
          <a:lstStyle/>
          <a:p>
            <a:endParaRPr lang="en-US"/>
          </a:p>
        </p:txBody>
      </p:sp>
      <p:sp>
        <p:nvSpPr>
          <p:cNvPr id="27" name="Foliennummernplatzhalter 26"/>
          <p:cNvSpPr>
            <a:spLocks noGrp="1"/>
          </p:cNvSpPr>
          <p:nvPr>
            <p:ph type="sldNum" sz="quarter" idx="12"/>
          </p:nvPr>
        </p:nvSpPr>
        <p:spPr/>
        <p:txBody>
          <a:bodyPr/>
          <a:lstStyle/>
          <a:p>
            <a:fld id="{F3C748EB-2670-4E7C-88FE-740096AEB214}" type="slidenum">
              <a:rPr lang="en-US" smtClean="0"/>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3C748EB-2670-4E7C-88FE-740096AEB214}"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3C748EB-2670-4E7C-88FE-740096AEB214}"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3C748EB-2670-4E7C-88FE-740096AEB214}"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3C748EB-2670-4E7C-88FE-740096AEB214}" type="slidenum">
              <a:rPr lang="en-US" smtClean="0"/>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3C748EB-2670-4E7C-88FE-740096AEB214}"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F3C748EB-2670-4E7C-88FE-740096AEB214}"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F3C748EB-2670-4E7C-88FE-740096AEB214}"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F3C748EB-2670-4E7C-88FE-740096AEB214}"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3C748EB-2670-4E7C-88FE-740096AEB214}"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D12F3E25-6ACE-4A61-A484-3AFC2A8C9E06}" type="datetimeFigureOut">
              <a:rPr lang="de-DE" smtClean="0"/>
              <a:pPr/>
              <a:t>16.10.2009</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a:xfrm>
            <a:off x="8077200" y="6356350"/>
            <a:ext cx="609600" cy="365125"/>
          </a:xfrm>
        </p:spPr>
        <p:txBody>
          <a:bodyPr/>
          <a:lstStyle/>
          <a:p>
            <a:fld id="{F3C748EB-2670-4E7C-88FE-740096AEB214}" type="slidenum">
              <a:rPr lang="en-US" smtClean="0"/>
              <a:pPr/>
              <a:t>‹Nr.›</a:t>
            </a:fld>
            <a:endParaRPr lang="en-US"/>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12F3E25-6ACE-4A61-A484-3AFC2A8C9E06}" type="datetimeFigureOut">
              <a:rPr lang="de-DE" smtClean="0"/>
              <a:pPr/>
              <a:t>16.10.2009</a:t>
            </a:fld>
            <a:endParaRPr lang="en-US"/>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C748EB-2670-4E7C-88FE-740096AEB214}" type="slidenum">
              <a:rPr lang="en-US" smtClean="0"/>
              <a:pPr/>
              <a:t>‹Nr.›</a:t>
            </a:fld>
            <a:endParaRPr lang="en-US"/>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4.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7.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oleObject" Target="../embeddings/oleObject30.bin"/><Relationship Id="rId3" Type="http://schemas.openxmlformats.org/officeDocument/2006/relationships/notesSlide" Target="../notesSlides/notesSlide19.xml"/><Relationship Id="rId7" Type="http://schemas.openxmlformats.org/officeDocument/2006/relationships/oleObject" Target="../embeddings/oleObject24.bin"/><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3.bin"/><Relationship Id="rId11" Type="http://schemas.openxmlformats.org/officeDocument/2006/relationships/oleObject" Target="../embeddings/oleObject28.bin"/><Relationship Id="rId5" Type="http://schemas.openxmlformats.org/officeDocument/2006/relationships/oleObject" Target="../embeddings/oleObject22.bin"/><Relationship Id="rId10" Type="http://schemas.openxmlformats.org/officeDocument/2006/relationships/oleObject" Target="../embeddings/oleObject27.bin"/><Relationship Id="rId4" Type="http://schemas.openxmlformats.org/officeDocument/2006/relationships/oleObject" Target="../embeddings/oleObject21.bin"/><Relationship Id="rId9"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oleObject" Target="../embeddings/oleObject40.bin"/><Relationship Id="rId3" Type="http://schemas.openxmlformats.org/officeDocument/2006/relationships/notesSlide" Target="../notesSlides/notesSlide20.xml"/><Relationship Id="rId7" Type="http://schemas.openxmlformats.org/officeDocument/2006/relationships/oleObject" Target="../embeddings/oleObject34.bin"/><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3.bin"/><Relationship Id="rId11" Type="http://schemas.openxmlformats.org/officeDocument/2006/relationships/oleObject" Target="../embeddings/oleObject38.bin"/><Relationship Id="rId5" Type="http://schemas.openxmlformats.org/officeDocument/2006/relationships/oleObject" Target="../embeddings/oleObject32.bin"/><Relationship Id="rId10" Type="http://schemas.openxmlformats.org/officeDocument/2006/relationships/oleObject" Target="../embeddings/oleObject37.bin"/><Relationship Id="rId4" Type="http://schemas.openxmlformats.org/officeDocument/2006/relationships/oleObject" Target="../embeddings/oleObject31.bin"/><Relationship Id="rId9" Type="http://schemas.openxmlformats.org/officeDocument/2006/relationships/oleObject" Target="../embeddings/oleObject36.bin"/><Relationship Id="rId1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8596" y="1142984"/>
            <a:ext cx="8244230" cy="2000264"/>
          </a:xfrm>
        </p:spPr>
        <p:txBody>
          <a:bodyPr>
            <a:normAutofit fontScale="90000"/>
          </a:bodyPr>
          <a:lstStyle/>
          <a:p>
            <a:pPr algn="ctr"/>
            <a:r>
              <a:rPr lang="de-DE" dirty="0" smtClean="0"/>
              <a:t>Neue Entwicklungen in der Evolutionären Spieltheorie</a:t>
            </a:r>
            <a:br>
              <a:rPr lang="de-DE" dirty="0" smtClean="0"/>
            </a:br>
            <a:r>
              <a:rPr lang="de-DE" sz="2700" dirty="0" smtClean="0"/>
              <a:t>(Vorlesungsteil 2)</a:t>
            </a:r>
            <a:endParaRPr lang="de-DE" dirty="0"/>
          </a:p>
        </p:txBody>
      </p:sp>
      <p:sp>
        <p:nvSpPr>
          <p:cNvPr id="3" name="Untertitel 2"/>
          <p:cNvSpPr>
            <a:spLocks noGrp="1"/>
          </p:cNvSpPr>
          <p:nvPr>
            <p:ph type="subTitle" idx="1"/>
          </p:nvPr>
        </p:nvSpPr>
        <p:spPr>
          <a:xfrm>
            <a:off x="571472" y="3857628"/>
            <a:ext cx="7854696" cy="2428892"/>
          </a:xfrm>
        </p:spPr>
        <p:txBody>
          <a:bodyPr>
            <a:normAutofit fontScale="70000" lnSpcReduction="20000"/>
          </a:bodyPr>
          <a:lstStyle/>
          <a:p>
            <a:pPr algn="ctr"/>
            <a:r>
              <a:rPr lang="de-DE" dirty="0" smtClean="0"/>
              <a:t>Vorlesung im Rahmen des </a:t>
            </a:r>
          </a:p>
          <a:p>
            <a:pPr algn="ctr"/>
            <a:r>
              <a:rPr lang="de-DE" dirty="0" smtClean="0"/>
              <a:t>Deutsch-Französischen Dozenten-Austauschprogramms „</a:t>
            </a:r>
            <a:r>
              <a:rPr lang="de-DE" i="1" dirty="0" err="1" smtClean="0"/>
              <a:t>Minerve</a:t>
            </a:r>
            <a:r>
              <a:rPr lang="de-DE" dirty="0" smtClean="0"/>
              <a:t>“</a:t>
            </a:r>
          </a:p>
          <a:p>
            <a:pPr algn="ctr"/>
            <a:r>
              <a:rPr lang="de-DE" dirty="0" smtClean="0"/>
              <a:t/>
            </a:r>
            <a:br>
              <a:rPr lang="de-DE" dirty="0" smtClean="0"/>
            </a:br>
            <a:r>
              <a:rPr lang="de-DE" dirty="0" smtClean="0"/>
              <a:t>Dr. Matthias Hanauske</a:t>
            </a:r>
            <a:br>
              <a:rPr lang="de-DE" dirty="0" smtClean="0"/>
            </a:br>
            <a:r>
              <a:rPr lang="de-DE" dirty="0" smtClean="0"/>
              <a:t>Institut für Wirtschaftsinformatik</a:t>
            </a:r>
            <a:br>
              <a:rPr lang="de-DE" dirty="0" smtClean="0"/>
            </a:br>
            <a:r>
              <a:rPr lang="de-DE" dirty="0" smtClean="0"/>
              <a:t>Goethe-Universität Frankfurt am Main</a:t>
            </a:r>
            <a:br>
              <a:rPr lang="de-DE" dirty="0" smtClean="0"/>
            </a:br>
            <a:r>
              <a:rPr lang="de-DE" dirty="0" smtClean="0"/>
              <a:t>Grüneburgplatz 1, 60323 Frankfurt am Main</a:t>
            </a:r>
          </a:p>
          <a:p>
            <a:pPr algn="ctr"/>
            <a:endParaRPr lang="de-DE" dirty="0" smtClean="0"/>
          </a:p>
          <a:p>
            <a:pPr algn="ctr"/>
            <a:r>
              <a:rPr lang="en-US" dirty="0" smtClean="0"/>
              <a:t>Lyon, 16.Oktober 2009</a:t>
            </a:r>
          </a:p>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Reine und gemischte Strategien</a:t>
            </a:r>
            <a:endParaRPr lang="de-DE" dirty="0"/>
          </a:p>
        </p:txBody>
      </p:sp>
      <p:sp>
        <p:nvSpPr>
          <p:cNvPr id="3" name="Inhaltsplatzhalter 2"/>
          <p:cNvSpPr>
            <a:spLocks noGrp="1"/>
          </p:cNvSpPr>
          <p:nvPr>
            <p:ph idx="1"/>
          </p:nvPr>
        </p:nvSpPr>
        <p:spPr/>
        <p:txBody>
          <a:bodyPr>
            <a:normAutofit/>
          </a:bodyPr>
          <a:lstStyle/>
          <a:p>
            <a:pPr>
              <a:buNone/>
            </a:pPr>
            <a:r>
              <a:rPr lang="de-DE" dirty="0" smtClean="0"/>
              <a:t>Als reine Strategien bezeichnet man die diskrete Menge an möglichen Strategie:</a:t>
            </a:r>
          </a:p>
          <a:p>
            <a:pPr>
              <a:buNone/>
            </a:pPr>
            <a:endParaRPr lang="de-DE" dirty="0" smtClean="0"/>
          </a:p>
          <a:p>
            <a:pPr>
              <a:buNone/>
            </a:pPr>
            <a:endParaRPr lang="de-DE" dirty="0" smtClean="0"/>
          </a:p>
          <a:p>
            <a:pPr>
              <a:buNone/>
            </a:pPr>
            <a:r>
              <a:rPr lang="de-DE" dirty="0" smtClean="0"/>
              <a:t>Gemischte Strategien stellen die Strategie –Entscheidungswahrscheinlichkeit eines Spielers dar. </a:t>
            </a:r>
          </a:p>
          <a:p>
            <a:pPr>
              <a:buNone/>
            </a:pPr>
            <a:r>
              <a:rPr lang="de-DE" dirty="0" smtClean="0"/>
              <a:t>Das Konzept der gemischten Strategien erweitert die Menge der reinen Strategien, indem diese diskreten, natürlichen Strategien in einen </a:t>
            </a:r>
            <a:r>
              <a:rPr lang="de-DE" smtClean="0"/>
              <a:t>reelwertigen Zahlenraum transformiert werden.</a:t>
            </a:r>
            <a:endParaRPr lang="de-DE" dirty="0" smtClean="0"/>
          </a:p>
        </p:txBody>
      </p:sp>
      <p:graphicFrame>
        <p:nvGraphicFramePr>
          <p:cNvPr id="181249" name="Object 1"/>
          <p:cNvGraphicFramePr>
            <a:graphicFrameLocks noChangeAspect="1"/>
          </p:cNvGraphicFramePr>
          <p:nvPr/>
        </p:nvGraphicFramePr>
        <p:xfrm>
          <a:off x="714348" y="2928934"/>
          <a:ext cx="7234238" cy="479425"/>
        </p:xfrm>
        <a:graphic>
          <a:graphicData uri="http://schemas.openxmlformats.org/presentationml/2006/ole">
            <p:oleObj spid="_x0000_s283650" name="Formel" r:id="rId4" imgW="3454200" imgH="2286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Gemischte Strategien </a:t>
            </a:r>
            <a:br>
              <a:rPr lang="de-DE" dirty="0" smtClean="0"/>
            </a:br>
            <a:r>
              <a:rPr lang="de-DE" dirty="0" smtClean="0"/>
              <a:t>in (2x2)-Spielen</a:t>
            </a:r>
            <a:endParaRPr lang="de-DE" dirty="0"/>
          </a:p>
        </p:txBody>
      </p:sp>
      <p:graphicFrame>
        <p:nvGraphicFramePr>
          <p:cNvPr id="351235" name="Object 3"/>
          <p:cNvGraphicFramePr>
            <a:graphicFrameLocks noChangeAspect="1"/>
          </p:cNvGraphicFramePr>
          <p:nvPr/>
        </p:nvGraphicFramePr>
        <p:xfrm>
          <a:off x="1428728" y="1928802"/>
          <a:ext cx="6000792" cy="4560602"/>
        </p:xfrm>
        <a:graphic>
          <a:graphicData uri="http://schemas.openxmlformats.org/presentationml/2006/ole">
            <p:oleObj spid="_x0000_s351235" name="Formel" r:id="rId4" imgW="3085920" imgH="233676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285728"/>
            <a:ext cx="8229600" cy="785810"/>
          </a:xfrm>
        </p:spPr>
        <p:txBody>
          <a:bodyPr>
            <a:normAutofit fontScale="90000"/>
          </a:bodyPr>
          <a:lstStyle/>
          <a:p>
            <a:r>
              <a:rPr lang="de-DE" dirty="0" smtClean="0"/>
              <a:t>Beispiel: Gefangenendilemma</a:t>
            </a:r>
            <a:endParaRPr lang="de-DE" dirty="0"/>
          </a:p>
        </p:txBody>
      </p:sp>
      <p:sp>
        <p:nvSpPr>
          <p:cNvPr id="3" name="Inhaltsplatzhalter 2"/>
          <p:cNvSpPr>
            <a:spLocks noGrp="1"/>
          </p:cNvSpPr>
          <p:nvPr>
            <p:ph idx="1"/>
          </p:nvPr>
        </p:nvSpPr>
        <p:spPr>
          <a:xfrm>
            <a:off x="457200" y="1357298"/>
            <a:ext cx="8229600" cy="4967302"/>
          </a:xfrm>
        </p:spPr>
        <p:txBody>
          <a:bodyPr/>
          <a:lstStyle/>
          <a:p>
            <a:r>
              <a:rPr lang="de-DE" dirty="0" smtClean="0"/>
              <a:t>Im Gefangenendilemma gibt es die reinen Strategien „gestehen (</a:t>
            </a:r>
            <a:r>
              <a:rPr lang="de-DE" dirty="0" err="1" smtClean="0"/>
              <a:t>Ge</a:t>
            </a:r>
            <a:r>
              <a:rPr lang="de-DE" dirty="0" smtClean="0"/>
              <a:t>)“ oder „schweigen (</a:t>
            </a:r>
            <a:r>
              <a:rPr lang="de-DE" dirty="0" err="1" smtClean="0"/>
              <a:t>Sc</a:t>
            </a:r>
            <a:r>
              <a:rPr lang="de-DE" dirty="0" smtClean="0"/>
              <a:t>)“. Die Variable x beschreibt nun die Wahrscheinlichkeit des Spielers A die Strategie </a:t>
            </a:r>
            <a:r>
              <a:rPr lang="de-DE" dirty="0" err="1" smtClean="0"/>
              <a:t>Ge</a:t>
            </a:r>
            <a:r>
              <a:rPr lang="de-DE" dirty="0" smtClean="0"/>
              <a:t> </a:t>
            </a:r>
            <a:r>
              <a:rPr lang="de-DE" dirty="0" smtClean="0"/>
              <a:t>zu spielen. Für x=1 spielt er auf jeden Fall die Strategie </a:t>
            </a:r>
            <a:r>
              <a:rPr lang="de-DE" dirty="0" err="1" smtClean="0"/>
              <a:t>Ge</a:t>
            </a:r>
            <a:r>
              <a:rPr lang="de-DE" dirty="0" smtClean="0"/>
              <a:t>, </a:t>
            </a:r>
            <a:r>
              <a:rPr lang="de-DE" dirty="0" smtClean="0"/>
              <a:t>für x=0 entscheidet er sich sicher für die Strategie </a:t>
            </a:r>
            <a:r>
              <a:rPr lang="de-DE" dirty="0" err="1" smtClean="0"/>
              <a:t>Sc</a:t>
            </a:r>
            <a:r>
              <a:rPr lang="de-DE" dirty="0" smtClean="0"/>
              <a:t> </a:t>
            </a:r>
            <a:r>
              <a:rPr lang="de-DE" dirty="0" smtClean="0"/>
              <a:t>und bei x=0.85 spielt er zu 85 Prozent die Strategie </a:t>
            </a:r>
            <a:r>
              <a:rPr lang="de-DE" dirty="0" err="1" smtClean="0"/>
              <a:t>Ge</a:t>
            </a:r>
            <a:r>
              <a:rPr lang="de-DE" dirty="0" smtClean="0"/>
              <a:t>. </a:t>
            </a:r>
            <a:r>
              <a:rPr lang="de-DE" dirty="0" smtClean="0"/>
              <a:t>Das gleiche gilt für Spieler B und der Variablen y.</a:t>
            </a:r>
            <a:endParaRPr lang="de-DE" dirty="0"/>
          </a:p>
        </p:txBody>
      </p:sp>
      <p:graphicFrame>
        <p:nvGraphicFramePr>
          <p:cNvPr id="5" name="Tabelle 4"/>
          <p:cNvGraphicFramePr>
            <a:graphicFrameLocks noGrp="1"/>
          </p:cNvGraphicFramePr>
          <p:nvPr/>
        </p:nvGraphicFramePr>
        <p:xfrm>
          <a:off x="2786050" y="4857760"/>
          <a:ext cx="3571903" cy="1536386"/>
        </p:xfrm>
        <a:graphic>
          <a:graphicData uri="http://schemas.openxmlformats.org/drawingml/2006/table">
            <a:tbl>
              <a:tblPr firstRow="1" bandRow="1">
                <a:tableStyleId>{5C22544A-7EE6-4342-B048-85BDC9FD1C3A}</a:tableStyleId>
              </a:tblPr>
              <a:tblGrid>
                <a:gridCol w="642942"/>
                <a:gridCol w="1571636"/>
                <a:gridCol w="1357325"/>
              </a:tblGrid>
              <a:tr h="500066">
                <a:tc>
                  <a:txBody>
                    <a:bodyPr/>
                    <a:lstStyle/>
                    <a:p>
                      <a:endParaRPr lang="en-US" dirty="0"/>
                    </a:p>
                  </a:txBody>
                  <a:tcPr>
                    <a:solidFill>
                      <a:schemeClr val="bg1"/>
                    </a:solidFill>
                  </a:tcPr>
                </a:tc>
                <a:tc>
                  <a:txBody>
                    <a:bodyPr/>
                    <a:lstStyle/>
                    <a:p>
                      <a:pPr marL="0" algn="l" rtl="0" eaLnBrk="1" latinLnBrk="0" hangingPunct="1"/>
                      <a:r>
                        <a:rPr kumimoji="0" lang="en-US" kern="1200" dirty="0" err="1" smtClean="0">
                          <a:solidFill>
                            <a:schemeClr val="dk1"/>
                          </a:solidFill>
                          <a:latin typeface="+mn-lt"/>
                          <a:ea typeface="+mn-ea"/>
                          <a:cs typeface="+mn-cs"/>
                        </a:rPr>
                        <a:t>Ge</a:t>
                      </a:r>
                      <a:endParaRPr kumimoji="0" lang="en-US" kern="1200" dirty="0">
                        <a:solidFill>
                          <a:schemeClr val="dk1"/>
                        </a:solidFill>
                        <a:latin typeface="+mn-lt"/>
                        <a:ea typeface="+mn-ea"/>
                        <a:cs typeface="+mn-cs"/>
                      </a:endParaRPr>
                    </a:p>
                  </a:txBody>
                  <a:tcPr/>
                </a:tc>
                <a:tc>
                  <a:txBody>
                    <a:bodyPr/>
                    <a:lstStyle/>
                    <a:p>
                      <a:r>
                        <a:rPr lang="en-US" dirty="0" smtClean="0">
                          <a:solidFill>
                            <a:schemeClr val="tx1"/>
                          </a:solidFill>
                        </a:rPr>
                        <a:t>Sc</a:t>
                      </a:r>
                      <a:endParaRPr lang="en-US" dirty="0">
                        <a:solidFill>
                          <a:schemeClr val="tx1"/>
                        </a:solidFill>
                      </a:endParaRPr>
                    </a:p>
                  </a:txBody>
                  <a:tcPr/>
                </a:tc>
              </a:tr>
              <a:tr h="500066">
                <a:tc>
                  <a:txBody>
                    <a:bodyPr/>
                    <a:lstStyle/>
                    <a:p>
                      <a:r>
                        <a:rPr lang="en-US" dirty="0" err="1" smtClean="0"/>
                        <a:t>Ge</a:t>
                      </a:r>
                      <a:endParaRPr lang="en-US" dirty="0"/>
                    </a:p>
                  </a:txBody>
                  <a:tcPr>
                    <a:solidFill>
                      <a:srgbClr val="FF0000"/>
                    </a:solidFill>
                  </a:tcPr>
                </a:tc>
                <a:tc>
                  <a:txBody>
                    <a:bodyPr/>
                    <a:lstStyle/>
                    <a:p>
                      <a:r>
                        <a:rPr lang="en-US" sz="2800" dirty="0" smtClean="0"/>
                        <a:t>(</a:t>
                      </a:r>
                      <a:r>
                        <a:rPr lang="en-US" sz="2800" dirty="0" smtClean="0">
                          <a:solidFill>
                            <a:srgbClr val="FF0000"/>
                          </a:solidFill>
                        </a:rPr>
                        <a:t>-7 </a:t>
                      </a:r>
                      <a:r>
                        <a:rPr lang="en-US" sz="2800" dirty="0" smtClean="0"/>
                        <a:t>, </a:t>
                      </a:r>
                      <a:r>
                        <a:rPr lang="en-US" sz="2800" dirty="0" smtClean="0">
                          <a:solidFill>
                            <a:schemeClr val="accent1"/>
                          </a:solidFill>
                        </a:rPr>
                        <a:t>-7</a:t>
                      </a:r>
                      <a:r>
                        <a:rPr lang="en-US" sz="2800" dirty="0" smtClean="0"/>
                        <a:t>)</a:t>
                      </a:r>
                      <a:endParaRPr lang="en-US" sz="2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-1 </a:t>
                      </a:r>
                      <a:r>
                        <a:rPr lang="en-US" sz="2800" dirty="0" smtClean="0"/>
                        <a:t>, </a:t>
                      </a:r>
                      <a:r>
                        <a:rPr lang="en-US" sz="2800" dirty="0" smtClean="0">
                          <a:solidFill>
                            <a:schemeClr val="accent1"/>
                          </a:solidFill>
                        </a:rPr>
                        <a:t>-9</a:t>
                      </a:r>
                      <a:r>
                        <a:rPr lang="en-US" sz="2800" dirty="0" smtClean="0"/>
                        <a:t>)</a:t>
                      </a:r>
                    </a:p>
                  </a:txBody>
                  <a:tcPr>
                    <a:solidFill>
                      <a:schemeClr val="bg2"/>
                    </a:solidFill>
                  </a:tcPr>
                </a:tc>
              </a:tr>
              <a:tr h="500066">
                <a:tc>
                  <a:txBody>
                    <a:bodyPr/>
                    <a:lstStyle/>
                    <a:p>
                      <a:r>
                        <a:rPr lang="en-US" dirty="0" smtClean="0"/>
                        <a:t>Sc</a:t>
                      </a:r>
                      <a:endParaRPr lang="en-US"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-9 </a:t>
                      </a:r>
                      <a:r>
                        <a:rPr lang="en-US" sz="2800" dirty="0" smtClean="0"/>
                        <a:t>, </a:t>
                      </a:r>
                      <a:r>
                        <a:rPr lang="en-US" sz="2800" dirty="0" smtClean="0">
                          <a:solidFill>
                            <a:schemeClr val="accent1"/>
                          </a:solidFill>
                        </a:rPr>
                        <a:t>-1</a:t>
                      </a:r>
                      <a:r>
                        <a:rPr lang="en-US" sz="2800" dirty="0" smtClean="0"/>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-3 </a:t>
                      </a:r>
                      <a:r>
                        <a:rPr lang="en-US" sz="2800" dirty="0" smtClean="0"/>
                        <a:t>, </a:t>
                      </a:r>
                      <a:r>
                        <a:rPr lang="en-US" sz="2800" dirty="0" smtClean="0">
                          <a:solidFill>
                            <a:schemeClr val="accent1"/>
                          </a:solidFill>
                        </a:rPr>
                        <a:t>-3</a:t>
                      </a:r>
                      <a:r>
                        <a:rPr lang="en-US" sz="2800" dirty="0" smtClean="0"/>
                        <a:t>)</a:t>
                      </a:r>
                    </a:p>
                  </a:txBody>
                  <a:tcPr>
                    <a:solidFill>
                      <a:schemeClr val="bg2"/>
                    </a:solidFill>
                  </a:tcPr>
                </a:tc>
              </a:tr>
            </a:tbl>
          </a:graphicData>
        </a:graphic>
      </p:graphicFrame>
      <p:sp>
        <p:nvSpPr>
          <p:cNvPr id="7" name="Textfeld 6"/>
          <p:cNvSpPr txBox="1"/>
          <p:nvPr/>
        </p:nvSpPr>
        <p:spPr>
          <a:xfrm>
            <a:off x="2214546" y="5286388"/>
            <a:ext cx="357790" cy="523220"/>
          </a:xfrm>
          <a:prstGeom prst="rect">
            <a:avLst/>
          </a:prstGeom>
          <a:noFill/>
        </p:spPr>
        <p:txBody>
          <a:bodyPr wrap="none" rtlCol="0">
            <a:spAutoFit/>
          </a:bodyPr>
          <a:lstStyle/>
          <a:p>
            <a:r>
              <a:rPr lang="de-DE" sz="2800" dirty="0" smtClean="0"/>
              <a:t>x</a:t>
            </a:r>
            <a:endParaRPr lang="de-DE" sz="2800" dirty="0"/>
          </a:p>
        </p:txBody>
      </p:sp>
      <p:sp>
        <p:nvSpPr>
          <p:cNvPr id="8" name="Textfeld 7"/>
          <p:cNvSpPr txBox="1"/>
          <p:nvPr/>
        </p:nvSpPr>
        <p:spPr>
          <a:xfrm>
            <a:off x="2071670" y="5857892"/>
            <a:ext cx="742720" cy="523220"/>
          </a:xfrm>
          <a:prstGeom prst="rect">
            <a:avLst/>
          </a:prstGeom>
          <a:noFill/>
        </p:spPr>
        <p:txBody>
          <a:bodyPr wrap="square" rtlCol="0">
            <a:spAutoFit/>
          </a:bodyPr>
          <a:lstStyle/>
          <a:p>
            <a:r>
              <a:rPr lang="de-DE" sz="2800" dirty="0" smtClean="0"/>
              <a:t>1-x</a:t>
            </a:r>
            <a:endParaRPr lang="de-DE" sz="2800" dirty="0"/>
          </a:p>
        </p:txBody>
      </p:sp>
      <p:sp>
        <p:nvSpPr>
          <p:cNvPr id="9" name="Textfeld 8"/>
          <p:cNvSpPr txBox="1"/>
          <p:nvPr/>
        </p:nvSpPr>
        <p:spPr>
          <a:xfrm>
            <a:off x="3929058" y="4286256"/>
            <a:ext cx="2020938" cy="523220"/>
          </a:xfrm>
          <a:prstGeom prst="rect">
            <a:avLst/>
          </a:prstGeom>
          <a:noFill/>
        </p:spPr>
        <p:txBody>
          <a:bodyPr wrap="none" rtlCol="0">
            <a:spAutoFit/>
          </a:bodyPr>
          <a:lstStyle/>
          <a:p>
            <a:r>
              <a:rPr lang="de-DE" sz="2800" dirty="0" smtClean="0"/>
              <a:t>y              1-y</a:t>
            </a:r>
            <a:endParaRPr lang="de-DE"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Inhaltsübersicht des ersten Teils</a:t>
            </a:r>
            <a:br>
              <a:rPr lang="de-DE" dirty="0" smtClean="0"/>
            </a:br>
            <a:r>
              <a:rPr lang="de-DE" dirty="0" smtClean="0"/>
              <a:t>der Vorlesung</a:t>
            </a:r>
            <a:endParaRPr lang="de-DE" dirty="0"/>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de-DE" dirty="0" smtClean="0"/>
              <a:t>Grundlagen der Spieltheorie</a:t>
            </a:r>
          </a:p>
          <a:p>
            <a:pPr marL="880110" lvl="1" indent="-514350">
              <a:buFont typeface="+mj-lt"/>
              <a:buAutoNum type="alphaLcParenR"/>
            </a:pPr>
            <a:r>
              <a:rPr lang="de-DE" sz="1200" dirty="0" smtClean="0">
                <a:solidFill>
                  <a:schemeClr val="accent4">
                    <a:lumMod val="60000"/>
                    <a:lumOff val="40000"/>
                  </a:schemeClr>
                </a:solidFill>
              </a:rPr>
              <a:t>Einleitung</a:t>
            </a:r>
          </a:p>
          <a:p>
            <a:pPr marL="880110" lvl="1" indent="-514350">
              <a:buFont typeface="+mj-lt"/>
              <a:buAutoNum type="alphaLcParenR"/>
            </a:pPr>
            <a:r>
              <a:rPr lang="de-DE" sz="1200" dirty="0" smtClean="0">
                <a:solidFill>
                  <a:schemeClr val="accent4">
                    <a:lumMod val="60000"/>
                    <a:lumOff val="40000"/>
                  </a:schemeClr>
                </a:solidFill>
              </a:rPr>
              <a:t>Mathematische Grundlagen (Teil 1)</a:t>
            </a:r>
          </a:p>
          <a:p>
            <a:pPr marL="880110" lvl="1" indent="-514350">
              <a:buFont typeface="+mj-lt"/>
              <a:buAutoNum type="alphaLcParenR"/>
            </a:pPr>
            <a:r>
              <a:rPr lang="de-DE" sz="1200" dirty="0" smtClean="0">
                <a:solidFill>
                  <a:schemeClr val="accent4">
                    <a:lumMod val="60000"/>
                    <a:lumOff val="40000"/>
                  </a:schemeClr>
                </a:solidFill>
              </a:rPr>
              <a:t>Definition eines Spiels in Normalform mit Auszahlung</a:t>
            </a:r>
          </a:p>
          <a:p>
            <a:pPr marL="880110" lvl="1" indent="-514350">
              <a:buFont typeface="+mj-lt"/>
              <a:buAutoNum type="alphaLcParenR"/>
            </a:pPr>
            <a:r>
              <a:rPr lang="de-DE" sz="1200" dirty="0" smtClean="0">
                <a:solidFill>
                  <a:schemeClr val="accent4">
                    <a:lumMod val="60000"/>
                    <a:lumOff val="40000"/>
                  </a:schemeClr>
                </a:solidFill>
              </a:rPr>
              <a:t>Beispiel: Zwei Spieler – Zwei Strategien</a:t>
            </a:r>
          </a:p>
          <a:p>
            <a:pPr marL="880110" lvl="1" indent="-514350">
              <a:buFont typeface="+mj-lt"/>
              <a:buAutoNum type="alphaLcParenR"/>
            </a:pPr>
            <a:r>
              <a:rPr lang="de-DE" sz="1200" dirty="0" smtClean="0">
                <a:solidFill>
                  <a:schemeClr val="accent4">
                    <a:lumMod val="60000"/>
                    <a:lumOff val="40000"/>
                  </a:schemeClr>
                </a:solidFill>
              </a:rPr>
              <a:t>Beispiel: Zwei Spieler – Drei Strategien</a:t>
            </a:r>
            <a:endParaRPr lang="de-DE" sz="1400" dirty="0" smtClean="0">
              <a:solidFill>
                <a:schemeClr val="accent4">
                  <a:lumMod val="60000"/>
                  <a:lumOff val="40000"/>
                </a:schemeClr>
              </a:solidFill>
            </a:endParaRPr>
          </a:p>
          <a:p>
            <a:pPr marL="880110" lvl="1" indent="-514350">
              <a:buFont typeface="+mj-lt"/>
              <a:buAutoNum type="alphaLcParenR"/>
            </a:pPr>
            <a:r>
              <a:rPr lang="de-DE" dirty="0" smtClean="0">
                <a:solidFill>
                  <a:schemeClr val="accent4">
                    <a:lumMod val="40000"/>
                    <a:lumOff val="60000"/>
                  </a:schemeClr>
                </a:solidFill>
              </a:rPr>
              <a:t>Reine und gemischte Strategien</a:t>
            </a:r>
          </a:p>
          <a:p>
            <a:pPr marL="880110" lvl="1" indent="-514350">
              <a:buFont typeface="+mj-lt"/>
              <a:buAutoNum type="alphaLcParenR"/>
            </a:pPr>
            <a:r>
              <a:rPr lang="de-DE" dirty="0" smtClean="0"/>
              <a:t>Mathematische Grundlagen (Teil 2)</a:t>
            </a:r>
          </a:p>
          <a:p>
            <a:pPr marL="880110" lvl="1" indent="-514350">
              <a:buFont typeface="+mj-lt"/>
              <a:buAutoNum type="alphaLcParenR"/>
            </a:pPr>
            <a:r>
              <a:rPr lang="de-DE" dirty="0" smtClean="0">
                <a:solidFill>
                  <a:schemeClr val="accent4">
                    <a:lumMod val="40000"/>
                    <a:lumOff val="60000"/>
                  </a:schemeClr>
                </a:solidFill>
              </a:rPr>
              <a:t>Dominante Strategien und Nash Gleichgewichte</a:t>
            </a:r>
          </a:p>
          <a:p>
            <a:pPr marL="880110" lvl="1" indent="-514350">
              <a:buFont typeface="+mj-lt"/>
              <a:buAutoNum type="alphaLcParenR"/>
            </a:pPr>
            <a:r>
              <a:rPr lang="de-DE" dirty="0" smtClean="0">
                <a:solidFill>
                  <a:schemeClr val="accent4">
                    <a:lumMod val="40000"/>
                    <a:lumOff val="60000"/>
                  </a:schemeClr>
                </a:solidFill>
              </a:rPr>
              <a:t>Beispiel: Zwei Spieler – Zwei Strategien</a:t>
            </a:r>
          </a:p>
          <a:p>
            <a:pPr marL="1154430" lvl="2" indent="-514350">
              <a:buFont typeface="+mj-lt"/>
              <a:buAutoNum type="romanLcPeriod"/>
            </a:pPr>
            <a:r>
              <a:rPr lang="de-DE" sz="2400" dirty="0" smtClean="0">
                <a:solidFill>
                  <a:schemeClr val="accent4">
                    <a:lumMod val="40000"/>
                    <a:lumOff val="60000"/>
                  </a:schemeClr>
                </a:solidFill>
              </a:rPr>
              <a:t>Dominante Spiele</a:t>
            </a:r>
          </a:p>
          <a:p>
            <a:pPr marL="1154430" lvl="2" indent="-514350">
              <a:buFont typeface="+mj-lt"/>
              <a:buAutoNum type="romanLcPeriod"/>
            </a:pPr>
            <a:r>
              <a:rPr lang="de-DE" sz="2400" dirty="0" smtClean="0">
                <a:solidFill>
                  <a:schemeClr val="accent4">
                    <a:lumMod val="40000"/>
                    <a:lumOff val="60000"/>
                  </a:schemeClr>
                </a:solidFill>
              </a:rPr>
              <a:t>Koordinationsspiele</a:t>
            </a:r>
          </a:p>
          <a:p>
            <a:pPr marL="1154430" lvl="2" indent="-514350">
              <a:buFont typeface="+mj-lt"/>
              <a:buAutoNum type="romanLcPeriod"/>
            </a:pPr>
            <a:r>
              <a:rPr lang="de-DE" sz="2400" dirty="0" smtClean="0">
                <a:solidFill>
                  <a:schemeClr val="accent4">
                    <a:lumMod val="40000"/>
                    <a:lumOff val="60000"/>
                  </a:schemeClr>
                </a:solidFill>
              </a:rPr>
              <a:t>Anti-Koordinationsspiele</a:t>
            </a:r>
          </a:p>
          <a:p>
            <a:pPr marL="1154430" lvl="2" indent="-514350">
              <a:buFont typeface="+mj-lt"/>
              <a:buAutoNum type="romanLcPeriod"/>
            </a:pP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dirty="0" smtClean="0"/>
              <a:t>Allgemeine Auszahlungstabelle</a:t>
            </a:r>
            <a:br>
              <a:rPr lang="de-DE" dirty="0" smtClean="0"/>
            </a:br>
            <a:r>
              <a:rPr lang="de-DE" dirty="0" smtClean="0"/>
              <a:t>(Auszahlungsmatrix)</a:t>
            </a:r>
            <a:endParaRPr lang="de-DE" dirty="0"/>
          </a:p>
        </p:txBody>
      </p:sp>
      <p:graphicFrame>
        <p:nvGraphicFramePr>
          <p:cNvPr id="4" name="Tabelle 3"/>
          <p:cNvGraphicFramePr>
            <a:graphicFrameLocks noGrp="1"/>
          </p:cNvGraphicFramePr>
          <p:nvPr/>
        </p:nvGraphicFramePr>
        <p:xfrm>
          <a:off x="714348" y="2143116"/>
          <a:ext cx="7215238" cy="3429024"/>
        </p:xfrm>
        <a:graphic>
          <a:graphicData uri="http://schemas.openxmlformats.org/drawingml/2006/table">
            <a:tbl>
              <a:tblPr firstRow="1" bandRow="1">
                <a:tableStyleId>{5C22544A-7EE6-4342-B048-85BDC9FD1C3A}</a:tableStyleId>
              </a:tblPr>
              <a:tblGrid>
                <a:gridCol w="2300509"/>
                <a:gridCol w="2342961"/>
                <a:gridCol w="2571768"/>
              </a:tblGrid>
              <a:tr h="1116086">
                <a:tc>
                  <a:txBody>
                    <a:bodyPr/>
                    <a:lstStyle/>
                    <a:p>
                      <a:endParaRPr lang="en-US" dirty="0"/>
                    </a:p>
                  </a:txBody>
                  <a:tcPr>
                    <a:solidFill>
                      <a:schemeClr val="bg1"/>
                    </a:solidFill>
                  </a:tcPr>
                </a:tc>
                <a:tc>
                  <a:txBody>
                    <a:bodyPr/>
                    <a:lstStyle/>
                    <a:p>
                      <a:pPr marL="0" algn="l" rtl="0" eaLnBrk="1" latinLnBrk="0" hangingPunct="1"/>
                      <a:r>
                        <a:rPr kumimoji="0" lang="en-US" sz="2400" kern="1200" dirty="0" err="1" smtClean="0">
                          <a:solidFill>
                            <a:schemeClr val="dk1"/>
                          </a:solidFill>
                          <a:latin typeface="+mn-lt"/>
                          <a:ea typeface="+mn-ea"/>
                          <a:cs typeface="+mn-cs"/>
                        </a:rPr>
                        <a:t>Spieler</a:t>
                      </a:r>
                      <a:r>
                        <a:rPr kumimoji="0" lang="en-US" sz="2400" kern="1200" dirty="0" smtClean="0">
                          <a:solidFill>
                            <a:schemeClr val="dk1"/>
                          </a:solidFill>
                          <a:latin typeface="+mn-lt"/>
                          <a:ea typeface="+mn-ea"/>
                          <a:cs typeface="+mn-cs"/>
                        </a:rPr>
                        <a:t> 2 </a:t>
                      </a:r>
                      <a:r>
                        <a:rPr kumimoji="0" lang="en-US" sz="2400" kern="1200" dirty="0" err="1" smtClean="0">
                          <a:solidFill>
                            <a:schemeClr val="dk1"/>
                          </a:solidFill>
                          <a:latin typeface="+mn-lt"/>
                          <a:ea typeface="+mn-ea"/>
                          <a:cs typeface="+mn-cs"/>
                        </a:rPr>
                        <a:t>wählt</a:t>
                      </a:r>
                      <a:endParaRPr kumimoji="0" lang="en-US" sz="2400" kern="1200" dirty="0" smtClean="0">
                        <a:solidFill>
                          <a:schemeClr val="dk1"/>
                        </a:solidFill>
                        <a:latin typeface="+mn-lt"/>
                        <a:ea typeface="+mn-ea"/>
                        <a:cs typeface="+mn-cs"/>
                      </a:endParaRPr>
                    </a:p>
                    <a:p>
                      <a:pPr marL="0" algn="l" rtl="0" eaLnBrk="1" latinLnBrk="0" hangingPunct="1"/>
                      <a:r>
                        <a:rPr kumimoji="0" lang="en-US" sz="2400" kern="1200" dirty="0" err="1" smtClean="0">
                          <a:solidFill>
                            <a:schemeClr val="dk1"/>
                          </a:solidFill>
                          <a:latin typeface="+mn-lt"/>
                          <a:ea typeface="+mn-ea"/>
                          <a:cs typeface="+mn-cs"/>
                        </a:rPr>
                        <a:t>Strategie</a:t>
                      </a:r>
                      <a:r>
                        <a:rPr kumimoji="0" lang="en-US" sz="2400" kern="1200" baseline="0" dirty="0" smtClean="0">
                          <a:solidFill>
                            <a:schemeClr val="dk1"/>
                          </a:solidFill>
                          <a:latin typeface="+mn-lt"/>
                          <a:ea typeface="+mn-ea"/>
                          <a:cs typeface="+mn-cs"/>
                        </a:rPr>
                        <a:t> </a:t>
                      </a:r>
                      <a:r>
                        <a:rPr kumimoji="0" lang="en-US" sz="2400" kern="1200" baseline="0" dirty="0" smtClean="0">
                          <a:solidFill>
                            <a:schemeClr val="dk1"/>
                          </a:solidFill>
                          <a:latin typeface="+mn-lt"/>
                          <a:ea typeface="+mn-ea"/>
                          <a:cs typeface="+mn-cs"/>
                        </a:rPr>
                        <a:t>1</a:t>
                      </a:r>
                      <a:endParaRPr kumimoji="0" lang="en-US" sz="2400" kern="1200" dirty="0">
                        <a:solidFill>
                          <a:schemeClr val="dk1"/>
                        </a:solidFill>
                        <a:latin typeface="+mn-lt"/>
                        <a:ea typeface="+mn-ea"/>
                        <a:cs typeface="+mn-cs"/>
                      </a:endParaRPr>
                    </a:p>
                  </a:txBody>
                  <a:tcPr/>
                </a:tc>
                <a:tc>
                  <a:txBody>
                    <a:bodyPr/>
                    <a:lstStyle/>
                    <a:p>
                      <a:r>
                        <a:rPr lang="en-US" sz="2400" dirty="0" err="1" smtClean="0">
                          <a:solidFill>
                            <a:schemeClr val="tx1"/>
                          </a:solidFill>
                        </a:rPr>
                        <a:t>Spieler</a:t>
                      </a:r>
                      <a:r>
                        <a:rPr lang="en-US" sz="2400" dirty="0" smtClean="0">
                          <a:solidFill>
                            <a:schemeClr val="tx1"/>
                          </a:solidFill>
                        </a:rPr>
                        <a:t> 2 </a:t>
                      </a:r>
                      <a:r>
                        <a:rPr lang="en-US" sz="2400" dirty="0" err="1" smtClean="0">
                          <a:solidFill>
                            <a:schemeClr val="tx1"/>
                          </a:solidFill>
                        </a:rPr>
                        <a:t>wählt</a:t>
                      </a:r>
                      <a:endParaRPr lang="en-US" sz="2400" dirty="0" smtClean="0">
                        <a:solidFill>
                          <a:schemeClr val="tx1"/>
                        </a:solidFill>
                      </a:endParaRPr>
                    </a:p>
                    <a:p>
                      <a:r>
                        <a:rPr lang="en-US" sz="2400" dirty="0" err="1" smtClean="0">
                          <a:solidFill>
                            <a:schemeClr val="tx1"/>
                          </a:solidFill>
                        </a:rPr>
                        <a:t>Strategie</a:t>
                      </a:r>
                      <a:r>
                        <a:rPr lang="en-US" sz="2400" dirty="0" smtClean="0">
                          <a:solidFill>
                            <a:schemeClr val="tx1"/>
                          </a:solidFill>
                        </a:rPr>
                        <a:t> </a:t>
                      </a:r>
                      <a:r>
                        <a:rPr lang="en-US" sz="2400" dirty="0" smtClean="0">
                          <a:solidFill>
                            <a:schemeClr val="tx1"/>
                          </a:solidFill>
                        </a:rPr>
                        <a:t>2</a:t>
                      </a:r>
                      <a:endParaRPr lang="en-US" sz="2400" dirty="0">
                        <a:solidFill>
                          <a:schemeClr val="tx1"/>
                        </a:solidFill>
                      </a:endParaRPr>
                    </a:p>
                  </a:txBody>
                  <a:tcPr/>
                </a:tc>
              </a:tr>
              <a:tr h="1156469">
                <a:tc>
                  <a:txBody>
                    <a:bodyPr/>
                    <a:lstStyle/>
                    <a:p>
                      <a:pPr marL="0" algn="l" rtl="0" eaLnBrk="1" latinLnBrk="0" hangingPunct="1"/>
                      <a:r>
                        <a:rPr kumimoji="0" lang="en-US" sz="2400" kern="1200" dirty="0" err="1" smtClean="0">
                          <a:solidFill>
                            <a:schemeClr val="dk1"/>
                          </a:solidFill>
                          <a:latin typeface="+mn-lt"/>
                          <a:ea typeface="+mn-ea"/>
                          <a:cs typeface="+mn-cs"/>
                        </a:rPr>
                        <a:t>Spieler</a:t>
                      </a:r>
                      <a:r>
                        <a:rPr kumimoji="0" lang="en-US" sz="2400" kern="1200" dirty="0" smtClean="0">
                          <a:solidFill>
                            <a:schemeClr val="dk1"/>
                          </a:solidFill>
                          <a:latin typeface="+mn-lt"/>
                          <a:ea typeface="+mn-ea"/>
                          <a:cs typeface="+mn-cs"/>
                        </a:rPr>
                        <a:t> 1 </a:t>
                      </a:r>
                      <a:r>
                        <a:rPr kumimoji="0" lang="en-US" sz="2400" kern="1200" dirty="0" err="1" smtClean="0">
                          <a:solidFill>
                            <a:schemeClr val="dk1"/>
                          </a:solidFill>
                          <a:latin typeface="+mn-lt"/>
                          <a:ea typeface="+mn-ea"/>
                          <a:cs typeface="+mn-cs"/>
                        </a:rPr>
                        <a:t>wählt</a:t>
                      </a:r>
                      <a:endParaRPr kumimoji="0" lang="en-US" sz="2400" kern="1200" dirty="0" smtClean="0">
                        <a:solidFill>
                          <a:schemeClr val="dk1"/>
                        </a:solidFill>
                        <a:latin typeface="+mn-lt"/>
                        <a:ea typeface="+mn-ea"/>
                        <a:cs typeface="+mn-cs"/>
                      </a:endParaRPr>
                    </a:p>
                    <a:p>
                      <a:pPr marL="0" algn="l" rtl="0" eaLnBrk="1" latinLnBrk="0" hangingPunct="1"/>
                      <a:r>
                        <a:rPr kumimoji="0" lang="en-US" sz="2400" kern="1200" dirty="0" err="1" smtClean="0">
                          <a:solidFill>
                            <a:schemeClr val="dk1"/>
                          </a:solidFill>
                          <a:latin typeface="+mn-lt"/>
                          <a:ea typeface="+mn-ea"/>
                          <a:cs typeface="+mn-cs"/>
                        </a:rPr>
                        <a:t>Strategie</a:t>
                      </a:r>
                      <a:r>
                        <a:rPr kumimoji="0" lang="en-US" sz="2400" kern="1200" dirty="0" smtClean="0">
                          <a:solidFill>
                            <a:schemeClr val="dk1"/>
                          </a:solidFill>
                          <a:latin typeface="+mn-lt"/>
                          <a:ea typeface="+mn-ea"/>
                          <a:cs typeface="+mn-cs"/>
                        </a:rPr>
                        <a:t> 1</a:t>
                      </a:r>
                      <a:endParaRPr kumimoji="0" lang="en-US" sz="2400" kern="1200" dirty="0">
                        <a:solidFill>
                          <a:schemeClr val="dk1"/>
                        </a:solidFill>
                        <a:latin typeface="+mn-lt"/>
                        <a:ea typeface="+mn-ea"/>
                        <a:cs typeface="+mn-cs"/>
                      </a:endParaRPr>
                    </a:p>
                  </a:txBody>
                  <a:tcPr>
                    <a:solidFill>
                      <a:srgbClr val="FF0000"/>
                    </a:solidFill>
                  </a:tcPr>
                </a:tc>
                <a:tc>
                  <a:txBody>
                    <a:bodyPr/>
                    <a:lstStyle/>
                    <a:p>
                      <a:endParaRPr lang="en-US" sz="2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a:solidFill>
                      <a:schemeClr val="bg2"/>
                    </a:solidFill>
                  </a:tcPr>
                </a:tc>
              </a:tr>
              <a:tr h="1156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kern="1200" dirty="0" err="1" smtClean="0">
                          <a:solidFill>
                            <a:schemeClr val="dk1"/>
                          </a:solidFill>
                          <a:latin typeface="+mn-lt"/>
                          <a:ea typeface="+mn-ea"/>
                          <a:cs typeface="+mn-cs"/>
                        </a:rPr>
                        <a:t>Spieler</a:t>
                      </a:r>
                      <a:r>
                        <a:rPr kumimoji="0" lang="en-US" sz="2400" kern="1200" dirty="0" smtClean="0">
                          <a:solidFill>
                            <a:schemeClr val="dk1"/>
                          </a:solidFill>
                          <a:latin typeface="+mn-lt"/>
                          <a:ea typeface="+mn-ea"/>
                          <a:cs typeface="+mn-cs"/>
                        </a:rPr>
                        <a:t> 1 </a:t>
                      </a:r>
                      <a:r>
                        <a:rPr kumimoji="0" lang="en-US" sz="2400" kern="1200" dirty="0" err="1" smtClean="0">
                          <a:solidFill>
                            <a:schemeClr val="dk1"/>
                          </a:solidFill>
                          <a:latin typeface="+mn-lt"/>
                          <a:ea typeface="+mn-ea"/>
                          <a:cs typeface="+mn-cs"/>
                        </a:rPr>
                        <a:t>wählt</a:t>
                      </a:r>
                      <a:endParaRPr lang="en-US" sz="2400" dirty="0" smtClean="0"/>
                    </a:p>
                    <a:p>
                      <a:r>
                        <a:rPr lang="en-US" sz="2400" dirty="0" err="1" smtClean="0"/>
                        <a:t>Strategie</a:t>
                      </a:r>
                      <a:r>
                        <a:rPr lang="en-US" sz="2400" dirty="0" smtClean="0"/>
                        <a:t> </a:t>
                      </a:r>
                      <a:r>
                        <a:rPr lang="en-US" sz="2400" dirty="0" smtClean="0"/>
                        <a:t>2</a:t>
                      </a:r>
                      <a:endParaRPr lang="en-US" sz="2400"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a:solidFill>
                      <a:schemeClr val="bg2"/>
                    </a:solidFill>
                  </a:tcPr>
                </a:tc>
              </a:tr>
            </a:tbl>
          </a:graphicData>
        </a:graphic>
      </p:graphicFrame>
      <p:graphicFrame>
        <p:nvGraphicFramePr>
          <p:cNvPr id="369667" name="Object 3"/>
          <p:cNvGraphicFramePr>
            <a:graphicFrameLocks noChangeAspect="1"/>
          </p:cNvGraphicFramePr>
          <p:nvPr/>
        </p:nvGraphicFramePr>
        <p:xfrm>
          <a:off x="3286116" y="3429000"/>
          <a:ext cx="1748969" cy="777877"/>
        </p:xfrm>
        <a:graphic>
          <a:graphicData uri="http://schemas.openxmlformats.org/presentationml/2006/ole">
            <p:oleObj spid="_x0000_s369667" name="Formel" r:id="rId4" imgW="520560" imgH="228600" progId="Equation.3">
              <p:embed/>
            </p:oleObj>
          </a:graphicData>
        </a:graphic>
      </p:graphicFrame>
      <p:graphicFrame>
        <p:nvGraphicFramePr>
          <p:cNvPr id="369668" name="Object 4"/>
          <p:cNvGraphicFramePr>
            <a:graphicFrameLocks noChangeAspect="1"/>
          </p:cNvGraphicFramePr>
          <p:nvPr/>
        </p:nvGraphicFramePr>
        <p:xfrm>
          <a:off x="5694363" y="3500438"/>
          <a:ext cx="1792287" cy="777875"/>
        </p:xfrm>
        <a:graphic>
          <a:graphicData uri="http://schemas.openxmlformats.org/presentationml/2006/ole">
            <p:oleObj spid="_x0000_s369668" name="Formel" r:id="rId5" imgW="533160" imgH="228600" progId="Equation.3">
              <p:embed/>
            </p:oleObj>
          </a:graphicData>
        </a:graphic>
      </p:graphicFrame>
      <p:graphicFrame>
        <p:nvGraphicFramePr>
          <p:cNvPr id="369669" name="Object 5"/>
          <p:cNvGraphicFramePr>
            <a:graphicFrameLocks noChangeAspect="1"/>
          </p:cNvGraphicFramePr>
          <p:nvPr/>
        </p:nvGraphicFramePr>
        <p:xfrm>
          <a:off x="5722938" y="4572000"/>
          <a:ext cx="1876425" cy="777875"/>
        </p:xfrm>
        <a:graphic>
          <a:graphicData uri="http://schemas.openxmlformats.org/presentationml/2006/ole">
            <p:oleObj spid="_x0000_s369669" name="Formel" r:id="rId6" imgW="558720" imgH="228600" progId="Equation.3">
              <p:embed/>
            </p:oleObj>
          </a:graphicData>
        </a:graphic>
      </p:graphicFrame>
      <p:graphicFrame>
        <p:nvGraphicFramePr>
          <p:cNvPr id="369670" name="Object 6"/>
          <p:cNvGraphicFramePr>
            <a:graphicFrameLocks noChangeAspect="1"/>
          </p:cNvGraphicFramePr>
          <p:nvPr/>
        </p:nvGraphicFramePr>
        <p:xfrm>
          <a:off x="3314700" y="4572000"/>
          <a:ext cx="1835150" cy="777875"/>
        </p:xfrm>
        <a:graphic>
          <a:graphicData uri="http://schemas.openxmlformats.org/presentationml/2006/ole">
            <p:oleObj spid="_x0000_s369670" name="Formel" r:id="rId7" imgW="545760" imgH="228600" progId="Equation.3">
              <p:embed/>
            </p:oleObj>
          </a:graphicData>
        </a:graphic>
      </p:graphicFrame>
      <p:sp>
        <p:nvSpPr>
          <p:cNvPr id="10" name="Textfeld 9"/>
          <p:cNvSpPr txBox="1"/>
          <p:nvPr/>
        </p:nvSpPr>
        <p:spPr>
          <a:xfrm>
            <a:off x="214282" y="5715016"/>
            <a:ext cx="3551100" cy="400110"/>
          </a:xfrm>
          <a:prstGeom prst="rect">
            <a:avLst/>
          </a:prstGeom>
          <a:noFill/>
        </p:spPr>
        <p:txBody>
          <a:bodyPr wrap="none" rtlCol="0">
            <a:spAutoFit/>
          </a:bodyPr>
          <a:lstStyle/>
          <a:p>
            <a:r>
              <a:rPr lang="de-DE" sz="2000" dirty="0" smtClean="0"/>
              <a:t>Beispiel Gefangenendilemma: </a:t>
            </a:r>
            <a:endParaRPr lang="de-DE" sz="2000" dirty="0"/>
          </a:p>
        </p:txBody>
      </p:sp>
      <p:graphicFrame>
        <p:nvGraphicFramePr>
          <p:cNvPr id="369672" name="Object 8"/>
          <p:cNvGraphicFramePr>
            <a:graphicFrameLocks noChangeAspect="1"/>
          </p:cNvGraphicFramePr>
          <p:nvPr/>
        </p:nvGraphicFramePr>
        <p:xfrm>
          <a:off x="3929058" y="5643578"/>
          <a:ext cx="4846637" cy="1038225"/>
        </p:xfrm>
        <a:graphic>
          <a:graphicData uri="http://schemas.openxmlformats.org/presentationml/2006/ole">
            <p:oleObj spid="_x0000_s369672" name="Formel" r:id="rId8" imgW="2286000" imgH="48240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Die Auszahlungsfunktion in gemischten Strategien </a:t>
            </a:r>
            <a:br>
              <a:rPr lang="de-DE" dirty="0" smtClean="0"/>
            </a:br>
            <a:r>
              <a:rPr lang="de-DE" sz="2200" dirty="0" smtClean="0"/>
              <a:t> (2x2)-Spiele</a:t>
            </a:r>
            <a:endParaRPr lang="de-DE" dirty="0"/>
          </a:p>
        </p:txBody>
      </p:sp>
      <p:graphicFrame>
        <p:nvGraphicFramePr>
          <p:cNvPr id="353282" name="Object 2"/>
          <p:cNvGraphicFramePr>
            <a:graphicFrameLocks noChangeAspect="1"/>
          </p:cNvGraphicFramePr>
          <p:nvPr/>
        </p:nvGraphicFramePr>
        <p:xfrm>
          <a:off x="142844" y="2071678"/>
          <a:ext cx="8858312" cy="2649538"/>
        </p:xfrm>
        <a:graphic>
          <a:graphicData uri="http://schemas.openxmlformats.org/presentationml/2006/ole">
            <p:oleObj spid="_x0000_s353282" name="Formel" r:id="rId4" imgW="4178160" imgH="1231560" progId="Equation.3">
              <p:embed/>
            </p:oleObj>
          </a:graphicData>
        </a:graphic>
      </p:graphicFrame>
      <p:graphicFrame>
        <p:nvGraphicFramePr>
          <p:cNvPr id="5" name="Tabelle 4"/>
          <p:cNvGraphicFramePr>
            <a:graphicFrameLocks noGrp="1"/>
          </p:cNvGraphicFramePr>
          <p:nvPr/>
        </p:nvGraphicFramePr>
        <p:xfrm>
          <a:off x="285720" y="5072074"/>
          <a:ext cx="3571903" cy="1554480"/>
        </p:xfrm>
        <a:graphic>
          <a:graphicData uri="http://schemas.openxmlformats.org/drawingml/2006/table">
            <a:tbl>
              <a:tblPr firstRow="1" bandRow="1">
                <a:tableStyleId>{5C22544A-7EE6-4342-B048-85BDC9FD1C3A}</a:tableStyleId>
              </a:tblPr>
              <a:tblGrid>
                <a:gridCol w="928694"/>
                <a:gridCol w="1357322"/>
                <a:gridCol w="1285887"/>
              </a:tblGrid>
              <a:tr h="500066">
                <a:tc>
                  <a:txBody>
                    <a:bodyPr/>
                    <a:lstStyle/>
                    <a:p>
                      <a:endParaRPr lang="en-US" dirty="0"/>
                    </a:p>
                  </a:txBody>
                  <a:tcPr>
                    <a:solidFill>
                      <a:schemeClr val="bg1"/>
                    </a:solidFill>
                  </a:tcPr>
                </a:tc>
                <a:tc>
                  <a:txBody>
                    <a:bodyPr/>
                    <a:lstStyle/>
                    <a:p>
                      <a:r>
                        <a:rPr lang="en-US" sz="2800" dirty="0" smtClean="0">
                          <a:solidFill>
                            <a:schemeClr val="tx1"/>
                          </a:solidFill>
                        </a:rPr>
                        <a:t>y</a:t>
                      </a:r>
                      <a:endParaRPr lang="en-US" sz="2800" dirty="0">
                        <a:solidFill>
                          <a:schemeClr val="tx1"/>
                        </a:solidFill>
                      </a:endParaRPr>
                    </a:p>
                  </a:txBody>
                  <a:tcPr/>
                </a:tc>
                <a:tc>
                  <a:txBody>
                    <a:bodyPr/>
                    <a:lstStyle/>
                    <a:p>
                      <a:r>
                        <a:rPr lang="en-US" sz="2800" dirty="0" smtClean="0">
                          <a:solidFill>
                            <a:schemeClr val="tx1"/>
                          </a:solidFill>
                        </a:rPr>
                        <a:t>1-y</a:t>
                      </a:r>
                      <a:endParaRPr lang="en-US" sz="2800" dirty="0">
                        <a:solidFill>
                          <a:schemeClr val="tx1"/>
                        </a:solidFill>
                      </a:endParaRPr>
                    </a:p>
                  </a:txBody>
                  <a:tcPr/>
                </a:tc>
              </a:tr>
              <a:tr h="500066">
                <a:tc>
                  <a:txBody>
                    <a:bodyPr/>
                    <a:lstStyle/>
                    <a:p>
                      <a:r>
                        <a:rPr lang="en-US" sz="2800" dirty="0" smtClean="0"/>
                        <a:t>x</a:t>
                      </a:r>
                      <a:endParaRPr lang="en-US" sz="2800" dirty="0"/>
                    </a:p>
                  </a:txBody>
                  <a:tcPr>
                    <a:solidFill>
                      <a:srgbClr val="FF0000"/>
                    </a:solidFill>
                  </a:tcPr>
                </a:tc>
                <a:tc>
                  <a:txBody>
                    <a:bodyPr/>
                    <a:lstStyle/>
                    <a:p>
                      <a:r>
                        <a:rPr lang="en-US" sz="2800" dirty="0" smtClean="0"/>
                        <a:t>(</a:t>
                      </a:r>
                      <a:r>
                        <a:rPr lang="en-US" sz="2800" dirty="0" smtClean="0">
                          <a:solidFill>
                            <a:srgbClr val="FF0000"/>
                          </a:solidFill>
                        </a:rPr>
                        <a:t>10 </a:t>
                      </a:r>
                      <a:r>
                        <a:rPr lang="en-US" sz="2800" dirty="0" smtClean="0"/>
                        <a:t>, </a:t>
                      </a:r>
                      <a:r>
                        <a:rPr lang="en-US" sz="2800" dirty="0" smtClean="0">
                          <a:solidFill>
                            <a:schemeClr val="accent1"/>
                          </a:solidFill>
                        </a:rPr>
                        <a:t>10</a:t>
                      </a:r>
                      <a:r>
                        <a:rPr lang="en-US" sz="2800" dirty="0" smtClean="0"/>
                        <a:t>)</a:t>
                      </a:r>
                      <a:endParaRPr lang="en-US" sz="2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0 </a:t>
                      </a:r>
                      <a:r>
                        <a:rPr lang="en-US" sz="2800" dirty="0" smtClean="0"/>
                        <a:t>, </a:t>
                      </a:r>
                      <a:r>
                        <a:rPr lang="en-US" sz="2800" dirty="0" smtClean="0">
                          <a:solidFill>
                            <a:schemeClr val="accent1"/>
                          </a:solidFill>
                        </a:rPr>
                        <a:t>0</a:t>
                      </a:r>
                      <a:r>
                        <a:rPr lang="en-US" sz="2800" dirty="0" smtClean="0"/>
                        <a:t>)</a:t>
                      </a:r>
                    </a:p>
                  </a:txBody>
                  <a:tcPr>
                    <a:solidFill>
                      <a:schemeClr val="bg2"/>
                    </a:solidFill>
                  </a:tcPr>
                </a:tc>
              </a:tr>
              <a:tr h="500066">
                <a:tc>
                  <a:txBody>
                    <a:bodyPr/>
                    <a:lstStyle/>
                    <a:p>
                      <a:r>
                        <a:rPr lang="en-US" sz="2800" dirty="0" smtClean="0"/>
                        <a:t>1-x</a:t>
                      </a:r>
                      <a:endParaRPr lang="en-US" sz="2800"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0 </a:t>
                      </a:r>
                      <a:r>
                        <a:rPr lang="en-US" sz="2800" dirty="0" smtClean="0"/>
                        <a:t>, </a:t>
                      </a:r>
                      <a:r>
                        <a:rPr lang="en-US" sz="2800" dirty="0" smtClean="0">
                          <a:solidFill>
                            <a:schemeClr val="accent1"/>
                          </a:solidFill>
                        </a:rPr>
                        <a:t>0</a:t>
                      </a:r>
                      <a:r>
                        <a:rPr lang="en-US" sz="2800" dirty="0" smtClean="0"/>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0 </a:t>
                      </a:r>
                      <a:r>
                        <a:rPr lang="en-US" sz="2800" dirty="0" smtClean="0"/>
                        <a:t>, </a:t>
                      </a:r>
                      <a:r>
                        <a:rPr lang="en-US" sz="2800" dirty="0" smtClean="0">
                          <a:solidFill>
                            <a:schemeClr val="accent1"/>
                          </a:solidFill>
                        </a:rPr>
                        <a:t>0</a:t>
                      </a:r>
                      <a:r>
                        <a:rPr lang="en-US" sz="2800" dirty="0" smtClean="0"/>
                        <a:t>)</a:t>
                      </a:r>
                    </a:p>
                  </a:txBody>
                  <a:tcPr>
                    <a:solidFill>
                      <a:schemeClr val="bg2"/>
                    </a:solidFill>
                  </a:tcPr>
                </a:tc>
              </a:tr>
            </a:tbl>
          </a:graphicData>
        </a:graphic>
      </p:graphicFrame>
      <p:sp>
        <p:nvSpPr>
          <p:cNvPr id="6" name="Pfeil nach rechts 5"/>
          <p:cNvSpPr/>
          <p:nvPr/>
        </p:nvSpPr>
        <p:spPr>
          <a:xfrm>
            <a:off x="4214810" y="56435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353283" name="Object 3"/>
          <p:cNvGraphicFramePr>
            <a:graphicFrameLocks noChangeAspect="1"/>
          </p:cNvGraphicFramePr>
          <p:nvPr/>
        </p:nvGraphicFramePr>
        <p:xfrm>
          <a:off x="5572132" y="5143512"/>
          <a:ext cx="2370138" cy="1528763"/>
        </p:xfrm>
        <a:graphic>
          <a:graphicData uri="http://schemas.openxmlformats.org/presentationml/2006/ole">
            <p:oleObj spid="_x0000_s353283" name="Formel" r:id="rId5" imgW="1117440" imgH="71100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214290"/>
            <a:ext cx="8229600" cy="1143000"/>
          </a:xfrm>
        </p:spPr>
        <p:txBody>
          <a:bodyPr>
            <a:noAutofit/>
          </a:bodyPr>
          <a:lstStyle/>
          <a:p>
            <a:r>
              <a:rPr lang="de-DE" sz="3200" dirty="0" smtClean="0"/>
              <a:t>Grafische Veranschaulichung der Auszahlungsfunktion in gemischten Strategien</a:t>
            </a:r>
            <a:endParaRPr lang="de-DE" sz="3200" dirty="0"/>
          </a:p>
        </p:txBody>
      </p:sp>
      <p:pic>
        <p:nvPicPr>
          <p:cNvPr id="4" name="Inhaltsplatzhalter 3" descr="dominant_a.jpg"/>
          <p:cNvPicPr>
            <a:picLocks noGrp="1" noChangeAspect="1"/>
          </p:cNvPicPr>
          <p:nvPr>
            <p:ph idx="1"/>
          </p:nvPr>
        </p:nvPicPr>
        <p:blipFill>
          <a:blip r:embed="rId4" cstate="print"/>
          <a:stretch>
            <a:fillRect/>
          </a:stretch>
        </p:blipFill>
        <p:spPr>
          <a:xfrm>
            <a:off x="2357422" y="1571612"/>
            <a:ext cx="6575021" cy="5002486"/>
          </a:xfrm>
        </p:spPr>
      </p:pic>
      <p:graphicFrame>
        <p:nvGraphicFramePr>
          <p:cNvPr id="354306" name="Object 2"/>
          <p:cNvGraphicFramePr>
            <a:graphicFrameLocks noChangeAspect="1"/>
          </p:cNvGraphicFramePr>
          <p:nvPr/>
        </p:nvGraphicFramePr>
        <p:xfrm>
          <a:off x="428596" y="1928802"/>
          <a:ext cx="3786845" cy="795340"/>
        </p:xfrm>
        <a:graphic>
          <a:graphicData uri="http://schemas.openxmlformats.org/presentationml/2006/ole">
            <p:oleObj spid="_x0000_s354306" name="Formel" r:id="rId5" imgW="1104840" imgH="2286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Zusätzliche mathematische Bezeichnungen</a:t>
            </a:r>
            <a:endParaRPr lang="de-DE" dirty="0"/>
          </a:p>
        </p:txBody>
      </p:sp>
      <p:graphicFrame>
        <p:nvGraphicFramePr>
          <p:cNvPr id="4" name="Inhaltsplatzhalter 3"/>
          <p:cNvGraphicFramePr>
            <a:graphicFrameLocks noChangeAspect="1"/>
          </p:cNvGraphicFramePr>
          <p:nvPr>
            <p:ph idx="1"/>
          </p:nvPr>
        </p:nvGraphicFramePr>
        <p:xfrm>
          <a:off x="857225" y="2285993"/>
          <a:ext cx="527395" cy="571503"/>
        </p:xfrm>
        <a:graphic>
          <a:graphicData uri="http://schemas.openxmlformats.org/presentationml/2006/ole">
            <p:oleObj spid="_x0000_s357378" name="Formel" r:id="rId4" imgW="152280" imgH="164880" progId="Equation.3">
              <p:embed/>
            </p:oleObj>
          </a:graphicData>
        </a:graphic>
      </p:graphicFrame>
      <p:sp>
        <p:nvSpPr>
          <p:cNvPr id="5" name="Textfeld 4"/>
          <p:cNvSpPr txBox="1"/>
          <p:nvPr/>
        </p:nvSpPr>
        <p:spPr>
          <a:xfrm>
            <a:off x="1571604" y="2428868"/>
            <a:ext cx="3588803" cy="830997"/>
          </a:xfrm>
          <a:prstGeom prst="rect">
            <a:avLst/>
          </a:prstGeom>
          <a:noFill/>
        </p:spPr>
        <p:txBody>
          <a:bodyPr wrap="none" rtlCol="0">
            <a:spAutoFit/>
          </a:bodyPr>
          <a:lstStyle/>
          <a:p>
            <a:r>
              <a:rPr lang="de-DE" sz="2400" dirty="0" err="1" smtClean="0"/>
              <a:t>Allquantor</a:t>
            </a:r>
            <a:r>
              <a:rPr lang="de-DE" sz="2400" dirty="0" smtClean="0"/>
              <a:t>, </a:t>
            </a:r>
            <a:endParaRPr lang="de-DE" sz="2400" dirty="0" smtClean="0"/>
          </a:p>
          <a:p>
            <a:r>
              <a:rPr lang="de-DE" sz="2400" dirty="0" smtClean="0"/>
              <a:t>man </a:t>
            </a:r>
            <a:r>
              <a:rPr lang="de-DE" sz="2400" dirty="0" smtClean="0"/>
              <a:t>spricht </a:t>
            </a:r>
            <a:r>
              <a:rPr lang="de-DE" sz="2400" dirty="0" smtClean="0"/>
              <a:t>ihn: </a:t>
            </a:r>
            <a:r>
              <a:rPr lang="de-DE" sz="2400" dirty="0" smtClean="0"/>
              <a:t>„für </a:t>
            </a:r>
            <a:r>
              <a:rPr lang="de-DE" sz="2400" dirty="0" smtClean="0"/>
              <a:t>alle“</a:t>
            </a:r>
            <a:endParaRPr lang="de-DE" sz="2400" dirty="0"/>
          </a:p>
        </p:txBody>
      </p:sp>
      <p:graphicFrame>
        <p:nvGraphicFramePr>
          <p:cNvPr id="357379" name="Object 3"/>
          <p:cNvGraphicFramePr>
            <a:graphicFrameLocks noChangeAspect="1"/>
          </p:cNvGraphicFramePr>
          <p:nvPr/>
        </p:nvGraphicFramePr>
        <p:xfrm>
          <a:off x="428596" y="3357562"/>
          <a:ext cx="2011363" cy="511175"/>
        </p:xfrm>
        <a:graphic>
          <a:graphicData uri="http://schemas.openxmlformats.org/presentationml/2006/ole">
            <p:oleObj spid="_x0000_s357379" name="Formel" r:id="rId5" imgW="901440" imgH="228600" progId="Equation.3">
              <p:embed/>
            </p:oleObj>
          </a:graphicData>
        </a:graphic>
      </p:graphicFrame>
      <p:sp>
        <p:nvSpPr>
          <p:cNvPr id="7" name="Textfeld 6"/>
          <p:cNvSpPr txBox="1"/>
          <p:nvPr/>
        </p:nvSpPr>
        <p:spPr>
          <a:xfrm>
            <a:off x="2500298" y="3429000"/>
            <a:ext cx="4205831" cy="369332"/>
          </a:xfrm>
          <a:prstGeom prst="rect">
            <a:avLst/>
          </a:prstGeom>
          <a:noFill/>
        </p:spPr>
        <p:txBody>
          <a:bodyPr wrap="none" rtlCol="0">
            <a:spAutoFit/>
          </a:bodyPr>
          <a:lstStyle/>
          <a:p>
            <a:r>
              <a:rPr lang="de-DE" dirty="0" smtClean="0"/>
              <a:t>Eine </a:t>
            </a:r>
            <a:r>
              <a:rPr lang="de-DE" dirty="0" err="1" smtClean="0"/>
              <a:t>Strategienkombination</a:t>
            </a:r>
            <a:r>
              <a:rPr lang="de-DE" dirty="0" smtClean="0"/>
              <a:t> aller Spieler</a:t>
            </a:r>
            <a:endParaRPr lang="de-DE" dirty="0"/>
          </a:p>
        </p:txBody>
      </p:sp>
      <p:graphicFrame>
        <p:nvGraphicFramePr>
          <p:cNvPr id="357380" name="Object 4"/>
          <p:cNvGraphicFramePr>
            <a:graphicFrameLocks noChangeAspect="1"/>
          </p:cNvGraphicFramePr>
          <p:nvPr/>
        </p:nvGraphicFramePr>
        <p:xfrm>
          <a:off x="500034" y="4500570"/>
          <a:ext cx="1585913" cy="511175"/>
        </p:xfrm>
        <a:graphic>
          <a:graphicData uri="http://schemas.openxmlformats.org/presentationml/2006/ole">
            <p:oleObj spid="_x0000_s357380" name="Formel" r:id="rId6" imgW="711000" imgH="228600" progId="Equation.3">
              <p:embed/>
            </p:oleObj>
          </a:graphicData>
        </a:graphic>
      </p:graphicFrame>
      <p:sp>
        <p:nvSpPr>
          <p:cNvPr id="9" name="Textfeld 8"/>
          <p:cNvSpPr txBox="1"/>
          <p:nvPr/>
        </p:nvSpPr>
        <p:spPr>
          <a:xfrm>
            <a:off x="2357422" y="4500570"/>
            <a:ext cx="6165983" cy="646331"/>
          </a:xfrm>
          <a:prstGeom prst="rect">
            <a:avLst/>
          </a:prstGeom>
          <a:noFill/>
        </p:spPr>
        <p:txBody>
          <a:bodyPr wrap="none" rtlCol="0">
            <a:spAutoFit/>
          </a:bodyPr>
          <a:lstStyle/>
          <a:p>
            <a:r>
              <a:rPr lang="de-DE" dirty="0" smtClean="0"/>
              <a:t>Wobei       die Strategie des i-</a:t>
            </a:r>
            <a:r>
              <a:rPr lang="de-DE" dirty="0" err="1" smtClean="0"/>
              <a:t>ten</a:t>
            </a:r>
            <a:r>
              <a:rPr lang="de-DE" dirty="0" smtClean="0"/>
              <a:t> Spielers bezeichnet und </a:t>
            </a:r>
          </a:p>
          <a:p>
            <a:r>
              <a:rPr lang="de-DE" dirty="0" smtClean="0"/>
              <a:t>        die </a:t>
            </a:r>
            <a:r>
              <a:rPr lang="de-DE" dirty="0" smtClean="0"/>
              <a:t>gewählten Strategien </a:t>
            </a:r>
            <a:r>
              <a:rPr lang="de-DE" dirty="0" smtClean="0"/>
              <a:t>der übrigen Spieler beschreibt.</a:t>
            </a:r>
            <a:endParaRPr lang="de-DE" dirty="0"/>
          </a:p>
        </p:txBody>
      </p:sp>
      <p:graphicFrame>
        <p:nvGraphicFramePr>
          <p:cNvPr id="357381" name="Object 5"/>
          <p:cNvGraphicFramePr>
            <a:graphicFrameLocks noChangeAspect="1"/>
          </p:cNvGraphicFramePr>
          <p:nvPr/>
        </p:nvGraphicFramePr>
        <p:xfrm>
          <a:off x="3214678" y="4500570"/>
          <a:ext cx="225425" cy="327025"/>
        </p:xfrm>
        <a:graphic>
          <a:graphicData uri="http://schemas.openxmlformats.org/presentationml/2006/ole">
            <p:oleObj spid="_x0000_s357381" name="Formel" r:id="rId7" imgW="139680" imgH="203040" progId="Equation.3">
              <p:embed/>
            </p:oleObj>
          </a:graphicData>
        </a:graphic>
      </p:graphicFrame>
      <p:graphicFrame>
        <p:nvGraphicFramePr>
          <p:cNvPr id="357382" name="Object 6"/>
          <p:cNvGraphicFramePr>
            <a:graphicFrameLocks noChangeAspect="1"/>
          </p:cNvGraphicFramePr>
          <p:nvPr/>
        </p:nvGraphicFramePr>
        <p:xfrm>
          <a:off x="2552700" y="4786313"/>
          <a:ext cx="265113" cy="327025"/>
        </p:xfrm>
        <a:graphic>
          <a:graphicData uri="http://schemas.openxmlformats.org/presentationml/2006/ole">
            <p:oleObj spid="_x0000_s357382" name="Formel" r:id="rId8" imgW="164880" imgH="203040" progId="Equation.3">
              <p:embed/>
            </p:oleObj>
          </a:graphicData>
        </a:graphic>
      </p:graphicFrame>
      <p:graphicFrame>
        <p:nvGraphicFramePr>
          <p:cNvPr id="357383" name="Object 7"/>
          <p:cNvGraphicFramePr>
            <a:graphicFrameLocks noChangeAspect="1"/>
          </p:cNvGraphicFramePr>
          <p:nvPr/>
        </p:nvGraphicFramePr>
        <p:xfrm>
          <a:off x="6786578" y="3357562"/>
          <a:ext cx="1844675" cy="427038"/>
        </p:xfrm>
        <a:graphic>
          <a:graphicData uri="http://schemas.openxmlformats.org/presentationml/2006/ole">
            <p:oleObj spid="_x0000_s357383" name="Formel" r:id="rId9" imgW="876240" imgH="2030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Inhaltsübersicht des ersten Teils</a:t>
            </a:r>
            <a:br>
              <a:rPr lang="de-DE" dirty="0" smtClean="0"/>
            </a:br>
            <a:r>
              <a:rPr lang="de-DE" dirty="0" smtClean="0"/>
              <a:t>der Vorlesung</a:t>
            </a:r>
            <a:endParaRPr lang="de-DE" dirty="0"/>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de-DE" dirty="0" smtClean="0"/>
              <a:t>Grundlagen der Spieltheorie</a:t>
            </a:r>
          </a:p>
          <a:p>
            <a:pPr marL="880110" lvl="1" indent="-514350">
              <a:buFont typeface="+mj-lt"/>
              <a:buAutoNum type="alphaLcParenR"/>
            </a:pPr>
            <a:r>
              <a:rPr lang="de-DE" sz="1200" dirty="0" smtClean="0">
                <a:solidFill>
                  <a:schemeClr val="accent4">
                    <a:lumMod val="60000"/>
                    <a:lumOff val="40000"/>
                  </a:schemeClr>
                </a:solidFill>
              </a:rPr>
              <a:t>Einleitung</a:t>
            </a:r>
          </a:p>
          <a:p>
            <a:pPr marL="880110" lvl="1" indent="-514350">
              <a:buFont typeface="+mj-lt"/>
              <a:buAutoNum type="alphaLcParenR"/>
            </a:pPr>
            <a:r>
              <a:rPr lang="de-DE" sz="1200" dirty="0" smtClean="0">
                <a:solidFill>
                  <a:schemeClr val="accent4">
                    <a:lumMod val="60000"/>
                    <a:lumOff val="40000"/>
                  </a:schemeClr>
                </a:solidFill>
              </a:rPr>
              <a:t>Mathematische Grundlagen (Teil 1)</a:t>
            </a:r>
          </a:p>
          <a:p>
            <a:pPr marL="880110" lvl="1" indent="-514350">
              <a:buFont typeface="+mj-lt"/>
              <a:buAutoNum type="alphaLcParenR"/>
            </a:pPr>
            <a:r>
              <a:rPr lang="de-DE" sz="1200" dirty="0" smtClean="0">
                <a:solidFill>
                  <a:schemeClr val="accent4">
                    <a:lumMod val="60000"/>
                    <a:lumOff val="40000"/>
                  </a:schemeClr>
                </a:solidFill>
              </a:rPr>
              <a:t>Definition eines Spiels in Normalform mit Auszahlung</a:t>
            </a:r>
          </a:p>
          <a:p>
            <a:pPr marL="880110" lvl="1" indent="-514350">
              <a:buFont typeface="+mj-lt"/>
              <a:buAutoNum type="alphaLcParenR"/>
            </a:pPr>
            <a:r>
              <a:rPr lang="de-DE" sz="1200" dirty="0" smtClean="0">
                <a:solidFill>
                  <a:schemeClr val="accent4">
                    <a:lumMod val="60000"/>
                    <a:lumOff val="40000"/>
                  </a:schemeClr>
                </a:solidFill>
              </a:rPr>
              <a:t>Beispiel: Zwei Spieler – Zwei Strategien</a:t>
            </a:r>
          </a:p>
          <a:p>
            <a:pPr marL="880110" lvl="1" indent="-514350">
              <a:buFont typeface="+mj-lt"/>
              <a:buAutoNum type="alphaLcParenR"/>
            </a:pPr>
            <a:r>
              <a:rPr lang="de-DE" sz="1200" dirty="0" smtClean="0">
                <a:solidFill>
                  <a:schemeClr val="accent4">
                    <a:lumMod val="60000"/>
                    <a:lumOff val="40000"/>
                  </a:schemeClr>
                </a:solidFill>
              </a:rPr>
              <a:t>Beispiel: Zwei Spieler – Drei Strategien</a:t>
            </a:r>
            <a:endParaRPr lang="de-DE" sz="1400" dirty="0" smtClean="0">
              <a:solidFill>
                <a:schemeClr val="accent4">
                  <a:lumMod val="60000"/>
                  <a:lumOff val="40000"/>
                </a:schemeClr>
              </a:solidFill>
            </a:endParaRPr>
          </a:p>
          <a:p>
            <a:pPr marL="880110" lvl="1" indent="-514350">
              <a:buFont typeface="+mj-lt"/>
              <a:buAutoNum type="alphaLcParenR"/>
            </a:pPr>
            <a:r>
              <a:rPr lang="de-DE" dirty="0" smtClean="0">
                <a:solidFill>
                  <a:schemeClr val="accent4">
                    <a:lumMod val="40000"/>
                    <a:lumOff val="60000"/>
                  </a:schemeClr>
                </a:solidFill>
              </a:rPr>
              <a:t>Reine und gemischte Strategien</a:t>
            </a:r>
          </a:p>
          <a:p>
            <a:pPr marL="880110" lvl="1" indent="-514350">
              <a:buFont typeface="+mj-lt"/>
              <a:buAutoNum type="alphaLcParenR"/>
            </a:pPr>
            <a:r>
              <a:rPr lang="de-DE" dirty="0" smtClean="0">
                <a:solidFill>
                  <a:schemeClr val="accent4">
                    <a:lumMod val="40000"/>
                    <a:lumOff val="60000"/>
                  </a:schemeClr>
                </a:solidFill>
              </a:rPr>
              <a:t>Mathematische Grundlagen (Teil 2)</a:t>
            </a:r>
          </a:p>
          <a:p>
            <a:pPr marL="880110" lvl="1" indent="-514350">
              <a:buFont typeface="+mj-lt"/>
              <a:buAutoNum type="alphaLcParenR"/>
            </a:pPr>
            <a:r>
              <a:rPr lang="de-DE" dirty="0" smtClean="0"/>
              <a:t>Dominante Strategien und Nash Gleichgewichte</a:t>
            </a:r>
          </a:p>
          <a:p>
            <a:pPr marL="880110" lvl="1" indent="-514350">
              <a:buFont typeface="+mj-lt"/>
              <a:buAutoNum type="alphaLcParenR"/>
            </a:pPr>
            <a:r>
              <a:rPr lang="de-DE" dirty="0" smtClean="0">
                <a:solidFill>
                  <a:schemeClr val="accent4">
                    <a:lumMod val="40000"/>
                    <a:lumOff val="60000"/>
                  </a:schemeClr>
                </a:solidFill>
              </a:rPr>
              <a:t>Beispiel: Zwei Spieler – Zwei Strategien</a:t>
            </a:r>
          </a:p>
          <a:p>
            <a:pPr marL="1154430" lvl="2" indent="-514350">
              <a:buFont typeface="+mj-lt"/>
              <a:buAutoNum type="romanLcPeriod"/>
            </a:pPr>
            <a:r>
              <a:rPr lang="de-DE" sz="2400" dirty="0" smtClean="0">
                <a:solidFill>
                  <a:schemeClr val="accent4">
                    <a:lumMod val="40000"/>
                    <a:lumOff val="60000"/>
                  </a:schemeClr>
                </a:solidFill>
              </a:rPr>
              <a:t>Dominante Spiele</a:t>
            </a:r>
          </a:p>
          <a:p>
            <a:pPr marL="1154430" lvl="2" indent="-514350">
              <a:buFont typeface="+mj-lt"/>
              <a:buAutoNum type="romanLcPeriod"/>
            </a:pPr>
            <a:r>
              <a:rPr lang="de-DE" sz="2400" dirty="0" smtClean="0">
                <a:solidFill>
                  <a:schemeClr val="accent4">
                    <a:lumMod val="40000"/>
                    <a:lumOff val="60000"/>
                  </a:schemeClr>
                </a:solidFill>
              </a:rPr>
              <a:t>Koordinationsspiele</a:t>
            </a:r>
          </a:p>
          <a:p>
            <a:pPr marL="1154430" lvl="2" indent="-514350">
              <a:buFont typeface="+mj-lt"/>
              <a:buAutoNum type="romanLcPeriod"/>
            </a:pPr>
            <a:r>
              <a:rPr lang="de-DE" sz="2400" dirty="0" smtClean="0">
                <a:solidFill>
                  <a:schemeClr val="accent4">
                    <a:lumMod val="40000"/>
                    <a:lumOff val="60000"/>
                  </a:schemeClr>
                </a:solidFill>
              </a:rPr>
              <a:t>Anti-Koordinationsspiele</a:t>
            </a:r>
          </a:p>
          <a:p>
            <a:pPr marL="1154430" lvl="2" indent="-514350">
              <a:buFont typeface="+mj-lt"/>
              <a:buAutoNum type="romanLcPeriod"/>
            </a:pP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nvSpPr>
        <p:spPr>
          <a:xfrm>
            <a:off x="214282" y="3786190"/>
            <a:ext cx="8715436" cy="646331"/>
          </a:xfrm>
          <a:prstGeom prst="rect">
            <a:avLst/>
          </a:prstGeom>
          <a:noFill/>
        </p:spPr>
        <p:txBody>
          <a:bodyPr wrap="square" rtlCol="0">
            <a:spAutoFit/>
          </a:bodyPr>
          <a:lstStyle/>
          <a:p>
            <a:r>
              <a:rPr lang="de-DE" dirty="0" smtClean="0"/>
              <a:t>Wobei </a:t>
            </a:r>
            <a:r>
              <a:rPr lang="de-DE" b="1" i="1" dirty="0" smtClean="0"/>
              <a:t>A</a:t>
            </a:r>
            <a:r>
              <a:rPr lang="de-DE" dirty="0" smtClean="0"/>
              <a:t> die Menge der Spieler,      die </a:t>
            </a:r>
            <a:r>
              <a:rPr lang="de-DE" dirty="0" err="1" smtClean="0"/>
              <a:t>Strategienmenge</a:t>
            </a:r>
            <a:r>
              <a:rPr lang="de-DE" dirty="0" smtClean="0"/>
              <a:t> des i-</a:t>
            </a:r>
            <a:r>
              <a:rPr lang="de-DE" dirty="0" err="1" smtClean="0"/>
              <a:t>ten</a:t>
            </a:r>
            <a:r>
              <a:rPr lang="de-DE" dirty="0" smtClean="0"/>
              <a:t> Spielers </a:t>
            </a:r>
            <a:r>
              <a:rPr lang="de-DE" dirty="0" smtClean="0"/>
              <a:t>und       die </a:t>
            </a:r>
            <a:r>
              <a:rPr lang="de-DE" dirty="0" smtClean="0"/>
              <a:t>gewählten Strategien </a:t>
            </a:r>
            <a:r>
              <a:rPr lang="de-DE" dirty="0" smtClean="0"/>
              <a:t>der übrigen </a:t>
            </a:r>
            <a:r>
              <a:rPr lang="de-DE" dirty="0" smtClean="0"/>
              <a:t>Spieler im Nash-Gleichgewicht </a:t>
            </a:r>
            <a:r>
              <a:rPr lang="de-DE" dirty="0" smtClean="0"/>
              <a:t>beschreibt.</a:t>
            </a:r>
          </a:p>
        </p:txBody>
      </p:sp>
      <p:graphicFrame>
        <p:nvGraphicFramePr>
          <p:cNvPr id="21" name="Tabelle 20"/>
          <p:cNvGraphicFramePr>
            <a:graphicFrameLocks noGrp="1"/>
          </p:cNvGraphicFramePr>
          <p:nvPr/>
        </p:nvGraphicFramePr>
        <p:xfrm>
          <a:off x="142844" y="4857760"/>
          <a:ext cx="3714779" cy="1536386"/>
        </p:xfrm>
        <a:graphic>
          <a:graphicData uri="http://schemas.openxmlformats.org/drawingml/2006/table">
            <a:tbl>
              <a:tblPr firstRow="1" bandRow="1">
                <a:tableStyleId>{5C22544A-7EE6-4342-B048-85BDC9FD1C3A}</a:tableStyleId>
              </a:tblPr>
              <a:tblGrid>
                <a:gridCol w="928694"/>
                <a:gridCol w="1374467"/>
                <a:gridCol w="1411618"/>
              </a:tblGrid>
              <a:tr h="500066">
                <a:tc>
                  <a:txBody>
                    <a:bodyPr/>
                    <a:lstStyle/>
                    <a:p>
                      <a:endParaRPr lang="en-US" dirty="0"/>
                    </a:p>
                  </a:txBody>
                  <a:tcPr>
                    <a:solidFill>
                      <a:schemeClr val="bg1"/>
                    </a:solidFill>
                  </a:tcPr>
                </a:tc>
                <a:tc>
                  <a:txBody>
                    <a:bodyPr/>
                    <a:lstStyle/>
                    <a:p>
                      <a:pPr marL="0" algn="l" rtl="0" eaLnBrk="1" latinLnBrk="0" hangingPunct="1"/>
                      <a:endParaRPr kumimoji="0" lang="en-US" kern="1200" dirty="0">
                        <a:solidFill>
                          <a:schemeClr val="dk1"/>
                        </a:solidFill>
                        <a:latin typeface="+mn-lt"/>
                        <a:ea typeface="+mn-ea"/>
                        <a:cs typeface="+mn-cs"/>
                      </a:endParaRPr>
                    </a:p>
                  </a:txBody>
                  <a:tcPr/>
                </a:tc>
                <a:tc>
                  <a:txBody>
                    <a:bodyPr/>
                    <a:lstStyle/>
                    <a:p>
                      <a:endParaRPr lang="en-US" dirty="0">
                        <a:solidFill>
                          <a:schemeClr val="tx1"/>
                        </a:solidFill>
                      </a:endParaRPr>
                    </a:p>
                  </a:txBody>
                  <a:tcPr/>
                </a:tc>
              </a:tr>
              <a:tr h="500066">
                <a:tc>
                  <a:txBody>
                    <a:bodyPr/>
                    <a:lstStyle/>
                    <a:p>
                      <a:endParaRPr lang="en-US" dirty="0"/>
                    </a:p>
                  </a:txBody>
                  <a:tcPr>
                    <a:solidFill>
                      <a:srgbClr val="FF0000"/>
                    </a:solidFill>
                  </a:tcPr>
                </a:tc>
                <a:tc>
                  <a:txBody>
                    <a:bodyPr/>
                    <a:lstStyle/>
                    <a:p>
                      <a:r>
                        <a:rPr lang="en-US" sz="2800" dirty="0" smtClean="0"/>
                        <a:t>(</a:t>
                      </a:r>
                      <a:r>
                        <a:rPr lang="en-US" sz="2800" dirty="0" smtClean="0">
                          <a:solidFill>
                            <a:srgbClr val="FF0000"/>
                          </a:solidFill>
                        </a:rPr>
                        <a:t>-7 </a:t>
                      </a:r>
                      <a:r>
                        <a:rPr lang="en-US" sz="2800" dirty="0" smtClean="0"/>
                        <a:t>, </a:t>
                      </a:r>
                      <a:r>
                        <a:rPr lang="en-US" sz="2800" dirty="0" smtClean="0">
                          <a:solidFill>
                            <a:schemeClr val="accent1"/>
                          </a:solidFill>
                        </a:rPr>
                        <a:t>-7</a:t>
                      </a:r>
                      <a:r>
                        <a:rPr lang="en-US" sz="2800" dirty="0" smtClean="0"/>
                        <a:t>)</a:t>
                      </a:r>
                      <a:endParaRPr lang="en-US" sz="2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-1 </a:t>
                      </a:r>
                      <a:r>
                        <a:rPr lang="en-US" sz="2800" dirty="0" smtClean="0"/>
                        <a:t>, </a:t>
                      </a:r>
                      <a:r>
                        <a:rPr lang="en-US" sz="2800" dirty="0" smtClean="0">
                          <a:solidFill>
                            <a:schemeClr val="accent1"/>
                          </a:solidFill>
                        </a:rPr>
                        <a:t>-9</a:t>
                      </a:r>
                      <a:r>
                        <a:rPr lang="en-US" sz="2800" dirty="0" smtClean="0"/>
                        <a:t>)</a:t>
                      </a:r>
                    </a:p>
                  </a:txBody>
                  <a:tcPr>
                    <a:solidFill>
                      <a:schemeClr val="bg2"/>
                    </a:solidFill>
                  </a:tcPr>
                </a:tc>
              </a:tr>
              <a:tr h="500066">
                <a:tc>
                  <a:txBody>
                    <a:bodyPr/>
                    <a:lstStyle/>
                    <a:p>
                      <a:endParaRPr lang="en-US"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-9 </a:t>
                      </a:r>
                      <a:r>
                        <a:rPr lang="en-US" sz="2800" dirty="0" smtClean="0"/>
                        <a:t>, </a:t>
                      </a:r>
                      <a:r>
                        <a:rPr lang="en-US" sz="2800" dirty="0" smtClean="0">
                          <a:solidFill>
                            <a:schemeClr val="accent1"/>
                          </a:solidFill>
                        </a:rPr>
                        <a:t>-1</a:t>
                      </a:r>
                      <a:r>
                        <a:rPr lang="en-US" sz="2800" dirty="0" smtClean="0"/>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-3 </a:t>
                      </a:r>
                      <a:r>
                        <a:rPr lang="en-US" sz="2800" dirty="0" smtClean="0"/>
                        <a:t>, </a:t>
                      </a:r>
                      <a:r>
                        <a:rPr lang="en-US" sz="2800" dirty="0" smtClean="0">
                          <a:solidFill>
                            <a:schemeClr val="accent1"/>
                          </a:solidFill>
                        </a:rPr>
                        <a:t>-3</a:t>
                      </a:r>
                      <a:r>
                        <a:rPr lang="en-US" sz="2800" dirty="0" smtClean="0"/>
                        <a:t>)</a:t>
                      </a:r>
                    </a:p>
                  </a:txBody>
                  <a:tcPr>
                    <a:solidFill>
                      <a:schemeClr val="bg2"/>
                    </a:solidFill>
                  </a:tcPr>
                </a:tc>
              </a:tr>
            </a:tbl>
          </a:graphicData>
        </a:graphic>
      </p:graphicFrame>
      <p:sp>
        <p:nvSpPr>
          <p:cNvPr id="2" name="Titel 1"/>
          <p:cNvSpPr>
            <a:spLocks noGrp="1"/>
          </p:cNvSpPr>
          <p:nvPr>
            <p:ph type="title"/>
          </p:nvPr>
        </p:nvSpPr>
        <p:spPr>
          <a:xfrm>
            <a:off x="428596" y="214290"/>
            <a:ext cx="8229600" cy="785818"/>
          </a:xfrm>
        </p:spPr>
        <p:txBody>
          <a:bodyPr>
            <a:normAutofit fontScale="90000"/>
          </a:bodyPr>
          <a:lstStyle/>
          <a:p>
            <a:r>
              <a:rPr lang="de-DE" dirty="0" smtClean="0"/>
              <a:t>Das Nash - Gleichgewicht</a:t>
            </a:r>
            <a:endParaRPr lang="de-DE" dirty="0"/>
          </a:p>
        </p:txBody>
      </p:sp>
      <p:graphicFrame>
        <p:nvGraphicFramePr>
          <p:cNvPr id="15" name="Object 5"/>
          <p:cNvGraphicFramePr>
            <a:graphicFrameLocks noChangeAspect="1"/>
          </p:cNvGraphicFramePr>
          <p:nvPr/>
        </p:nvGraphicFramePr>
        <p:xfrm>
          <a:off x="227013" y="5429250"/>
          <a:ext cx="768350" cy="407988"/>
        </p:xfrm>
        <a:graphic>
          <a:graphicData uri="http://schemas.openxmlformats.org/presentationml/2006/ole">
            <p:oleObj spid="_x0000_s355330" name="Formel" r:id="rId4" imgW="495000" imgH="228600" progId="Equation.3">
              <p:embed/>
            </p:oleObj>
          </a:graphicData>
        </a:graphic>
      </p:graphicFrame>
      <p:graphicFrame>
        <p:nvGraphicFramePr>
          <p:cNvPr id="16" name="Object 9"/>
          <p:cNvGraphicFramePr>
            <a:graphicFrameLocks noChangeAspect="1"/>
          </p:cNvGraphicFramePr>
          <p:nvPr/>
        </p:nvGraphicFramePr>
        <p:xfrm>
          <a:off x="266700" y="5929313"/>
          <a:ext cx="703263" cy="407987"/>
        </p:xfrm>
        <a:graphic>
          <a:graphicData uri="http://schemas.openxmlformats.org/presentationml/2006/ole">
            <p:oleObj spid="_x0000_s355331" name="Formel" r:id="rId5" imgW="469800" imgH="228600" progId="Equation.3">
              <p:embed/>
            </p:oleObj>
          </a:graphicData>
        </a:graphic>
      </p:graphicFrame>
      <p:graphicFrame>
        <p:nvGraphicFramePr>
          <p:cNvPr id="17" name="Object 10"/>
          <p:cNvGraphicFramePr>
            <a:graphicFrameLocks noChangeAspect="1"/>
          </p:cNvGraphicFramePr>
          <p:nvPr/>
        </p:nvGraphicFramePr>
        <p:xfrm>
          <a:off x="1208088" y="4857750"/>
          <a:ext cx="906462" cy="407988"/>
        </p:xfrm>
        <a:graphic>
          <a:graphicData uri="http://schemas.openxmlformats.org/presentationml/2006/ole">
            <p:oleObj spid="_x0000_s355332" name="Formel" r:id="rId6" imgW="507960" imgH="228600" progId="Equation.3">
              <p:embed/>
            </p:oleObj>
          </a:graphicData>
        </a:graphic>
      </p:graphicFrame>
      <p:graphicFrame>
        <p:nvGraphicFramePr>
          <p:cNvPr id="18" name="Object 11"/>
          <p:cNvGraphicFramePr>
            <a:graphicFrameLocks noChangeAspect="1"/>
          </p:cNvGraphicFramePr>
          <p:nvPr/>
        </p:nvGraphicFramePr>
        <p:xfrm>
          <a:off x="2443163" y="4857750"/>
          <a:ext cx="862012" cy="407988"/>
        </p:xfrm>
        <a:graphic>
          <a:graphicData uri="http://schemas.openxmlformats.org/presentationml/2006/ole">
            <p:oleObj spid="_x0000_s355333" name="Formel" r:id="rId7" imgW="482400" imgH="228600" progId="Equation.3">
              <p:embed/>
            </p:oleObj>
          </a:graphicData>
        </a:graphic>
      </p:graphicFrame>
      <p:sp>
        <p:nvSpPr>
          <p:cNvPr id="19" name="Textfeld 18"/>
          <p:cNvSpPr txBox="1"/>
          <p:nvPr/>
        </p:nvSpPr>
        <p:spPr>
          <a:xfrm>
            <a:off x="214282" y="1357298"/>
            <a:ext cx="8715436" cy="923330"/>
          </a:xfrm>
          <a:prstGeom prst="rect">
            <a:avLst/>
          </a:prstGeom>
          <a:noFill/>
        </p:spPr>
        <p:txBody>
          <a:bodyPr wrap="square" rtlCol="0">
            <a:spAutoFit/>
          </a:bodyPr>
          <a:lstStyle/>
          <a:p>
            <a:r>
              <a:rPr lang="de-DE" dirty="0" smtClean="0"/>
              <a:t>Das von dem Mathematiker John Forbes Nash Jr. definierte strategische Gleichgewicht beschreibt einen Spielzustand, von dem ausgehend kein einzelner Spieler für sich einen Vorteil erzielen kann, indem er einseitig von seiner Strategie abweicht.</a:t>
            </a:r>
            <a:endParaRPr lang="de-DE" dirty="0"/>
          </a:p>
        </p:txBody>
      </p:sp>
      <p:graphicFrame>
        <p:nvGraphicFramePr>
          <p:cNvPr id="20" name="Objekt 19"/>
          <p:cNvGraphicFramePr>
            <a:graphicFrameLocks noChangeAspect="1"/>
          </p:cNvGraphicFramePr>
          <p:nvPr/>
        </p:nvGraphicFramePr>
        <p:xfrm>
          <a:off x="4514850" y="3321050"/>
          <a:ext cx="114300" cy="215900"/>
        </p:xfrm>
        <a:graphic>
          <a:graphicData uri="http://schemas.openxmlformats.org/presentationml/2006/ole">
            <p:oleObj spid="_x0000_s355334" name="Formel" r:id="rId8" imgW="114120" imgH="215640" progId="Equation.3">
              <p:embed/>
            </p:oleObj>
          </a:graphicData>
        </a:graphic>
      </p:graphicFrame>
      <p:graphicFrame>
        <p:nvGraphicFramePr>
          <p:cNvPr id="22" name="Objekt 21"/>
          <p:cNvGraphicFramePr>
            <a:graphicFrameLocks noChangeAspect="1"/>
          </p:cNvGraphicFramePr>
          <p:nvPr/>
        </p:nvGraphicFramePr>
        <p:xfrm>
          <a:off x="1714480" y="3214686"/>
          <a:ext cx="5000659" cy="481347"/>
        </p:xfrm>
        <a:graphic>
          <a:graphicData uri="http://schemas.openxmlformats.org/presentationml/2006/ole">
            <p:oleObj spid="_x0000_s355335" name="Formel" r:id="rId9" imgW="2374560" imgH="228600" progId="Equation.3">
              <p:embed/>
            </p:oleObj>
          </a:graphicData>
        </a:graphic>
      </p:graphicFrame>
      <p:sp>
        <p:nvSpPr>
          <p:cNvPr id="24" name="Textfeld 23"/>
          <p:cNvSpPr txBox="1"/>
          <p:nvPr/>
        </p:nvSpPr>
        <p:spPr>
          <a:xfrm>
            <a:off x="285720" y="2428869"/>
            <a:ext cx="8572560" cy="646331"/>
          </a:xfrm>
          <a:prstGeom prst="rect">
            <a:avLst/>
          </a:prstGeom>
          <a:noFill/>
        </p:spPr>
        <p:txBody>
          <a:bodyPr wrap="square" rtlCol="0">
            <a:spAutoFit/>
          </a:bodyPr>
          <a:lstStyle/>
          <a:p>
            <a:r>
              <a:rPr lang="de-DE" dirty="0" smtClean="0"/>
              <a:t>Mathematische Definition (</a:t>
            </a:r>
            <a:r>
              <a:rPr lang="de-DE" dirty="0" err="1" smtClean="0"/>
              <a:t>W.Schlee</a:t>
            </a:r>
            <a:r>
              <a:rPr lang="de-DE" dirty="0" smtClean="0"/>
              <a:t>):</a:t>
            </a:r>
          </a:p>
          <a:p>
            <a:r>
              <a:rPr lang="de-DE" dirty="0" smtClean="0"/>
              <a:t>Eine </a:t>
            </a:r>
            <a:r>
              <a:rPr lang="de-DE" dirty="0" err="1" smtClean="0"/>
              <a:t>Strategienkombination</a:t>
            </a:r>
            <a:r>
              <a:rPr lang="de-DE" dirty="0" smtClean="0"/>
              <a:t>                             heißt Nash–Gleichgewicht, wenn gilt</a:t>
            </a:r>
          </a:p>
        </p:txBody>
      </p:sp>
      <p:graphicFrame>
        <p:nvGraphicFramePr>
          <p:cNvPr id="2060" name="Object 12"/>
          <p:cNvGraphicFramePr>
            <a:graphicFrameLocks noChangeAspect="1"/>
          </p:cNvGraphicFramePr>
          <p:nvPr/>
        </p:nvGraphicFramePr>
        <p:xfrm>
          <a:off x="3214678" y="2714620"/>
          <a:ext cx="1571625" cy="368300"/>
        </p:xfrm>
        <a:graphic>
          <a:graphicData uri="http://schemas.openxmlformats.org/presentationml/2006/ole">
            <p:oleObj spid="_x0000_s355336" name="Formel" r:id="rId10" imgW="977760" imgH="228600" progId="Equation.3">
              <p:embed/>
            </p:oleObj>
          </a:graphicData>
        </a:graphic>
      </p:graphicFrame>
      <p:graphicFrame>
        <p:nvGraphicFramePr>
          <p:cNvPr id="2061" name="Object 13"/>
          <p:cNvGraphicFramePr>
            <a:graphicFrameLocks noChangeAspect="1"/>
          </p:cNvGraphicFramePr>
          <p:nvPr/>
        </p:nvGraphicFramePr>
        <p:xfrm>
          <a:off x="3357554" y="3786190"/>
          <a:ext cx="285752" cy="381003"/>
        </p:xfrm>
        <a:graphic>
          <a:graphicData uri="http://schemas.openxmlformats.org/presentationml/2006/ole">
            <p:oleObj spid="_x0000_s355337" name="Formel" r:id="rId11" imgW="152280" imgH="203040" progId="Equation.3">
              <p:embed/>
            </p:oleObj>
          </a:graphicData>
        </a:graphic>
      </p:graphicFrame>
      <p:graphicFrame>
        <p:nvGraphicFramePr>
          <p:cNvPr id="2062" name="Object 14"/>
          <p:cNvGraphicFramePr>
            <a:graphicFrameLocks noChangeAspect="1"/>
          </p:cNvGraphicFramePr>
          <p:nvPr/>
        </p:nvGraphicFramePr>
        <p:xfrm>
          <a:off x="7929586" y="3786190"/>
          <a:ext cx="357190" cy="336179"/>
        </p:xfrm>
        <a:graphic>
          <a:graphicData uri="http://schemas.openxmlformats.org/presentationml/2006/ole">
            <p:oleObj spid="_x0000_s355338" name="Formel" r:id="rId12" imgW="215640" imgH="203040" progId="Equation.3">
              <p:embed/>
            </p:oleObj>
          </a:graphicData>
        </a:graphic>
      </p:graphicFrame>
      <p:sp>
        <p:nvSpPr>
          <p:cNvPr id="29" name="Textfeld 28"/>
          <p:cNvSpPr txBox="1"/>
          <p:nvPr/>
        </p:nvSpPr>
        <p:spPr>
          <a:xfrm>
            <a:off x="3929058" y="4286256"/>
            <a:ext cx="4426853" cy="461665"/>
          </a:xfrm>
          <a:prstGeom prst="rect">
            <a:avLst/>
          </a:prstGeom>
          <a:noFill/>
        </p:spPr>
        <p:txBody>
          <a:bodyPr wrap="none" rtlCol="0">
            <a:spAutoFit/>
          </a:bodyPr>
          <a:lstStyle/>
          <a:p>
            <a:r>
              <a:rPr lang="de-DE" sz="2400" dirty="0" smtClean="0"/>
              <a:t>Beispiel: </a:t>
            </a:r>
            <a:r>
              <a:rPr lang="de-DE" sz="2400" b="1" i="1" dirty="0" smtClean="0"/>
              <a:t>Gefangenendilemma</a:t>
            </a:r>
          </a:p>
        </p:txBody>
      </p:sp>
      <p:graphicFrame>
        <p:nvGraphicFramePr>
          <p:cNvPr id="2063" name="Object 15"/>
          <p:cNvGraphicFramePr>
            <a:graphicFrameLocks noChangeAspect="1"/>
          </p:cNvGraphicFramePr>
          <p:nvPr/>
        </p:nvGraphicFramePr>
        <p:xfrm>
          <a:off x="4071934" y="4857760"/>
          <a:ext cx="4732337" cy="1497013"/>
        </p:xfrm>
        <a:graphic>
          <a:graphicData uri="http://schemas.openxmlformats.org/presentationml/2006/ole">
            <p:oleObj spid="_x0000_s355339" name="Formel" r:id="rId13" imgW="2247840" imgH="7110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Inhaltsübersicht </a:t>
            </a:r>
            <a:br>
              <a:rPr lang="de-DE" dirty="0" smtClean="0"/>
            </a:br>
            <a:r>
              <a:rPr lang="de-DE" dirty="0" smtClean="0"/>
              <a:t>der gesamten Vorlesung</a:t>
            </a:r>
            <a:endParaRPr lang="en-US" dirty="0"/>
          </a:p>
        </p:txBody>
      </p:sp>
      <p:sp>
        <p:nvSpPr>
          <p:cNvPr id="3" name="Inhaltsplatzhalter 2"/>
          <p:cNvSpPr>
            <a:spLocks noGrp="1"/>
          </p:cNvSpPr>
          <p:nvPr>
            <p:ph idx="1"/>
          </p:nvPr>
        </p:nvSpPr>
        <p:spPr>
          <a:xfrm>
            <a:off x="500034" y="3071810"/>
            <a:ext cx="8229600" cy="2500330"/>
          </a:xfrm>
        </p:spPr>
        <p:txBody>
          <a:bodyPr>
            <a:normAutofit/>
          </a:bodyPr>
          <a:lstStyle/>
          <a:p>
            <a:pPr marL="514350" indent="-514350">
              <a:buFont typeface="+mj-lt"/>
              <a:buAutoNum type="arabicPeriod"/>
            </a:pPr>
            <a:r>
              <a:rPr lang="de-DE" sz="3200" dirty="0" smtClean="0"/>
              <a:t>Grundlagen der Spieltheorie</a:t>
            </a:r>
          </a:p>
          <a:p>
            <a:pPr marL="514350" indent="-514350">
              <a:buFont typeface="+mj-lt"/>
              <a:buAutoNum type="arabicPeriod"/>
            </a:pPr>
            <a:r>
              <a:rPr lang="de-DE" sz="3200" dirty="0" smtClean="0"/>
              <a:t>Grundlagen der evolutionären Spieltheorie</a:t>
            </a:r>
          </a:p>
          <a:p>
            <a:pPr marL="514350" indent="-514350">
              <a:buFont typeface="+mj-lt"/>
              <a:buAutoNum type="arabicPeriod"/>
            </a:pPr>
            <a:r>
              <a:rPr lang="de-DE" sz="3200" dirty="0" smtClean="0"/>
              <a:t>Neue Entwicklungen in der evolutionären Spieltheorie</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feld 27"/>
          <p:cNvSpPr txBox="1"/>
          <p:nvPr/>
        </p:nvSpPr>
        <p:spPr>
          <a:xfrm>
            <a:off x="142844" y="3571876"/>
            <a:ext cx="8715436" cy="646331"/>
          </a:xfrm>
          <a:prstGeom prst="rect">
            <a:avLst/>
          </a:prstGeom>
          <a:noFill/>
        </p:spPr>
        <p:txBody>
          <a:bodyPr wrap="square" rtlCol="0">
            <a:spAutoFit/>
          </a:bodyPr>
          <a:lstStyle/>
          <a:p>
            <a:r>
              <a:rPr lang="de-DE" dirty="0" smtClean="0"/>
              <a:t>Wobei </a:t>
            </a:r>
            <a:r>
              <a:rPr lang="de-DE" b="1" i="1" dirty="0" smtClean="0"/>
              <a:t>A</a:t>
            </a:r>
            <a:r>
              <a:rPr lang="de-DE" dirty="0" smtClean="0"/>
              <a:t> die Menge der Spieler,      die </a:t>
            </a:r>
            <a:r>
              <a:rPr lang="de-DE" dirty="0" err="1" smtClean="0"/>
              <a:t>Strategienmenge</a:t>
            </a:r>
            <a:r>
              <a:rPr lang="de-DE" dirty="0" smtClean="0"/>
              <a:t> des i-</a:t>
            </a:r>
            <a:r>
              <a:rPr lang="de-DE" dirty="0" err="1" smtClean="0"/>
              <a:t>ten</a:t>
            </a:r>
            <a:r>
              <a:rPr lang="de-DE" dirty="0" smtClean="0"/>
              <a:t> Spielers und       die </a:t>
            </a:r>
            <a:r>
              <a:rPr lang="de-DE" dirty="0" smtClean="0"/>
              <a:t>gewählten Strategien </a:t>
            </a:r>
            <a:r>
              <a:rPr lang="de-DE" dirty="0" smtClean="0"/>
              <a:t>der übrigen Spieler beschreibt.</a:t>
            </a:r>
          </a:p>
        </p:txBody>
      </p:sp>
      <p:graphicFrame>
        <p:nvGraphicFramePr>
          <p:cNvPr id="21" name="Tabelle 20"/>
          <p:cNvGraphicFramePr>
            <a:graphicFrameLocks noGrp="1"/>
          </p:cNvGraphicFramePr>
          <p:nvPr/>
        </p:nvGraphicFramePr>
        <p:xfrm>
          <a:off x="5429221" y="142852"/>
          <a:ext cx="3714779" cy="1536386"/>
        </p:xfrm>
        <a:graphic>
          <a:graphicData uri="http://schemas.openxmlformats.org/drawingml/2006/table">
            <a:tbl>
              <a:tblPr firstRow="1" bandRow="1">
                <a:tableStyleId>{5C22544A-7EE6-4342-B048-85BDC9FD1C3A}</a:tableStyleId>
              </a:tblPr>
              <a:tblGrid>
                <a:gridCol w="928694"/>
                <a:gridCol w="1374467"/>
                <a:gridCol w="1411618"/>
              </a:tblGrid>
              <a:tr h="500066">
                <a:tc>
                  <a:txBody>
                    <a:bodyPr/>
                    <a:lstStyle/>
                    <a:p>
                      <a:endParaRPr lang="en-US" dirty="0"/>
                    </a:p>
                  </a:txBody>
                  <a:tcPr>
                    <a:solidFill>
                      <a:schemeClr val="bg1"/>
                    </a:solidFill>
                  </a:tcPr>
                </a:tc>
                <a:tc>
                  <a:txBody>
                    <a:bodyPr/>
                    <a:lstStyle/>
                    <a:p>
                      <a:pPr marL="0" algn="l" rtl="0" eaLnBrk="1" latinLnBrk="0" hangingPunct="1"/>
                      <a:endParaRPr kumimoji="0" lang="en-US" kern="1200" dirty="0">
                        <a:solidFill>
                          <a:schemeClr val="dk1"/>
                        </a:solidFill>
                        <a:latin typeface="+mn-lt"/>
                        <a:ea typeface="+mn-ea"/>
                        <a:cs typeface="+mn-cs"/>
                      </a:endParaRPr>
                    </a:p>
                  </a:txBody>
                  <a:tcPr/>
                </a:tc>
                <a:tc>
                  <a:txBody>
                    <a:bodyPr/>
                    <a:lstStyle/>
                    <a:p>
                      <a:endParaRPr lang="en-US" dirty="0">
                        <a:solidFill>
                          <a:schemeClr val="tx1"/>
                        </a:solidFill>
                      </a:endParaRPr>
                    </a:p>
                  </a:txBody>
                  <a:tcPr/>
                </a:tc>
              </a:tr>
              <a:tr h="500066">
                <a:tc>
                  <a:txBody>
                    <a:bodyPr/>
                    <a:lstStyle/>
                    <a:p>
                      <a:endParaRPr lang="en-US" dirty="0"/>
                    </a:p>
                  </a:txBody>
                  <a:tcPr>
                    <a:solidFill>
                      <a:srgbClr val="FF0000"/>
                    </a:solidFill>
                  </a:tcPr>
                </a:tc>
                <a:tc>
                  <a:txBody>
                    <a:bodyPr/>
                    <a:lstStyle/>
                    <a:p>
                      <a:r>
                        <a:rPr lang="en-US" sz="2800" dirty="0" smtClean="0"/>
                        <a:t>(</a:t>
                      </a:r>
                      <a:r>
                        <a:rPr lang="en-US" sz="2800" dirty="0" smtClean="0">
                          <a:solidFill>
                            <a:srgbClr val="FF0000"/>
                          </a:solidFill>
                        </a:rPr>
                        <a:t>-7 </a:t>
                      </a:r>
                      <a:r>
                        <a:rPr lang="en-US" sz="2800" dirty="0" smtClean="0"/>
                        <a:t>, </a:t>
                      </a:r>
                      <a:r>
                        <a:rPr lang="en-US" sz="2800" dirty="0" smtClean="0">
                          <a:solidFill>
                            <a:schemeClr val="accent1"/>
                          </a:solidFill>
                        </a:rPr>
                        <a:t>-7</a:t>
                      </a:r>
                      <a:r>
                        <a:rPr lang="en-US" sz="2800" dirty="0" smtClean="0"/>
                        <a:t>)</a:t>
                      </a:r>
                      <a:endParaRPr lang="en-US" sz="2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-1 </a:t>
                      </a:r>
                      <a:r>
                        <a:rPr lang="en-US" sz="2800" dirty="0" smtClean="0"/>
                        <a:t>, </a:t>
                      </a:r>
                      <a:r>
                        <a:rPr lang="en-US" sz="2800" dirty="0" smtClean="0">
                          <a:solidFill>
                            <a:schemeClr val="accent1"/>
                          </a:solidFill>
                        </a:rPr>
                        <a:t>-9</a:t>
                      </a:r>
                      <a:r>
                        <a:rPr lang="en-US" sz="2800" dirty="0" smtClean="0"/>
                        <a:t>)</a:t>
                      </a:r>
                    </a:p>
                  </a:txBody>
                  <a:tcPr>
                    <a:solidFill>
                      <a:schemeClr val="bg2"/>
                    </a:solidFill>
                  </a:tcPr>
                </a:tc>
              </a:tr>
              <a:tr h="500066">
                <a:tc>
                  <a:txBody>
                    <a:bodyPr/>
                    <a:lstStyle/>
                    <a:p>
                      <a:endParaRPr lang="en-US"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-9 </a:t>
                      </a:r>
                      <a:r>
                        <a:rPr lang="en-US" sz="2800" dirty="0" smtClean="0"/>
                        <a:t>, </a:t>
                      </a:r>
                      <a:r>
                        <a:rPr lang="en-US" sz="2800" dirty="0" smtClean="0">
                          <a:solidFill>
                            <a:schemeClr val="accent1"/>
                          </a:solidFill>
                        </a:rPr>
                        <a:t>-1</a:t>
                      </a:r>
                      <a:r>
                        <a:rPr lang="en-US" sz="2800" dirty="0" smtClean="0"/>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-3 </a:t>
                      </a:r>
                      <a:r>
                        <a:rPr lang="en-US" sz="2800" dirty="0" smtClean="0"/>
                        <a:t>, </a:t>
                      </a:r>
                      <a:r>
                        <a:rPr lang="en-US" sz="2800" dirty="0" smtClean="0">
                          <a:solidFill>
                            <a:schemeClr val="accent1"/>
                          </a:solidFill>
                        </a:rPr>
                        <a:t>-3</a:t>
                      </a:r>
                      <a:r>
                        <a:rPr lang="en-US" sz="2800" dirty="0" smtClean="0"/>
                        <a:t>)</a:t>
                      </a:r>
                    </a:p>
                  </a:txBody>
                  <a:tcPr>
                    <a:solidFill>
                      <a:schemeClr val="bg2"/>
                    </a:solidFill>
                  </a:tcPr>
                </a:tc>
              </a:tr>
            </a:tbl>
          </a:graphicData>
        </a:graphic>
      </p:graphicFrame>
      <p:sp>
        <p:nvSpPr>
          <p:cNvPr id="2" name="Titel 1"/>
          <p:cNvSpPr>
            <a:spLocks noGrp="1"/>
          </p:cNvSpPr>
          <p:nvPr>
            <p:ph type="title"/>
          </p:nvPr>
        </p:nvSpPr>
        <p:spPr>
          <a:xfrm>
            <a:off x="428596" y="500042"/>
            <a:ext cx="4071966" cy="785818"/>
          </a:xfrm>
        </p:spPr>
        <p:txBody>
          <a:bodyPr>
            <a:normAutofit fontScale="90000"/>
          </a:bodyPr>
          <a:lstStyle/>
          <a:p>
            <a:r>
              <a:rPr lang="de-DE" dirty="0" smtClean="0"/>
              <a:t>Die Dominante </a:t>
            </a:r>
            <a:br>
              <a:rPr lang="de-DE" dirty="0" smtClean="0"/>
            </a:br>
            <a:r>
              <a:rPr lang="de-DE" dirty="0" smtClean="0"/>
              <a:t>Strategie</a:t>
            </a:r>
            <a:endParaRPr lang="de-DE" dirty="0"/>
          </a:p>
        </p:txBody>
      </p:sp>
      <p:graphicFrame>
        <p:nvGraphicFramePr>
          <p:cNvPr id="15" name="Object 5"/>
          <p:cNvGraphicFramePr>
            <a:graphicFrameLocks noChangeAspect="1"/>
          </p:cNvGraphicFramePr>
          <p:nvPr/>
        </p:nvGraphicFramePr>
        <p:xfrm>
          <a:off x="5500694" y="714356"/>
          <a:ext cx="768350" cy="407988"/>
        </p:xfrm>
        <a:graphic>
          <a:graphicData uri="http://schemas.openxmlformats.org/presentationml/2006/ole">
            <p:oleObj spid="_x0000_s356354" name="Formel" r:id="rId4" imgW="495000" imgH="228600" progId="Equation.3">
              <p:embed/>
            </p:oleObj>
          </a:graphicData>
        </a:graphic>
      </p:graphicFrame>
      <p:graphicFrame>
        <p:nvGraphicFramePr>
          <p:cNvPr id="16" name="Object 9"/>
          <p:cNvGraphicFramePr>
            <a:graphicFrameLocks noChangeAspect="1"/>
          </p:cNvGraphicFramePr>
          <p:nvPr/>
        </p:nvGraphicFramePr>
        <p:xfrm>
          <a:off x="5500694" y="1214422"/>
          <a:ext cx="703263" cy="407987"/>
        </p:xfrm>
        <a:graphic>
          <a:graphicData uri="http://schemas.openxmlformats.org/presentationml/2006/ole">
            <p:oleObj spid="_x0000_s356355" name="Formel" r:id="rId5" imgW="469800" imgH="228600" progId="Equation.3">
              <p:embed/>
            </p:oleObj>
          </a:graphicData>
        </a:graphic>
      </p:graphicFrame>
      <p:graphicFrame>
        <p:nvGraphicFramePr>
          <p:cNvPr id="17" name="Object 10"/>
          <p:cNvGraphicFramePr>
            <a:graphicFrameLocks noChangeAspect="1"/>
          </p:cNvGraphicFramePr>
          <p:nvPr/>
        </p:nvGraphicFramePr>
        <p:xfrm>
          <a:off x="6643702" y="142852"/>
          <a:ext cx="906462" cy="407988"/>
        </p:xfrm>
        <a:graphic>
          <a:graphicData uri="http://schemas.openxmlformats.org/presentationml/2006/ole">
            <p:oleObj spid="_x0000_s356356" name="Formel" r:id="rId6" imgW="507960" imgH="228600" progId="Equation.3">
              <p:embed/>
            </p:oleObj>
          </a:graphicData>
        </a:graphic>
      </p:graphicFrame>
      <p:graphicFrame>
        <p:nvGraphicFramePr>
          <p:cNvPr id="18" name="Object 11"/>
          <p:cNvGraphicFramePr>
            <a:graphicFrameLocks noChangeAspect="1"/>
          </p:cNvGraphicFramePr>
          <p:nvPr/>
        </p:nvGraphicFramePr>
        <p:xfrm>
          <a:off x="7929586" y="142852"/>
          <a:ext cx="862012" cy="407988"/>
        </p:xfrm>
        <a:graphic>
          <a:graphicData uri="http://schemas.openxmlformats.org/presentationml/2006/ole">
            <p:oleObj spid="_x0000_s356357" name="Formel" r:id="rId7" imgW="482400" imgH="228600" progId="Equation.3">
              <p:embed/>
            </p:oleObj>
          </a:graphicData>
        </a:graphic>
      </p:graphicFrame>
      <p:graphicFrame>
        <p:nvGraphicFramePr>
          <p:cNvPr id="20" name="Objekt 19"/>
          <p:cNvGraphicFramePr>
            <a:graphicFrameLocks noChangeAspect="1"/>
          </p:cNvGraphicFramePr>
          <p:nvPr/>
        </p:nvGraphicFramePr>
        <p:xfrm>
          <a:off x="4514850" y="3321050"/>
          <a:ext cx="114300" cy="215900"/>
        </p:xfrm>
        <a:graphic>
          <a:graphicData uri="http://schemas.openxmlformats.org/presentationml/2006/ole">
            <p:oleObj spid="_x0000_s356358" name="Formel" r:id="rId8" imgW="114120" imgH="215640" progId="Equation.3">
              <p:embed/>
            </p:oleObj>
          </a:graphicData>
        </a:graphic>
      </p:graphicFrame>
      <p:graphicFrame>
        <p:nvGraphicFramePr>
          <p:cNvPr id="22" name="Objekt 21"/>
          <p:cNvGraphicFramePr>
            <a:graphicFrameLocks noChangeAspect="1"/>
          </p:cNvGraphicFramePr>
          <p:nvPr/>
        </p:nvGraphicFramePr>
        <p:xfrm>
          <a:off x="714348" y="2428868"/>
          <a:ext cx="6819900" cy="481013"/>
        </p:xfrm>
        <a:graphic>
          <a:graphicData uri="http://schemas.openxmlformats.org/presentationml/2006/ole">
            <p:oleObj spid="_x0000_s356359" name="Formel" r:id="rId9" imgW="3238200" imgH="228600" progId="Equation.3">
              <p:embed/>
            </p:oleObj>
          </a:graphicData>
        </a:graphic>
      </p:graphicFrame>
      <p:graphicFrame>
        <p:nvGraphicFramePr>
          <p:cNvPr id="2060" name="Object 12"/>
          <p:cNvGraphicFramePr>
            <a:graphicFrameLocks noChangeAspect="1"/>
          </p:cNvGraphicFramePr>
          <p:nvPr/>
        </p:nvGraphicFramePr>
        <p:xfrm>
          <a:off x="6143636" y="1643050"/>
          <a:ext cx="285752" cy="326574"/>
        </p:xfrm>
        <a:graphic>
          <a:graphicData uri="http://schemas.openxmlformats.org/presentationml/2006/ole">
            <p:oleObj spid="_x0000_s356360" name="Formel" r:id="rId10" imgW="177480" imgH="203040" progId="Equation.3">
              <p:embed/>
            </p:oleObj>
          </a:graphicData>
        </a:graphic>
      </p:graphicFrame>
      <p:graphicFrame>
        <p:nvGraphicFramePr>
          <p:cNvPr id="2061" name="Object 13"/>
          <p:cNvGraphicFramePr>
            <a:graphicFrameLocks noChangeAspect="1"/>
          </p:cNvGraphicFramePr>
          <p:nvPr/>
        </p:nvGraphicFramePr>
        <p:xfrm>
          <a:off x="3357554" y="3571876"/>
          <a:ext cx="285752" cy="381003"/>
        </p:xfrm>
        <a:graphic>
          <a:graphicData uri="http://schemas.openxmlformats.org/presentationml/2006/ole">
            <p:oleObj spid="_x0000_s356361" name="Formel" r:id="rId11" imgW="152280" imgH="203040" progId="Equation.3">
              <p:embed/>
            </p:oleObj>
          </a:graphicData>
        </a:graphic>
      </p:graphicFrame>
      <p:graphicFrame>
        <p:nvGraphicFramePr>
          <p:cNvPr id="2062" name="Object 14"/>
          <p:cNvGraphicFramePr>
            <a:graphicFrameLocks noChangeAspect="1"/>
          </p:cNvGraphicFramePr>
          <p:nvPr/>
        </p:nvGraphicFramePr>
        <p:xfrm>
          <a:off x="7888288" y="3500438"/>
          <a:ext cx="295275" cy="336550"/>
        </p:xfrm>
        <a:graphic>
          <a:graphicData uri="http://schemas.openxmlformats.org/presentationml/2006/ole">
            <p:oleObj spid="_x0000_s356362" name="Formel" r:id="rId12" imgW="177480" imgH="203040" progId="Equation.3">
              <p:embed/>
            </p:oleObj>
          </a:graphicData>
        </a:graphic>
      </p:graphicFrame>
      <p:sp>
        <p:nvSpPr>
          <p:cNvPr id="29" name="Textfeld 28"/>
          <p:cNvSpPr txBox="1"/>
          <p:nvPr/>
        </p:nvSpPr>
        <p:spPr>
          <a:xfrm>
            <a:off x="3929058" y="4286256"/>
            <a:ext cx="184731" cy="830997"/>
          </a:xfrm>
          <a:prstGeom prst="rect">
            <a:avLst/>
          </a:prstGeom>
          <a:noFill/>
        </p:spPr>
        <p:txBody>
          <a:bodyPr wrap="none" rtlCol="0">
            <a:spAutoFit/>
          </a:bodyPr>
          <a:lstStyle/>
          <a:p>
            <a:endParaRPr lang="de-DE" sz="2400" b="1" i="1" dirty="0" smtClean="0"/>
          </a:p>
          <a:p>
            <a:endParaRPr lang="de-DE" sz="2400" b="1" i="1" dirty="0" smtClean="0"/>
          </a:p>
        </p:txBody>
      </p:sp>
      <p:graphicFrame>
        <p:nvGraphicFramePr>
          <p:cNvPr id="2063" name="Object 15"/>
          <p:cNvGraphicFramePr>
            <a:graphicFrameLocks noChangeAspect="1"/>
          </p:cNvGraphicFramePr>
          <p:nvPr/>
        </p:nvGraphicFramePr>
        <p:xfrm>
          <a:off x="134937" y="4929198"/>
          <a:ext cx="9009063" cy="1497013"/>
        </p:xfrm>
        <a:graphic>
          <a:graphicData uri="http://schemas.openxmlformats.org/presentationml/2006/ole">
            <p:oleObj spid="_x0000_s356363" name="Formel" r:id="rId13" imgW="4279680" imgH="711000" progId="Equation.3">
              <p:embed/>
            </p:oleObj>
          </a:graphicData>
        </a:graphic>
      </p:graphicFrame>
      <p:sp>
        <p:nvSpPr>
          <p:cNvPr id="25" name="Textfeld 24"/>
          <p:cNvSpPr txBox="1"/>
          <p:nvPr/>
        </p:nvSpPr>
        <p:spPr>
          <a:xfrm>
            <a:off x="285720" y="1357298"/>
            <a:ext cx="8572560" cy="923330"/>
          </a:xfrm>
          <a:prstGeom prst="rect">
            <a:avLst/>
          </a:prstGeom>
          <a:noFill/>
        </p:spPr>
        <p:txBody>
          <a:bodyPr wrap="square" rtlCol="0">
            <a:spAutoFit/>
          </a:bodyPr>
          <a:lstStyle/>
          <a:p>
            <a:r>
              <a:rPr lang="de-DE" dirty="0" smtClean="0"/>
              <a:t>Mathematische Definition (</a:t>
            </a:r>
            <a:r>
              <a:rPr lang="de-DE" dirty="0" err="1" smtClean="0"/>
              <a:t>W.Schlee</a:t>
            </a:r>
            <a:r>
              <a:rPr lang="de-DE" dirty="0" smtClean="0"/>
              <a:t>):</a:t>
            </a:r>
          </a:p>
          <a:p>
            <a:r>
              <a:rPr lang="de-DE" dirty="0" smtClean="0"/>
              <a:t>Eine </a:t>
            </a:r>
            <a:r>
              <a:rPr lang="de-DE" dirty="0" err="1" smtClean="0"/>
              <a:t>Strategienkombination</a:t>
            </a:r>
            <a:r>
              <a:rPr lang="de-DE" dirty="0" smtClean="0"/>
              <a:t>                              bei der jedes      , (i=1,..,N) die Eigenschaft </a:t>
            </a:r>
          </a:p>
        </p:txBody>
      </p:sp>
      <p:graphicFrame>
        <p:nvGraphicFramePr>
          <p:cNvPr id="356364" name="Object 12"/>
          <p:cNvGraphicFramePr>
            <a:graphicFrameLocks noChangeAspect="1"/>
          </p:cNvGraphicFramePr>
          <p:nvPr/>
        </p:nvGraphicFramePr>
        <p:xfrm>
          <a:off x="3214678" y="1643050"/>
          <a:ext cx="1571625" cy="368300"/>
        </p:xfrm>
        <a:graphic>
          <a:graphicData uri="http://schemas.openxmlformats.org/presentationml/2006/ole">
            <p:oleObj spid="_x0000_s356364" name="Formel" r:id="rId14" imgW="977760" imgH="228600" progId="Equation.3">
              <p:embed/>
            </p:oleObj>
          </a:graphicData>
        </a:graphic>
      </p:graphicFrame>
      <p:sp>
        <p:nvSpPr>
          <p:cNvPr id="26" name="Textfeld 25"/>
          <p:cNvSpPr txBox="1"/>
          <p:nvPr/>
        </p:nvSpPr>
        <p:spPr>
          <a:xfrm>
            <a:off x="357158" y="3071810"/>
            <a:ext cx="5983433" cy="369332"/>
          </a:xfrm>
          <a:prstGeom prst="rect">
            <a:avLst/>
          </a:prstGeom>
          <a:noFill/>
        </p:spPr>
        <p:txBody>
          <a:bodyPr wrap="none" rtlCol="0">
            <a:spAutoFit/>
          </a:bodyPr>
          <a:lstStyle/>
          <a:p>
            <a:r>
              <a:rPr lang="de-DE" dirty="0" smtClean="0"/>
              <a:t>hat, nennt man „Gleichgewicht in dominanten Strategien“.</a:t>
            </a:r>
            <a:endParaRPr lang="de-DE" dirty="0"/>
          </a:p>
        </p:txBody>
      </p:sp>
      <p:sp>
        <p:nvSpPr>
          <p:cNvPr id="27" name="Textfeld 26"/>
          <p:cNvSpPr txBox="1"/>
          <p:nvPr/>
        </p:nvSpPr>
        <p:spPr>
          <a:xfrm>
            <a:off x="142844" y="4357694"/>
            <a:ext cx="4139788" cy="461665"/>
          </a:xfrm>
          <a:prstGeom prst="rect">
            <a:avLst/>
          </a:prstGeom>
          <a:noFill/>
        </p:spPr>
        <p:txBody>
          <a:bodyPr wrap="none" rtlCol="0">
            <a:spAutoFit/>
          </a:bodyPr>
          <a:lstStyle/>
          <a:p>
            <a:r>
              <a:rPr lang="de-DE" sz="2400" dirty="0" smtClean="0"/>
              <a:t>Beispiel: Gefangenendilemma</a:t>
            </a:r>
            <a:endParaRPr lang="de-DE"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Inhaltsübersicht des ersten Teils</a:t>
            </a:r>
            <a:br>
              <a:rPr lang="de-DE" dirty="0" smtClean="0"/>
            </a:br>
            <a:r>
              <a:rPr lang="de-DE" dirty="0" smtClean="0"/>
              <a:t>der Vorlesung</a:t>
            </a:r>
            <a:endParaRPr lang="de-DE" dirty="0"/>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de-DE" dirty="0" smtClean="0"/>
              <a:t>Grundlagen der Spieltheorie</a:t>
            </a:r>
          </a:p>
          <a:p>
            <a:pPr marL="880110" lvl="1" indent="-514350">
              <a:buFont typeface="+mj-lt"/>
              <a:buAutoNum type="alphaLcParenR"/>
            </a:pPr>
            <a:r>
              <a:rPr lang="de-DE" sz="1200" dirty="0" smtClean="0">
                <a:solidFill>
                  <a:schemeClr val="accent4">
                    <a:lumMod val="60000"/>
                    <a:lumOff val="40000"/>
                  </a:schemeClr>
                </a:solidFill>
              </a:rPr>
              <a:t>Einleitung</a:t>
            </a:r>
          </a:p>
          <a:p>
            <a:pPr marL="880110" lvl="1" indent="-514350">
              <a:buFont typeface="+mj-lt"/>
              <a:buAutoNum type="alphaLcParenR"/>
            </a:pPr>
            <a:r>
              <a:rPr lang="de-DE" sz="1200" dirty="0" smtClean="0">
                <a:solidFill>
                  <a:schemeClr val="accent4">
                    <a:lumMod val="60000"/>
                    <a:lumOff val="40000"/>
                  </a:schemeClr>
                </a:solidFill>
              </a:rPr>
              <a:t>Mathematische Grundlagen (Teil 1)</a:t>
            </a:r>
          </a:p>
          <a:p>
            <a:pPr marL="880110" lvl="1" indent="-514350">
              <a:buFont typeface="+mj-lt"/>
              <a:buAutoNum type="alphaLcParenR"/>
            </a:pPr>
            <a:r>
              <a:rPr lang="de-DE" sz="1200" dirty="0" smtClean="0">
                <a:solidFill>
                  <a:schemeClr val="accent4">
                    <a:lumMod val="60000"/>
                    <a:lumOff val="40000"/>
                  </a:schemeClr>
                </a:solidFill>
              </a:rPr>
              <a:t>Definition eines Spiels in Normalform mit Auszahlung</a:t>
            </a:r>
          </a:p>
          <a:p>
            <a:pPr marL="880110" lvl="1" indent="-514350">
              <a:buFont typeface="+mj-lt"/>
              <a:buAutoNum type="alphaLcParenR"/>
            </a:pPr>
            <a:r>
              <a:rPr lang="de-DE" sz="1200" dirty="0" smtClean="0">
                <a:solidFill>
                  <a:schemeClr val="accent4">
                    <a:lumMod val="60000"/>
                    <a:lumOff val="40000"/>
                  </a:schemeClr>
                </a:solidFill>
              </a:rPr>
              <a:t>Beispiel: Zwei Spieler – Zwei Strategien</a:t>
            </a:r>
          </a:p>
          <a:p>
            <a:pPr marL="880110" lvl="1" indent="-514350">
              <a:buFont typeface="+mj-lt"/>
              <a:buAutoNum type="alphaLcParenR"/>
            </a:pPr>
            <a:r>
              <a:rPr lang="de-DE" sz="1200" dirty="0" smtClean="0">
                <a:solidFill>
                  <a:schemeClr val="accent4">
                    <a:lumMod val="60000"/>
                    <a:lumOff val="40000"/>
                  </a:schemeClr>
                </a:solidFill>
              </a:rPr>
              <a:t>Beispiel: Zwei Spieler – Drei Strategien</a:t>
            </a:r>
            <a:endParaRPr lang="de-DE" sz="1400" dirty="0" smtClean="0">
              <a:solidFill>
                <a:schemeClr val="accent4">
                  <a:lumMod val="60000"/>
                  <a:lumOff val="40000"/>
                </a:schemeClr>
              </a:solidFill>
            </a:endParaRPr>
          </a:p>
          <a:p>
            <a:pPr marL="880110" lvl="1" indent="-514350">
              <a:buFont typeface="+mj-lt"/>
              <a:buAutoNum type="alphaLcParenR"/>
            </a:pPr>
            <a:r>
              <a:rPr lang="de-DE" dirty="0" smtClean="0">
                <a:solidFill>
                  <a:schemeClr val="accent4">
                    <a:lumMod val="40000"/>
                    <a:lumOff val="60000"/>
                  </a:schemeClr>
                </a:solidFill>
              </a:rPr>
              <a:t>Reine und gemischte Strategien</a:t>
            </a:r>
          </a:p>
          <a:p>
            <a:pPr marL="880110" lvl="1" indent="-514350">
              <a:buFont typeface="+mj-lt"/>
              <a:buAutoNum type="alphaLcParenR"/>
            </a:pPr>
            <a:r>
              <a:rPr lang="de-DE" dirty="0" smtClean="0">
                <a:solidFill>
                  <a:schemeClr val="accent4">
                    <a:lumMod val="40000"/>
                    <a:lumOff val="60000"/>
                  </a:schemeClr>
                </a:solidFill>
              </a:rPr>
              <a:t>Mathematische Grundlagen (Teil 2)</a:t>
            </a:r>
          </a:p>
          <a:p>
            <a:pPr marL="880110" lvl="1" indent="-514350">
              <a:buFont typeface="+mj-lt"/>
              <a:buAutoNum type="alphaLcParenR"/>
            </a:pPr>
            <a:r>
              <a:rPr lang="de-DE" dirty="0" smtClean="0">
                <a:solidFill>
                  <a:schemeClr val="accent4">
                    <a:lumMod val="40000"/>
                    <a:lumOff val="60000"/>
                  </a:schemeClr>
                </a:solidFill>
              </a:rPr>
              <a:t>Dominante Strategien und Nash Gleichgewichte</a:t>
            </a:r>
          </a:p>
          <a:p>
            <a:pPr marL="880110" lvl="1" indent="-514350">
              <a:buFont typeface="+mj-lt"/>
              <a:buAutoNum type="alphaLcParenR"/>
            </a:pPr>
            <a:r>
              <a:rPr lang="de-DE" dirty="0" smtClean="0"/>
              <a:t>Beispiel: Zwei Spieler – Zwei Strategien</a:t>
            </a:r>
          </a:p>
          <a:p>
            <a:pPr marL="1154430" lvl="2" indent="-514350">
              <a:buFont typeface="+mj-lt"/>
              <a:buAutoNum type="romanLcPeriod"/>
            </a:pPr>
            <a:r>
              <a:rPr lang="de-DE" sz="2400" dirty="0" smtClean="0"/>
              <a:t>Dominante Spiele</a:t>
            </a:r>
          </a:p>
          <a:p>
            <a:pPr marL="1154430" lvl="2" indent="-514350">
              <a:buFont typeface="+mj-lt"/>
              <a:buAutoNum type="romanLcPeriod"/>
            </a:pPr>
            <a:r>
              <a:rPr lang="de-DE" sz="2400" dirty="0" smtClean="0">
                <a:solidFill>
                  <a:schemeClr val="accent4">
                    <a:lumMod val="40000"/>
                    <a:lumOff val="60000"/>
                  </a:schemeClr>
                </a:solidFill>
              </a:rPr>
              <a:t>Koordinationsspiele</a:t>
            </a:r>
          </a:p>
          <a:p>
            <a:pPr marL="1154430" lvl="2" indent="-514350">
              <a:buFont typeface="+mj-lt"/>
              <a:buAutoNum type="romanLcPeriod"/>
            </a:pPr>
            <a:r>
              <a:rPr lang="de-DE" sz="2400" dirty="0" smtClean="0">
                <a:solidFill>
                  <a:schemeClr val="accent4">
                    <a:lumMod val="40000"/>
                    <a:lumOff val="60000"/>
                  </a:schemeClr>
                </a:solidFill>
              </a:rPr>
              <a:t>Anti-Koordinationsspiele</a:t>
            </a:r>
          </a:p>
          <a:p>
            <a:pPr marL="1154430" lvl="2" indent="-514350">
              <a:buFont typeface="+mj-lt"/>
              <a:buAutoNum type="romanLcPeriod"/>
            </a:pP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714356"/>
            <a:ext cx="5214974" cy="1143000"/>
          </a:xfrm>
        </p:spPr>
        <p:txBody>
          <a:bodyPr>
            <a:normAutofit fontScale="90000"/>
          </a:bodyPr>
          <a:lstStyle/>
          <a:p>
            <a:r>
              <a:rPr lang="de-DE" dirty="0" smtClean="0"/>
              <a:t>Das Gefangenendilemma</a:t>
            </a:r>
            <a:endParaRPr lang="de-DE" dirty="0"/>
          </a:p>
        </p:txBody>
      </p:sp>
      <p:pic>
        <p:nvPicPr>
          <p:cNvPr id="4" name="Inhaltsplatzhalter 3" descr="gametree2.jpg"/>
          <p:cNvPicPr>
            <a:picLocks noGrp="1" noChangeAspect="1"/>
          </p:cNvPicPr>
          <p:nvPr>
            <p:ph idx="1"/>
          </p:nvPr>
        </p:nvPicPr>
        <p:blipFill>
          <a:blip r:embed="rId3" cstate="print"/>
          <a:stretch>
            <a:fillRect/>
          </a:stretch>
        </p:blipFill>
        <p:spPr>
          <a:xfrm>
            <a:off x="500034" y="1928802"/>
            <a:ext cx="5072098" cy="4389437"/>
          </a:xfrm>
        </p:spPr>
      </p:pic>
      <p:sp>
        <p:nvSpPr>
          <p:cNvPr id="5" name="Textfeld 4"/>
          <p:cNvSpPr txBox="1"/>
          <p:nvPr/>
        </p:nvSpPr>
        <p:spPr>
          <a:xfrm>
            <a:off x="3071802" y="2071678"/>
            <a:ext cx="982770" cy="369332"/>
          </a:xfrm>
          <a:prstGeom prst="rect">
            <a:avLst/>
          </a:prstGeom>
          <a:noFill/>
        </p:spPr>
        <p:txBody>
          <a:bodyPr wrap="none" rtlCol="0">
            <a:spAutoFit/>
          </a:bodyPr>
          <a:lstStyle/>
          <a:p>
            <a:r>
              <a:rPr lang="de-DE" dirty="0" smtClean="0"/>
              <a:t>Gestehe</a:t>
            </a:r>
            <a:endParaRPr lang="de-DE" dirty="0"/>
          </a:p>
        </p:txBody>
      </p:sp>
      <p:sp>
        <p:nvSpPr>
          <p:cNvPr id="6" name="Textfeld 5"/>
          <p:cNvSpPr txBox="1"/>
          <p:nvPr/>
        </p:nvSpPr>
        <p:spPr>
          <a:xfrm>
            <a:off x="2928926" y="3500438"/>
            <a:ext cx="1097032" cy="369332"/>
          </a:xfrm>
          <a:prstGeom prst="rect">
            <a:avLst/>
          </a:prstGeom>
          <a:noFill/>
        </p:spPr>
        <p:txBody>
          <a:bodyPr wrap="none" rtlCol="0">
            <a:spAutoFit/>
          </a:bodyPr>
          <a:lstStyle/>
          <a:p>
            <a:r>
              <a:rPr lang="de-DE" dirty="0" smtClean="0"/>
              <a:t>Schweige</a:t>
            </a:r>
            <a:endParaRPr lang="de-DE" dirty="0"/>
          </a:p>
        </p:txBody>
      </p:sp>
      <p:sp>
        <p:nvSpPr>
          <p:cNvPr id="7" name="Textfeld 6"/>
          <p:cNvSpPr txBox="1"/>
          <p:nvPr/>
        </p:nvSpPr>
        <p:spPr>
          <a:xfrm>
            <a:off x="1071538" y="3071810"/>
            <a:ext cx="1214446" cy="369332"/>
          </a:xfrm>
          <a:prstGeom prst="rect">
            <a:avLst/>
          </a:prstGeom>
          <a:noFill/>
        </p:spPr>
        <p:txBody>
          <a:bodyPr wrap="square" rtlCol="0">
            <a:spAutoFit/>
          </a:bodyPr>
          <a:lstStyle/>
          <a:p>
            <a:r>
              <a:rPr lang="de-DE" dirty="0" smtClean="0"/>
              <a:t>Gestehe</a:t>
            </a:r>
            <a:endParaRPr lang="de-DE" dirty="0"/>
          </a:p>
        </p:txBody>
      </p:sp>
      <p:sp>
        <p:nvSpPr>
          <p:cNvPr id="8" name="Textfeld 7"/>
          <p:cNvSpPr txBox="1"/>
          <p:nvPr/>
        </p:nvSpPr>
        <p:spPr>
          <a:xfrm>
            <a:off x="1142976" y="4643446"/>
            <a:ext cx="1143008" cy="369332"/>
          </a:xfrm>
          <a:prstGeom prst="rect">
            <a:avLst/>
          </a:prstGeom>
          <a:noFill/>
        </p:spPr>
        <p:txBody>
          <a:bodyPr wrap="square" rtlCol="0">
            <a:spAutoFit/>
          </a:bodyPr>
          <a:lstStyle/>
          <a:p>
            <a:r>
              <a:rPr lang="de-DE" dirty="0" smtClean="0"/>
              <a:t>Schweige</a:t>
            </a:r>
            <a:endParaRPr lang="de-DE" dirty="0"/>
          </a:p>
        </p:txBody>
      </p:sp>
      <p:sp>
        <p:nvSpPr>
          <p:cNvPr id="9" name="Textfeld 8"/>
          <p:cNvSpPr txBox="1"/>
          <p:nvPr/>
        </p:nvSpPr>
        <p:spPr>
          <a:xfrm>
            <a:off x="3000364" y="4286256"/>
            <a:ext cx="982770" cy="369332"/>
          </a:xfrm>
          <a:prstGeom prst="rect">
            <a:avLst/>
          </a:prstGeom>
          <a:noFill/>
        </p:spPr>
        <p:txBody>
          <a:bodyPr wrap="none" rtlCol="0">
            <a:spAutoFit/>
          </a:bodyPr>
          <a:lstStyle/>
          <a:p>
            <a:r>
              <a:rPr lang="de-DE" dirty="0" smtClean="0"/>
              <a:t>Gestehe</a:t>
            </a:r>
            <a:endParaRPr lang="de-DE" dirty="0"/>
          </a:p>
        </p:txBody>
      </p:sp>
      <p:sp>
        <p:nvSpPr>
          <p:cNvPr id="10" name="Textfeld 9"/>
          <p:cNvSpPr txBox="1"/>
          <p:nvPr/>
        </p:nvSpPr>
        <p:spPr>
          <a:xfrm>
            <a:off x="2928926" y="5715016"/>
            <a:ext cx="1097032" cy="369332"/>
          </a:xfrm>
          <a:prstGeom prst="rect">
            <a:avLst/>
          </a:prstGeom>
          <a:noFill/>
        </p:spPr>
        <p:txBody>
          <a:bodyPr wrap="none" rtlCol="0">
            <a:spAutoFit/>
          </a:bodyPr>
          <a:lstStyle/>
          <a:p>
            <a:r>
              <a:rPr lang="de-DE" dirty="0" smtClean="0"/>
              <a:t>Schweige</a:t>
            </a:r>
            <a:endParaRPr lang="de-DE" dirty="0"/>
          </a:p>
        </p:txBody>
      </p:sp>
      <p:graphicFrame>
        <p:nvGraphicFramePr>
          <p:cNvPr id="13" name="Tabelle 12"/>
          <p:cNvGraphicFramePr>
            <a:graphicFrameLocks noGrp="1"/>
          </p:cNvGraphicFramePr>
          <p:nvPr/>
        </p:nvGraphicFramePr>
        <p:xfrm>
          <a:off x="5429256" y="142852"/>
          <a:ext cx="3571903" cy="1536386"/>
        </p:xfrm>
        <a:graphic>
          <a:graphicData uri="http://schemas.openxmlformats.org/drawingml/2006/table">
            <a:tbl>
              <a:tblPr firstRow="1" bandRow="1">
                <a:tableStyleId>{5C22544A-7EE6-4342-B048-85BDC9FD1C3A}</a:tableStyleId>
              </a:tblPr>
              <a:tblGrid>
                <a:gridCol w="642942"/>
                <a:gridCol w="1571636"/>
                <a:gridCol w="1357325"/>
              </a:tblGrid>
              <a:tr h="500066">
                <a:tc>
                  <a:txBody>
                    <a:bodyPr/>
                    <a:lstStyle/>
                    <a:p>
                      <a:endParaRPr lang="en-US" dirty="0"/>
                    </a:p>
                  </a:txBody>
                  <a:tcPr>
                    <a:solidFill>
                      <a:schemeClr val="bg1"/>
                    </a:solidFill>
                  </a:tcPr>
                </a:tc>
                <a:tc>
                  <a:txBody>
                    <a:bodyPr/>
                    <a:lstStyle/>
                    <a:p>
                      <a:pPr marL="0" algn="l" rtl="0" eaLnBrk="1" latinLnBrk="0" hangingPunct="1"/>
                      <a:r>
                        <a:rPr kumimoji="0" lang="en-US" kern="1200" dirty="0" err="1" smtClean="0">
                          <a:solidFill>
                            <a:schemeClr val="dk1"/>
                          </a:solidFill>
                          <a:latin typeface="+mn-lt"/>
                          <a:ea typeface="+mn-ea"/>
                          <a:cs typeface="+mn-cs"/>
                        </a:rPr>
                        <a:t>Ge</a:t>
                      </a:r>
                      <a:endParaRPr kumimoji="0" lang="en-US" kern="1200" dirty="0">
                        <a:solidFill>
                          <a:schemeClr val="dk1"/>
                        </a:solidFill>
                        <a:latin typeface="+mn-lt"/>
                        <a:ea typeface="+mn-ea"/>
                        <a:cs typeface="+mn-cs"/>
                      </a:endParaRPr>
                    </a:p>
                  </a:txBody>
                  <a:tcPr/>
                </a:tc>
                <a:tc>
                  <a:txBody>
                    <a:bodyPr/>
                    <a:lstStyle/>
                    <a:p>
                      <a:r>
                        <a:rPr lang="en-US" dirty="0" smtClean="0">
                          <a:solidFill>
                            <a:schemeClr val="tx1"/>
                          </a:solidFill>
                        </a:rPr>
                        <a:t>Sc</a:t>
                      </a:r>
                      <a:endParaRPr lang="en-US" dirty="0">
                        <a:solidFill>
                          <a:schemeClr val="tx1"/>
                        </a:solidFill>
                      </a:endParaRPr>
                    </a:p>
                  </a:txBody>
                  <a:tcPr/>
                </a:tc>
              </a:tr>
              <a:tr h="500066">
                <a:tc>
                  <a:txBody>
                    <a:bodyPr/>
                    <a:lstStyle/>
                    <a:p>
                      <a:r>
                        <a:rPr lang="en-US" dirty="0" err="1" smtClean="0"/>
                        <a:t>Ge</a:t>
                      </a:r>
                      <a:endParaRPr lang="en-US" dirty="0"/>
                    </a:p>
                  </a:txBody>
                  <a:tcPr>
                    <a:solidFill>
                      <a:srgbClr val="FF0000"/>
                    </a:solidFill>
                  </a:tcPr>
                </a:tc>
                <a:tc>
                  <a:txBody>
                    <a:bodyPr/>
                    <a:lstStyle/>
                    <a:p>
                      <a:r>
                        <a:rPr lang="en-US" sz="2800" dirty="0" smtClean="0"/>
                        <a:t>(</a:t>
                      </a:r>
                      <a:r>
                        <a:rPr lang="en-US" sz="2800" dirty="0" smtClean="0">
                          <a:solidFill>
                            <a:srgbClr val="FF0000"/>
                          </a:solidFill>
                        </a:rPr>
                        <a:t>-7 </a:t>
                      </a:r>
                      <a:r>
                        <a:rPr lang="en-US" sz="2800" dirty="0" smtClean="0"/>
                        <a:t>, </a:t>
                      </a:r>
                      <a:r>
                        <a:rPr lang="en-US" sz="2800" dirty="0" smtClean="0">
                          <a:solidFill>
                            <a:schemeClr val="accent1"/>
                          </a:solidFill>
                        </a:rPr>
                        <a:t>-7</a:t>
                      </a:r>
                      <a:r>
                        <a:rPr lang="en-US" sz="2800" dirty="0" smtClean="0"/>
                        <a:t>)</a:t>
                      </a:r>
                      <a:endParaRPr lang="en-US" sz="2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-1 </a:t>
                      </a:r>
                      <a:r>
                        <a:rPr lang="en-US" sz="2800" dirty="0" smtClean="0"/>
                        <a:t>, </a:t>
                      </a:r>
                      <a:r>
                        <a:rPr lang="en-US" sz="2800" dirty="0" smtClean="0">
                          <a:solidFill>
                            <a:schemeClr val="accent1"/>
                          </a:solidFill>
                        </a:rPr>
                        <a:t>-9</a:t>
                      </a:r>
                      <a:r>
                        <a:rPr lang="en-US" sz="2800" dirty="0" smtClean="0"/>
                        <a:t>)</a:t>
                      </a:r>
                    </a:p>
                  </a:txBody>
                  <a:tcPr>
                    <a:solidFill>
                      <a:schemeClr val="bg2"/>
                    </a:solidFill>
                  </a:tcPr>
                </a:tc>
              </a:tr>
              <a:tr h="500066">
                <a:tc>
                  <a:txBody>
                    <a:bodyPr/>
                    <a:lstStyle/>
                    <a:p>
                      <a:r>
                        <a:rPr lang="en-US" dirty="0" smtClean="0"/>
                        <a:t>Sc</a:t>
                      </a:r>
                      <a:endParaRPr lang="en-US"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-9 </a:t>
                      </a:r>
                      <a:r>
                        <a:rPr lang="en-US" sz="2800" dirty="0" smtClean="0"/>
                        <a:t>, </a:t>
                      </a:r>
                      <a:r>
                        <a:rPr lang="en-US" sz="2800" dirty="0" smtClean="0">
                          <a:solidFill>
                            <a:schemeClr val="accent1"/>
                          </a:solidFill>
                        </a:rPr>
                        <a:t>-1</a:t>
                      </a:r>
                      <a:r>
                        <a:rPr lang="en-US" sz="2800" dirty="0" smtClean="0"/>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-3 </a:t>
                      </a:r>
                      <a:r>
                        <a:rPr lang="en-US" sz="2800" dirty="0" smtClean="0"/>
                        <a:t>, </a:t>
                      </a:r>
                      <a:r>
                        <a:rPr lang="en-US" sz="2800" dirty="0" smtClean="0">
                          <a:solidFill>
                            <a:schemeClr val="accent1"/>
                          </a:solidFill>
                        </a:rPr>
                        <a:t>-3</a:t>
                      </a:r>
                      <a:r>
                        <a:rPr lang="en-US" sz="2800" dirty="0" smtClean="0"/>
                        <a:t>)</a:t>
                      </a:r>
                    </a:p>
                  </a:txBody>
                  <a:tcPr>
                    <a:solidFill>
                      <a:schemeClr val="bg2"/>
                    </a:solidFill>
                  </a:tcPr>
                </a:tc>
              </a:tr>
            </a:tbl>
          </a:graphicData>
        </a:graphic>
      </p:graphicFrame>
      <p:sp>
        <p:nvSpPr>
          <p:cNvPr id="18" name="Textfeld 17"/>
          <p:cNvSpPr txBox="1"/>
          <p:nvPr/>
        </p:nvSpPr>
        <p:spPr>
          <a:xfrm>
            <a:off x="4786314" y="2214554"/>
            <a:ext cx="4214842" cy="3970318"/>
          </a:xfrm>
          <a:prstGeom prst="rect">
            <a:avLst/>
          </a:prstGeom>
          <a:noFill/>
        </p:spPr>
        <p:txBody>
          <a:bodyPr wrap="square" rtlCol="0">
            <a:spAutoFit/>
          </a:bodyPr>
          <a:lstStyle/>
          <a:p>
            <a:r>
              <a:rPr lang="de-DE" dirty="0" smtClean="0"/>
              <a:t>Bonnie und </a:t>
            </a:r>
            <a:r>
              <a:rPr lang="de-DE" dirty="0" err="1" smtClean="0"/>
              <a:t>Clyde</a:t>
            </a:r>
            <a:r>
              <a:rPr lang="de-DE" dirty="0" smtClean="0"/>
              <a:t> werden nach einem missglückten Banküberfall geschnappt und in verschiedenen Zellen untergebracht. Wenn beide schweigen kann der Staatsanwalt sie nur wegen verbotenen Waffenbesitzes für drei Jahre hinter Gitter bringen. Verrät jedoch einer den anderen, dann bekommt der Geständige als Zeuge der Anklage nur für ein Jahr hinter Gitter – der Nichtgeständige muss dann aber für neun Jahre ins Gefängnis. Gestehen beide, so müssen sie sieben Jahre absitzen.</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Auszahlungsfunktion des Spielers A</a:t>
            </a:r>
            <a:br>
              <a:rPr lang="de-DE" dirty="0" smtClean="0"/>
            </a:br>
            <a:r>
              <a:rPr lang="de-DE" dirty="0" smtClean="0"/>
              <a:t>in gemischten Strategien</a:t>
            </a:r>
            <a:endParaRPr lang="de-DE" dirty="0"/>
          </a:p>
        </p:txBody>
      </p:sp>
      <p:pic>
        <p:nvPicPr>
          <p:cNvPr id="7" name="Inhaltsplatzhalter 6" descr="gefangener_a.jpg"/>
          <p:cNvPicPr>
            <a:picLocks noGrp="1" noChangeAspect="1"/>
          </p:cNvPicPr>
          <p:nvPr>
            <p:ph idx="1"/>
          </p:nvPr>
        </p:nvPicPr>
        <p:blipFill>
          <a:blip r:embed="rId3" cstate="print"/>
          <a:stretch>
            <a:fillRect/>
          </a:stretch>
        </p:blipFill>
        <p:spPr>
          <a:xfrm>
            <a:off x="1214414" y="1857364"/>
            <a:ext cx="6384801" cy="4429156"/>
          </a:xfrm>
        </p:spPr>
      </p:pic>
      <p:sp>
        <p:nvSpPr>
          <p:cNvPr id="6" name="Textfeld 5"/>
          <p:cNvSpPr txBox="1"/>
          <p:nvPr/>
        </p:nvSpPr>
        <p:spPr>
          <a:xfrm>
            <a:off x="285720" y="2071678"/>
            <a:ext cx="1928826" cy="646331"/>
          </a:xfrm>
          <a:prstGeom prst="rect">
            <a:avLst/>
          </a:prstGeom>
          <a:noFill/>
          <a:ln>
            <a:solidFill>
              <a:schemeClr val="accent1"/>
            </a:solidFill>
          </a:ln>
        </p:spPr>
        <p:txBody>
          <a:bodyPr wrap="square" rtlCol="0">
            <a:spAutoFit/>
          </a:bodyPr>
          <a:lstStyle/>
          <a:p>
            <a:r>
              <a:rPr lang="de-DE" dirty="0" smtClean="0"/>
              <a:t>Spieler A gesteht und B schweigt</a:t>
            </a:r>
            <a:endParaRPr lang="de-DE" dirty="0"/>
          </a:p>
        </p:txBody>
      </p:sp>
      <p:sp>
        <p:nvSpPr>
          <p:cNvPr id="10" name="Textfeld 9"/>
          <p:cNvSpPr txBox="1"/>
          <p:nvPr/>
        </p:nvSpPr>
        <p:spPr>
          <a:xfrm>
            <a:off x="5786446" y="2143116"/>
            <a:ext cx="2071702" cy="646331"/>
          </a:xfrm>
          <a:prstGeom prst="rect">
            <a:avLst/>
          </a:prstGeom>
          <a:noFill/>
          <a:ln>
            <a:solidFill>
              <a:schemeClr val="accent1"/>
            </a:solidFill>
          </a:ln>
        </p:spPr>
        <p:txBody>
          <a:bodyPr wrap="square" rtlCol="0">
            <a:spAutoFit/>
          </a:bodyPr>
          <a:lstStyle/>
          <a:p>
            <a:r>
              <a:rPr lang="de-DE" dirty="0" smtClean="0"/>
              <a:t>Spieler A schweigt und B schweigt</a:t>
            </a:r>
            <a:endParaRPr lang="de-DE" dirty="0"/>
          </a:p>
        </p:txBody>
      </p:sp>
      <p:sp>
        <p:nvSpPr>
          <p:cNvPr id="11" name="Textfeld 10"/>
          <p:cNvSpPr txBox="1"/>
          <p:nvPr/>
        </p:nvSpPr>
        <p:spPr>
          <a:xfrm>
            <a:off x="1142976" y="5929330"/>
            <a:ext cx="1928826" cy="646331"/>
          </a:xfrm>
          <a:prstGeom prst="rect">
            <a:avLst/>
          </a:prstGeom>
          <a:noFill/>
          <a:ln>
            <a:solidFill>
              <a:schemeClr val="accent1"/>
            </a:solidFill>
          </a:ln>
        </p:spPr>
        <p:txBody>
          <a:bodyPr wrap="square" rtlCol="0">
            <a:spAutoFit/>
          </a:bodyPr>
          <a:lstStyle/>
          <a:p>
            <a:r>
              <a:rPr lang="de-DE" dirty="0" smtClean="0"/>
              <a:t>Spieler A gesteht und B gesteht</a:t>
            </a:r>
            <a:endParaRPr lang="de-DE" dirty="0"/>
          </a:p>
        </p:txBody>
      </p:sp>
      <p:sp>
        <p:nvSpPr>
          <p:cNvPr id="12" name="Textfeld 11"/>
          <p:cNvSpPr txBox="1"/>
          <p:nvPr/>
        </p:nvSpPr>
        <p:spPr>
          <a:xfrm>
            <a:off x="6643702" y="5572140"/>
            <a:ext cx="2143140" cy="646331"/>
          </a:xfrm>
          <a:prstGeom prst="rect">
            <a:avLst/>
          </a:prstGeom>
          <a:noFill/>
          <a:ln>
            <a:solidFill>
              <a:schemeClr val="accent1"/>
            </a:solidFill>
          </a:ln>
        </p:spPr>
        <p:txBody>
          <a:bodyPr wrap="square" rtlCol="0">
            <a:spAutoFit/>
          </a:bodyPr>
          <a:lstStyle/>
          <a:p>
            <a:r>
              <a:rPr lang="de-DE" dirty="0" smtClean="0"/>
              <a:t>Spieler A schweigt und B gesteht</a:t>
            </a:r>
            <a:endParaRPr lang="de-DE" dirty="0"/>
          </a:p>
        </p:txBody>
      </p:sp>
      <p:cxnSp>
        <p:nvCxnSpPr>
          <p:cNvPr id="14" name="Gerade Verbindung mit Pfeil 13"/>
          <p:cNvCxnSpPr/>
          <p:nvPr/>
        </p:nvCxnSpPr>
        <p:spPr>
          <a:xfrm rot="16200000" flipH="1">
            <a:off x="1893075" y="2750339"/>
            <a:ext cx="57150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10" idx="1"/>
          </p:cNvCxnSpPr>
          <p:nvPr/>
        </p:nvCxnSpPr>
        <p:spPr>
          <a:xfrm rot="10800000" flipV="1">
            <a:off x="4857752" y="2466282"/>
            <a:ext cx="928694" cy="462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rot="16200000" flipV="1">
            <a:off x="6465107" y="5393545"/>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11" idx="3"/>
          </p:cNvCxnSpPr>
          <p:nvPr/>
        </p:nvCxnSpPr>
        <p:spPr>
          <a:xfrm flipV="1">
            <a:off x="3071802" y="5500702"/>
            <a:ext cx="928694" cy="751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Auszahlungsfunktionen </a:t>
            </a:r>
            <a:r>
              <a:rPr lang="de-DE" dirty="0" smtClean="0"/>
              <a:t>der Spieler A und B</a:t>
            </a:r>
            <a:r>
              <a:rPr lang="de-DE" dirty="0" smtClean="0"/>
              <a:t> </a:t>
            </a:r>
            <a:r>
              <a:rPr lang="de-DE" dirty="0" smtClean="0"/>
              <a:t>in </a:t>
            </a:r>
            <a:r>
              <a:rPr lang="de-DE" dirty="0" smtClean="0"/>
              <a:t>gemischten Strategien</a:t>
            </a:r>
            <a:endParaRPr lang="de-DE" dirty="0"/>
          </a:p>
        </p:txBody>
      </p:sp>
      <p:pic>
        <p:nvPicPr>
          <p:cNvPr id="7" name="Inhaltsplatzhalter 6" descr="gefangener_a.jpg"/>
          <p:cNvPicPr>
            <a:picLocks noGrp="1" noChangeAspect="1"/>
          </p:cNvPicPr>
          <p:nvPr>
            <p:ph idx="1"/>
          </p:nvPr>
        </p:nvPicPr>
        <p:blipFill>
          <a:blip r:embed="rId3" cstate="print"/>
          <a:stretch>
            <a:fillRect/>
          </a:stretch>
        </p:blipFill>
        <p:spPr>
          <a:xfrm>
            <a:off x="357158" y="2000240"/>
            <a:ext cx="4214842" cy="3206786"/>
          </a:xfrm>
        </p:spPr>
      </p:pic>
      <p:pic>
        <p:nvPicPr>
          <p:cNvPr id="8" name="Grafik 7" descr="gefangener_b.jpg"/>
          <p:cNvPicPr>
            <a:picLocks noChangeAspect="1"/>
          </p:cNvPicPr>
          <p:nvPr/>
        </p:nvPicPr>
        <p:blipFill>
          <a:blip r:embed="rId4" cstate="print"/>
          <a:stretch>
            <a:fillRect/>
          </a:stretch>
        </p:blipFill>
        <p:spPr>
          <a:xfrm>
            <a:off x="4572000" y="2000240"/>
            <a:ext cx="4214842" cy="3264587"/>
          </a:xfrm>
          <a:prstGeom prst="rect">
            <a:avLst/>
          </a:prstGeom>
        </p:spPr>
      </p:pic>
      <p:sp>
        <p:nvSpPr>
          <p:cNvPr id="9" name="Textfeld 8"/>
          <p:cNvSpPr txBox="1"/>
          <p:nvPr/>
        </p:nvSpPr>
        <p:spPr>
          <a:xfrm>
            <a:off x="1428728" y="5286388"/>
            <a:ext cx="6026586" cy="1323439"/>
          </a:xfrm>
          <a:prstGeom prst="rect">
            <a:avLst/>
          </a:prstGeom>
          <a:noFill/>
        </p:spPr>
        <p:txBody>
          <a:bodyPr wrap="none" rtlCol="0">
            <a:spAutoFit/>
          </a:bodyPr>
          <a:lstStyle/>
          <a:p>
            <a:r>
              <a:rPr lang="de-DE" sz="2000" dirty="0" smtClean="0"/>
              <a:t>x ist die gemischte Strategie des Spielers A</a:t>
            </a:r>
          </a:p>
          <a:p>
            <a:r>
              <a:rPr lang="de-DE" sz="2000" dirty="0" smtClean="0"/>
              <a:t>y ist die gemischte Strategie des Spielers B</a:t>
            </a:r>
          </a:p>
          <a:p>
            <a:r>
              <a:rPr lang="de-DE" sz="2000" dirty="0" smtClean="0"/>
              <a:t>x=0 (y=0) entspricht der reinen Strategie „schweigen“</a:t>
            </a:r>
          </a:p>
          <a:p>
            <a:r>
              <a:rPr lang="de-DE" sz="2000" dirty="0" smtClean="0"/>
              <a:t>x=1 (y=1) entspricht der reinen Strategie „gestehen“</a:t>
            </a:r>
            <a:endParaRPr lang="de-DE"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Nash-Gleichgewichte und Dominante Strategien</a:t>
            </a:r>
            <a:endParaRPr lang="de-DE" dirty="0"/>
          </a:p>
        </p:txBody>
      </p:sp>
      <p:pic>
        <p:nvPicPr>
          <p:cNvPr id="7" name="Inhaltsplatzhalter 6" descr="gefangener_a.jpg"/>
          <p:cNvPicPr>
            <a:picLocks noGrp="1" noChangeAspect="1"/>
          </p:cNvPicPr>
          <p:nvPr>
            <p:ph idx="1"/>
          </p:nvPr>
        </p:nvPicPr>
        <p:blipFill>
          <a:blip r:embed="rId3" cstate="print"/>
          <a:stretch>
            <a:fillRect/>
          </a:stretch>
        </p:blipFill>
        <p:spPr>
          <a:xfrm>
            <a:off x="357158" y="1785926"/>
            <a:ext cx="4214842" cy="3206786"/>
          </a:xfrm>
        </p:spPr>
      </p:pic>
      <p:pic>
        <p:nvPicPr>
          <p:cNvPr id="8" name="Grafik 7" descr="gefangener_b.jpg"/>
          <p:cNvPicPr>
            <a:picLocks noChangeAspect="1"/>
          </p:cNvPicPr>
          <p:nvPr/>
        </p:nvPicPr>
        <p:blipFill>
          <a:blip r:embed="rId4" cstate="print"/>
          <a:stretch>
            <a:fillRect/>
          </a:stretch>
        </p:blipFill>
        <p:spPr>
          <a:xfrm>
            <a:off x="4572000" y="1785926"/>
            <a:ext cx="4214842" cy="3264587"/>
          </a:xfrm>
          <a:prstGeom prst="rect">
            <a:avLst/>
          </a:prstGeom>
        </p:spPr>
      </p:pic>
      <p:sp>
        <p:nvSpPr>
          <p:cNvPr id="9" name="Textfeld 8"/>
          <p:cNvSpPr txBox="1"/>
          <p:nvPr/>
        </p:nvSpPr>
        <p:spPr>
          <a:xfrm>
            <a:off x="285720" y="4919008"/>
            <a:ext cx="8643998" cy="1938992"/>
          </a:xfrm>
          <a:prstGeom prst="rect">
            <a:avLst/>
          </a:prstGeom>
          <a:noFill/>
        </p:spPr>
        <p:txBody>
          <a:bodyPr wrap="square" rtlCol="0">
            <a:spAutoFit/>
          </a:bodyPr>
          <a:lstStyle/>
          <a:p>
            <a:r>
              <a:rPr lang="de-DE" sz="2000" dirty="0" smtClean="0"/>
              <a:t>Die reine </a:t>
            </a:r>
            <a:r>
              <a:rPr lang="de-DE" sz="2000" dirty="0" err="1" smtClean="0"/>
              <a:t>Strategienkombination</a:t>
            </a:r>
            <a:r>
              <a:rPr lang="de-DE" sz="2000" dirty="0" smtClean="0"/>
              <a:t> (x=1,y=1) ist das einzige Nash-Gleichgewicht und die dominante Strategie des Gefangenendilemmas. </a:t>
            </a:r>
          </a:p>
          <a:p>
            <a:r>
              <a:rPr lang="de-DE" sz="2000" dirty="0" smtClean="0"/>
              <a:t>Überprüfung für Spieler A: Halte den y-Wert fest und bewege dich entlang der x-Achse zu dem höchsten Punkt, dieser ist dann das Nash-Gleichgewicht. Eine dominante Strategie entsteht, falls man für alle y-Werte den selben x-Wert herausbekommt. Spieler B genauso, aber halte x-fest und ändere y.</a:t>
            </a:r>
            <a:endParaRPr lang="de-DE"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Inhaltsübersicht des ersten Teils</a:t>
            </a:r>
            <a:br>
              <a:rPr lang="de-DE" dirty="0" smtClean="0"/>
            </a:br>
            <a:r>
              <a:rPr lang="de-DE" dirty="0" smtClean="0"/>
              <a:t>der Vorlesung</a:t>
            </a:r>
            <a:endParaRPr lang="de-DE" dirty="0"/>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de-DE" dirty="0" smtClean="0"/>
              <a:t>Grundlagen der Spieltheorie</a:t>
            </a:r>
          </a:p>
          <a:p>
            <a:pPr marL="880110" lvl="1" indent="-514350">
              <a:buFont typeface="+mj-lt"/>
              <a:buAutoNum type="alphaLcParenR"/>
            </a:pPr>
            <a:r>
              <a:rPr lang="de-DE" sz="1200" dirty="0" smtClean="0">
                <a:solidFill>
                  <a:schemeClr val="accent4">
                    <a:lumMod val="60000"/>
                    <a:lumOff val="40000"/>
                  </a:schemeClr>
                </a:solidFill>
              </a:rPr>
              <a:t>Einleitung</a:t>
            </a:r>
          </a:p>
          <a:p>
            <a:pPr marL="880110" lvl="1" indent="-514350">
              <a:buFont typeface="+mj-lt"/>
              <a:buAutoNum type="alphaLcParenR"/>
            </a:pPr>
            <a:r>
              <a:rPr lang="de-DE" sz="1200" dirty="0" smtClean="0">
                <a:solidFill>
                  <a:schemeClr val="accent4">
                    <a:lumMod val="60000"/>
                    <a:lumOff val="40000"/>
                  </a:schemeClr>
                </a:solidFill>
              </a:rPr>
              <a:t>Mathematische Grundlagen (Teil 1)</a:t>
            </a:r>
          </a:p>
          <a:p>
            <a:pPr marL="880110" lvl="1" indent="-514350">
              <a:buFont typeface="+mj-lt"/>
              <a:buAutoNum type="alphaLcParenR"/>
            </a:pPr>
            <a:r>
              <a:rPr lang="de-DE" sz="1200" dirty="0" smtClean="0">
                <a:solidFill>
                  <a:schemeClr val="accent4">
                    <a:lumMod val="60000"/>
                    <a:lumOff val="40000"/>
                  </a:schemeClr>
                </a:solidFill>
              </a:rPr>
              <a:t>Definition eines Spiels in Normalform mit Auszahlung</a:t>
            </a:r>
          </a:p>
          <a:p>
            <a:pPr marL="880110" lvl="1" indent="-514350">
              <a:buFont typeface="+mj-lt"/>
              <a:buAutoNum type="alphaLcParenR"/>
            </a:pPr>
            <a:r>
              <a:rPr lang="de-DE" sz="1200" dirty="0" smtClean="0">
                <a:solidFill>
                  <a:schemeClr val="accent4">
                    <a:lumMod val="60000"/>
                    <a:lumOff val="40000"/>
                  </a:schemeClr>
                </a:solidFill>
              </a:rPr>
              <a:t>Beispiel: Zwei Spieler – Zwei Strategien</a:t>
            </a:r>
          </a:p>
          <a:p>
            <a:pPr marL="880110" lvl="1" indent="-514350">
              <a:buFont typeface="+mj-lt"/>
              <a:buAutoNum type="alphaLcParenR"/>
            </a:pPr>
            <a:r>
              <a:rPr lang="de-DE" sz="1200" dirty="0" smtClean="0">
                <a:solidFill>
                  <a:schemeClr val="accent4">
                    <a:lumMod val="60000"/>
                    <a:lumOff val="40000"/>
                  </a:schemeClr>
                </a:solidFill>
              </a:rPr>
              <a:t>Beispiel: Zwei Spieler – Drei Strategien</a:t>
            </a:r>
            <a:endParaRPr lang="de-DE" sz="1400" dirty="0" smtClean="0">
              <a:solidFill>
                <a:schemeClr val="accent4">
                  <a:lumMod val="60000"/>
                  <a:lumOff val="40000"/>
                </a:schemeClr>
              </a:solidFill>
            </a:endParaRPr>
          </a:p>
          <a:p>
            <a:pPr marL="880110" lvl="1" indent="-514350">
              <a:buFont typeface="+mj-lt"/>
              <a:buAutoNum type="alphaLcParenR"/>
            </a:pPr>
            <a:r>
              <a:rPr lang="de-DE" dirty="0" smtClean="0">
                <a:solidFill>
                  <a:schemeClr val="accent4">
                    <a:lumMod val="40000"/>
                    <a:lumOff val="60000"/>
                  </a:schemeClr>
                </a:solidFill>
              </a:rPr>
              <a:t>Reine und gemischte Strategien</a:t>
            </a:r>
          </a:p>
          <a:p>
            <a:pPr marL="880110" lvl="1" indent="-514350">
              <a:buFont typeface="+mj-lt"/>
              <a:buAutoNum type="alphaLcParenR"/>
            </a:pPr>
            <a:r>
              <a:rPr lang="de-DE" dirty="0" smtClean="0">
                <a:solidFill>
                  <a:schemeClr val="accent4">
                    <a:lumMod val="40000"/>
                    <a:lumOff val="60000"/>
                  </a:schemeClr>
                </a:solidFill>
              </a:rPr>
              <a:t>Mathematische Grundlagen (Teil 2)</a:t>
            </a:r>
          </a:p>
          <a:p>
            <a:pPr marL="880110" lvl="1" indent="-514350">
              <a:buFont typeface="+mj-lt"/>
              <a:buAutoNum type="alphaLcParenR"/>
            </a:pPr>
            <a:r>
              <a:rPr lang="de-DE" dirty="0" smtClean="0">
                <a:solidFill>
                  <a:schemeClr val="accent4">
                    <a:lumMod val="40000"/>
                    <a:lumOff val="60000"/>
                  </a:schemeClr>
                </a:solidFill>
              </a:rPr>
              <a:t>Dominante Strategien und Nash Gleichgewichte</a:t>
            </a:r>
          </a:p>
          <a:p>
            <a:pPr marL="880110" lvl="1" indent="-514350">
              <a:buFont typeface="+mj-lt"/>
              <a:buAutoNum type="alphaLcParenR"/>
            </a:pPr>
            <a:r>
              <a:rPr lang="de-DE" dirty="0" smtClean="0"/>
              <a:t>Beispiel: Zwei Spieler – Zwei Strategien</a:t>
            </a:r>
          </a:p>
          <a:p>
            <a:pPr marL="1154430" lvl="2" indent="-514350">
              <a:buFont typeface="+mj-lt"/>
              <a:buAutoNum type="romanLcPeriod"/>
            </a:pPr>
            <a:r>
              <a:rPr lang="de-DE" sz="2400" dirty="0" smtClean="0">
                <a:solidFill>
                  <a:schemeClr val="accent4">
                    <a:lumMod val="40000"/>
                    <a:lumOff val="60000"/>
                  </a:schemeClr>
                </a:solidFill>
              </a:rPr>
              <a:t>Dominante Spiele</a:t>
            </a:r>
          </a:p>
          <a:p>
            <a:pPr marL="1154430" lvl="2" indent="-514350">
              <a:buFont typeface="+mj-lt"/>
              <a:buAutoNum type="romanLcPeriod"/>
            </a:pPr>
            <a:r>
              <a:rPr lang="de-DE" sz="2400" dirty="0" smtClean="0"/>
              <a:t>Koordinationsspiele</a:t>
            </a:r>
          </a:p>
          <a:p>
            <a:pPr marL="1154430" lvl="2" indent="-514350">
              <a:buFont typeface="+mj-lt"/>
              <a:buAutoNum type="romanLcPeriod"/>
            </a:pPr>
            <a:r>
              <a:rPr lang="de-DE" sz="2400" dirty="0" smtClean="0">
                <a:solidFill>
                  <a:schemeClr val="accent4">
                    <a:lumMod val="40000"/>
                    <a:lumOff val="60000"/>
                  </a:schemeClr>
                </a:solidFill>
              </a:rPr>
              <a:t>Anti-Koordinationsspiele</a:t>
            </a:r>
          </a:p>
          <a:p>
            <a:pPr marL="1154430" lvl="2" indent="-514350">
              <a:buFont typeface="+mj-lt"/>
              <a:buAutoNum type="romanLcPeriod"/>
            </a:pP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714356"/>
            <a:ext cx="4857784" cy="1143000"/>
          </a:xfrm>
        </p:spPr>
        <p:txBody>
          <a:bodyPr>
            <a:normAutofit fontScale="90000"/>
          </a:bodyPr>
          <a:lstStyle/>
          <a:p>
            <a:r>
              <a:rPr lang="de-DE" dirty="0" err="1" smtClean="0"/>
              <a:t>Rousseaus</a:t>
            </a:r>
            <a:r>
              <a:rPr lang="de-DE" dirty="0" smtClean="0"/>
              <a:t> </a:t>
            </a:r>
            <a:br>
              <a:rPr lang="de-DE" dirty="0" smtClean="0"/>
            </a:br>
            <a:r>
              <a:rPr lang="de-DE" dirty="0" smtClean="0"/>
              <a:t>Hirschjagt - Spiel</a:t>
            </a:r>
            <a:endParaRPr lang="de-DE" dirty="0"/>
          </a:p>
        </p:txBody>
      </p:sp>
      <p:pic>
        <p:nvPicPr>
          <p:cNvPr id="4" name="Inhaltsplatzhalter 3" descr="gametree2.jpg"/>
          <p:cNvPicPr>
            <a:picLocks noGrp="1" noChangeAspect="1"/>
          </p:cNvPicPr>
          <p:nvPr>
            <p:ph idx="1"/>
          </p:nvPr>
        </p:nvPicPr>
        <p:blipFill>
          <a:blip r:embed="rId3" cstate="print"/>
          <a:stretch>
            <a:fillRect/>
          </a:stretch>
        </p:blipFill>
        <p:spPr>
          <a:xfrm>
            <a:off x="500034" y="1928802"/>
            <a:ext cx="5072098" cy="4389437"/>
          </a:xfrm>
        </p:spPr>
      </p:pic>
      <p:sp>
        <p:nvSpPr>
          <p:cNvPr id="5" name="Textfeld 4"/>
          <p:cNvSpPr txBox="1"/>
          <p:nvPr/>
        </p:nvSpPr>
        <p:spPr>
          <a:xfrm>
            <a:off x="3071802" y="2071678"/>
            <a:ext cx="814582" cy="369332"/>
          </a:xfrm>
          <a:prstGeom prst="rect">
            <a:avLst/>
          </a:prstGeom>
          <a:noFill/>
        </p:spPr>
        <p:txBody>
          <a:bodyPr wrap="none" rtlCol="0">
            <a:spAutoFit/>
          </a:bodyPr>
          <a:lstStyle/>
          <a:p>
            <a:r>
              <a:rPr lang="de-DE" dirty="0" smtClean="0"/>
              <a:t>Hasen</a:t>
            </a:r>
            <a:endParaRPr lang="de-DE" dirty="0"/>
          </a:p>
        </p:txBody>
      </p:sp>
      <p:sp>
        <p:nvSpPr>
          <p:cNvPr id="6" name="Textfeld 5"/>
          <p:cNvSpPr txBox="1"/>
          <p:nvPr/>
        </p:nvSpPr>
        <p:spPr>
          <a:xfrm>
            <a:off x="2928926" y="3500438"/>
            <a:ext cx="853119" cy="369332"/>
          </a:xfrm>
          <a:prstGeom prst="rect">
            <a:avLst/>
          </a:prstGeom>
          <a:noFill/>
        </p:spPr>
        <p:txBody>
          <a:bodyPr wrap="none" rtlCol="0">
            <a:spAutoFit/>
          </a:bodyPr>
          <a:lstStyle/>
          <a:p>
            <a:r>
              <a:rPr lang="de-DE" dirty="0" smtClean="0"/>
              <a:t>Hirsch</a:t>
            </a:r>
            <a:endParaRPr lang="de-DE" dirty="0"/>
          </a:p>
        </p:txBody>
      </p:sp>
      <p:sp>
        <p:nvSpPr>
          <p:cNvPr id="7" name="Textfeld 6"/>
          <p:cNvSpPr txBox="1"/>
          <p:nvPr/>
        </p:nvSpPr>
        <p:spPr>
          <a:xfrm>
            <a:off x="1071538" y="3071810"/>
            <a:ext cx="1214446" cy="646331"/>
          </a:xfrm>
          <a:prstGeom prst="rect">
            <a:avLst/>
          </a:prstGeom>
          <a:noFill/>
        </p:spPr>
        <p:txBody>
          <a:bodyPr wrap="square" rtlCol="0">
            <a:spAutoFit/>
          </a:bodyPr>
          <a:lstStyle/>
          <a:p>
            <a:r>
              <a:rPr lang="de-DE" dirty="0" smtClean="0"/>
              <a:t>Hasen jagen</a:t>
            </a:r>
            <a:endParaRPr lang="de-DE" dirty="0"/>
          </a:p>
        </p:txBody>
      </p:sp>
      <p:sp>
        <p:nvSpPr>
          <p:cNvPr id="8" name="Textfeld 7"/>
          <p:cNvSpPr txBox="1"/>
          <p:nvPr/>
        </p:nvSpPr>
        <p:spPr>
          <a:xfrm>
            <a:off x="1142976" y="4643446"/>
            <a:ext cx="1143008" cy="646331"/>
          </a:xfrm>
          <a:prstGeom prst="rect">
            <a:avLst/>
          </a:prstGeom>
          <a:noFill/>
        </p:spPr>
        <p:txBody>
          <a:bodyPr wrap="square" rtlCol="0">
            <a:spAutoFit/>
          </a:bodyPr>
          <a:lstStyle/>
          <a:p>
            <a:r>
              <a:rPr lang="de-DE" dirty="0" smtClean="0"/>
              <a:t>Hirsch jagen</a:t>
            </a:r>
            <a:endParaRPr lang="de-DE" dirty="0"/>
          </a:p>
        </p:txBody>
      </p:sp>
      <p:sp>
        <p:nvSpPr>
          <p:cNvPr id="9" name="Textfeld 8"/>
          <p:cNvSpPr txBox="1"/>
          <p:nvPr/>
        </p:nvSpPr>
        <p:spPr>
          <a:xfrm>
            <a:off x="3000364" y="4286256"/>
            <a:ext cx="814582" cy="369332"/>
          </a:xfrm>
          <a:prstGeom prst="rect">
            <a:avLst/>
          </a:prstGeom>
          <a:noFill/>
        </p:spPr>
        <p:txBody>
          <a:bodyPr wrap="none" rtlCol="0">
            <a:spAutoFit/>
          </a:bodyPr>
          <a:lstStyle/>
          <a:p>
            <a:r>
              <a:rPr lang="de-DE" dirty="0" smtClean="0"/>
              <a:t>Hasen</a:t>
            </a:r>
            <a:endParaRPr lang="de-DE" dirty="0"/>
          </a:p>
        </p:txBody>
      </p:sp>
      <p:sp>
        <p:nvSpPr>
          <p:cNvPr id="10" name="Textfeld 9"/>
          <p:cNvSpPr txBox="1"/>
          <p:nvPr/>
        </p:nvSpPr>
        <p:spPr>
          <a:xfrm>
            <a:off x="2928926" y="5715016"/>
            <a:ext cx="853119" cy="369332"/>
          </a:xfrm>
          <a:prstGeom prst="rect">
            <a:avLst/>
          </a:prstGeom>
          <a:noFill/>
        </p:spPr>
        <p:txBody>
          <a:bodyPr wrap="none" rtlCol="0">
            <a:spAutoFit/>
          </a:bodyPr>
          <a:lstStyle/>
          <a:p>
            <a:r>
              <a:rPr lang="de-DE" dirty="0" smtClean="0"/>
              <a:t>Hirsch</a:t>
            </a:r>
            <a:endParaRPr lang="de-DE" dirty="0"/>
          </a:p>
        </p:txBody>
      </p:sp>
      <p:graphicFrame>
        <p:nvGraphicFramePr>
          <p:cNvPr id="13" name="Tabelle 12"/>
          <p:cNvGraphicFramePr>
            <a:graphicFrameLocks noGrp="1"/>
          </p:cNvGraphicFramePr>
          <p:nvPr/>
        </p:nvGraphicFramePr>
        <p:xfrm>
          <a:off x="5000627" y="142852"/>
          <a:ext cx="4000532" cy="1536386"/>
        </p:xfrm>
        <a:graphic>
          <a:graphicData uri="http://schemas.openxmlformats.org/drawingml/2006/table">
            <a:tbl>
              <a:tblPr firstRow="1" bandRow="1">
                <a:tableStyleId>{5C22544A-7EE6-4342-B048-85BDC9FD1C3A}</a:tableStyleId>
              </a:tblPr>
              <a:tblGrid>
                <a:gridCol w="857257"/>
                <a:gridCol w="1623071"/>
                <a:gridCol w="1520204"/>
              </a:tblGrid>
              <a:tr h="500066">
                <a:tc>
                  <a:txBody>
                    <a:bodyPr/>
                    <a:lstStyle/>
                    <a:p>
                      <a:endParaRPr lang="en-US" dirty="0"/>
                    </a:p>
                  </a:txBody>
                  <a:tcPr>
                    <a:solidFill>
                      <a:schemeClr val="bg1"/>
                    </a:solidFill>
                  </a:tcPr>
                </a:tc>
                <a:tc>
                  <a:txBody>
                    <a:bodyPr/>
                    <a:lstStyle/>
                    <a:p>
                      <a:pPr marL="0" algn="l" rtl="0" eaLnBrk="1" latinLnBrk="0" hangingPunct="1"/>
                      <a:r>
                        <a:rPr kumimoji="0" lang="en-US" kern="1200" dirty="0" err="1" smtClean="0">
                          <a:solidFill>
                            <a:schemeClr val="dk1"/>
                          </a:solidFill>
                          <a:latin typeface="+mn-lt"/>
                          <a:ea typeface="+mn-ea"/>
                          <a:cs typeface="+mn-cs"/>
                        </a:rPr>
                        <a:t>Hasen</a:t>
                      </a:r>
                      <a:endParaRPr kumimoji="0" lang="en-US" kern="1200" dirty="0">
                        <a:solidFill>
                          <a:schemeClr val="dk1"/>
                        </a:solidFill>
                        <a:latin typeface="+mn-lt"/>
                        <a:ea typeface="+mn-ea"/>
                        <a:cs typeface="+mn-cs"/>
                      </a:endParaRPr>
                    </a:p>
                  </a:txBody>
                  <a:tcPr/>
                </a:tc>
                <a:tc>
                  <a:txBody>
                    <a:bodyPr/>
                    <a:lstStyle/>
                    <a:p>
                      <a:r>
                        <a:rPr lang="en-US" dirty="0" smtClean="0">
                          <a:solidFill>
                            <a:schemeClr val="tx1"/>
                          </a:solidFill>
                        </a:rPr>
                        <a:t>Hirsch</a:t>
                      </a:r>
                      <a:endParaRPr lang="en-US" dirty="0">
                        <a:solidFill>
                          <a:schemeClr val="tx1"/>
                        </a:solidFill>
                      </a:endParaRPr>
                    </a:p>
                  </a:txBody>
                  <a:tcPr/>
                </a:tc>
              </a:tr>
              <a:tr h="500066">
                <a:tc>
                  <a:txBody>
                    <a:bodyPr/>
                    <a:lstStyle/>
                    <a:p>
                      <a:r>
                        <a:rPr lang="en-US" dirty="0" err="1" smtClean="0"/>
                        <a:t>Hasen</a:t>
                      </a:r>
                      <a:endParaRPr lang="en-US" dirty="0"/>
                    </a:p>
                  </a:txBody>
                  <a:tcPr>
                    <a:solidFill>
                      <a:srgbClr val="FF0000"/>
                    </a:solidFill>
                  </a:tcPr>
                </a:tc>
                <a:tc>
                  <a:txBody>
                    <a:bodyPr/>
                    <a:lstStyle/>
                    <a:p>
                      <a:r>
                        <a:rPr lang="en-US" sz="2800" dirty="0" smtClean="0"/>
                        <a:t>(</a:t>
                      </a:r>
                      <a:r>
                        <a:rPr lang="en-US" sz="2800" dirty="0" smtClean="0">
                          <a:solidFill>
                            <a:srgbClr val="FF0000"/>
                          </a:solidFill>
                        </a:rPr>
                        <a:t>2 </a:t>
                      </a:r>
                      <a:r>
                        <a:rPr lang="en-US" sz="2800" dirty="0" smtClean="0"/>
                        <a:t>, </a:t>
                      </a:r>
                      <a:r>
                        <a:rPr lang="en-US" sz="2800" dirty="0" smtClean="0">
                          <a:solidFill>
                            <a:schemeClr val="accent1"/>
                          </a:solidFill>
                        </a:rPr>
                        <a:t>2</a:t>
                      </a:r>
                      <a:r>
                        <a:rPr lang="en-US" sz="2800" dirty="0" smtClean="0"/>
                        <a:t>)</a:t>
                      </a:r>
                      <a:endParaRPr lang="en-US" sz="2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4 </a:t>
                      </a:r>
                      <a:r>
                        <a:rPr lang="en-US" sz="2800" dirty="0" smtClean="0"/>
                        <a:t>, </a:t>
                      </a:r>
                      <a:r>
                        <a:rPr lang="en-US" sz="2800" dirty="0" smtClean="0">
                          <a:solidFill>
                            <a:schemeClr val="accent1"/>
                          </a:solidFill>
                        </a:rPr>
                        <a:t>0</a:t>
                      </a:r>
                      <a:r>
                        <a:rPr lang="en-US" sz="2800" dirty="0" smtClean="0"/>
                        <a:t>)</a:t>
                      </a:r>
                    </a:p>
                  </a:txBody>
                  <a:tcPr>
                    <a:solidFill>
                      <a:schemeClr val="bg2"/>
                    </a:solidFill>
                  </a:tcPr>
                </a:tc>
              </a:tr>
              <a:tr h="500066">
                <a:tc>
                  <a:txBody>
                    <a:bodyPr/>
                    <a:lstStyle/>
                    <a:p>
                      <a:r>
                        <a:rPr lang="en-US" dirty="0" smtClean="0"/>
                        <a:t>Hirsch</a:t>
                      </a:r>
                      <a:endParaRPr lang="en-US"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0 </a:t>
                      </a:r>
                      <a:r>
                        <a:rPr lang="en-US" sz="2800" dirty="0" smtClean="0"/>
                        <a:t>, </a:t>
                      </a:r>
                      <a:r>
                        <a:rPr lang="en-US" sz="2800" dirty="0" smtClean="0">
                          <a:solidFill>
                            <a:schemeClr val="accent1"/>
                          </a:solidFill>
                        </a:rPr>
                        <a:t>4</a:t>
                      </a:r>
                      <a:r>
                        <a:rPr lang="en-US" sz="2800" dirty="0" smtClean="0"/>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5 </a:t>
                      </a:r>
                      <a:r>
                        <a:rPr lang="en-US" sz="2800" dirty="0" smtClean="0"/>
                        <a:t>, </a:t>
                      </a:r>
                      <a:r>
                        <a:rPr lang="en-US" sz="2800" dirty="0" smtClean="0">
                          <a:solidFill>
                            <a:schemeClr val="accent1"/>
                          </a:solidFill>
                        </a:rPr>
                        <a:t>5</a:t>
                      </a:r>
                      <a:r>
                        <a:rPr lang="en-US" sz="2800" dirty="0" smtClean="0"/>
                        <a:t>)</a:t>
                      </a:r>
                    </a:p>
                  </a:txBody>
                  <a:tcPr>
                    <a:solidFill>
                      <a:schemeClr val="bg2"/>
                    </a:solidFill>
                  </a:tcPr>
                </a:tc>
              </a:tr>
            </a:tbl>
          </a:graphicData>
        </a:graphic>
      </p:graphicFrame>
      <p:sp>
        <p:nvSpPr>
          <p:cNvPr id="18" name="Textfeld 17"/>
          <p:cNvSpPr txBox="1"/>
          <p:nvPr/>
        </p:nvSpPr>
        <p:spPr>
          <a:xfrm>
            <a:off x="4500562" y="2000240"/>
            <a:ext cx="4500594" cy="4801314"/>
          </a:xfrm>
          <a:prstGeom prst="rect">
            <a:avLst/>
          </a:prstGeom>
          <a:noFill/>
        </p:spPr>
        <p:txBody>
          <a:bodyPr wrap="square" rtlCol="0">
            <a:spAutoFit/>
          </a:bodyPr>
          <a:lstStyle/>
          <a:p>
            <a:r>
              <a:rPr lang="de-DE" dirty="0" smtClean="0"/>
              <a:t>Zwei Jägern ist es im Laufe der Jagt gelungen einen Hirsch und vier Hasen einzukreisen. Die Jäger stehen nun vor der Entscheidung die Hasen entkommen zu lassen und gemeinsam den Hirsch zu erlegen oder sofort das Feuer auf die Hasen zu eröffnen. Entscheiden sich beide dafür den Hirsch zu erlegen, dann hat der Hirsch keine Chance. Einen Hirsch kann man für 10 Goldmünzen verkaufen. Entscheiden sich beide für die Hasenjagt, dann erschießt jeder Jäger zwei Hasen, für die man jeweils eine Goldmünze bekommt. Entscheidet sich jedoch nur einer für die Hirschjagt, so kann der Hirsch entkommen und derjenige der sich für die Hasenjagt entschieden hat kann alle vier Hasen erlegen. </a:t>
            </a: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haltsplatzhalter 14" descr="jaeger_a.jpg"/>
          <p:cNvPicPr>
            <a:picLocks noGrp="1" noChangeAspect="1"/>
          </p:cNvPicPr>
          <p:nvPr>
            <p:ph idx="1"/>
          </p:nvPr>
        </p:nvPicPr>
        <p:blipFill>
          <a:blip r:embed="rId3" cstate="print"/>
          <a:stretch>
            <a:fillRect/>
          </a:stretch>
        </p:blipFill>
        <p:spPr>
          <a:xfrm>
            <a:off x="1357290" y="1785926"/>
            <a:ext cx="5871503" cy="4467227"/>
          </a:xfrm>
        </p:spPr>
      </p:pic>
      <p:sp>
        <p:nvSpPr>
          <p:cNvPr id="2" name="Titel 1"/>
          <p:cNvSpPr>
            <a:spLocks noGrp="1"/>
          </p:cNvSpPr>
          <p:nvPr>
            <p:ph type="title"/>
          </p:nvPr>
        </p:nvSpPr>
        <p:spPr/>
        <p:txBody>
          <a:bodyPr>
            <a:normAutofit fontScale="90000"/>
          </a:bodyPr>
          <a:lstStyle/>
          <a:p>
            <a:r>
              <a:rPr lang="de-DE" dirty="0" smtClean="0"/>
              <a:t>Auszahlungsfunktion des Spielers A</a:t>
            </a:r>
            <a:br>
              <a:rPr lang="de-DE" dirty="0" smtClean="0"/>
            </a:br>
            <a:r>
              <a:rPr lang="de-DE" dirty="0" smtClean="0"/>
              <a:t>in gemischten Strategien</a:t>
            </a:r>
            <a:endParaRPr lang="de-DE" dirty="0"/>
          </a:p>
        </p:txBody>
      </p:sp>
      <p:sp>
        <p:nvSpPr>
          <p:cNvPr id="6" name="Textfeld 5"/>
          <p:cNvSpPr txBox="1"/>
          <p:nvPr/>
        </p:nvSpPr>
        <p:spPr>
          <a:xfrm>
            <a:off x="285720" y="2071678"/>
            <a:ext cx="1928826" cy="923330"/>
          </a:xfrm>
          <a:prstGeom prst="rect">
            <a:avLst/>
          </a:prstGeom>
          <a:noFill/>
          <a:ln>
            <a:solidFill>
              <a:schemeClr val="accent1"/>
            </a:solidFill>
          </a:ln>
        </p:spPr>
        <p:txBody>
          <a:bodyPr wrap="square" rtlCol="0">
            <a:spAutoFit/>
          </a:bodyPr>
          <a:lstStyle/>
          <a:p>
            <a:r>
              <a:rPr lang="de-DE" dirty="0" smtClean="0"/>
              <a:t>Spieler A jagt die Hasen und B jagt den Hirsch</a:t>
            </a:r>
            <a:endParaRPr lang="de-DE" dirty="0"/>
          </a:p>
        </p:txBody>
      </p:sp>
      <p:sp>
        <p:nvSpPr>
          <p:cNvPr id="10" name="Textfeld 9"/>
          <p:cNvSpPr txBox="1"/>
          <p:nvPr/>
        </p:nvSpPr>
        <p:spPr>
          <a:xfrm>
            <a:off x="5786446" y="2143116"/>
            <a:ext cx="2071702" cy="923330"/>
          </a:xfrm>
          <a:prstGeom prst="rect">
            <a:avLst/>
          </a:prstGeom>
          <a:noFill/>
          <a:ln>
            <a:solidFill>
              <a:schemeClr val="accent1"/>
            </a:solidFill>
          </a:ln>
        </p:spPr>
        <p:txBody>
          <a:bodyPr wrap="square" rtlCol="0">
            <a:spAutoFit/>
          </a:bodyPr>
          <a:lstStyle/>
          <a:p>
            <a:r>
              <a:rPr lang="de-DE" dirty="0" smtClean="0"/>
              <a:t>Spieler A jagt den Hirsch und B jagt den Hirsch auch</a:t>
            </a:r>
            <a:endParaRPr lang="de-DE" dirty="0"/>
          </a:p>
        </p:txBody>
      </p:sp>
      <p:sp>
        <p:nvSpPr>
          <p:cNvPr id="11" name="Textfeld 10"/>
          <p:cNvSpPr txBox="1"/>
          <p:nvPr/>
        </p:nvSpPr>
        <p:spPr>
          <a:xfrm>
            <a:off x="500034" y="5500702"/>
            <a:ext cx="1928826" cy="923330"/>
          </a:xfrm>
          <a:prstGeom prst="rect">
            <a:avLst/>
          </a:prstGeom>
          <a:noFill/>
          <a:ln>
            <a:solidFill>
              <a:schemeClr val="accent1"/>
            </a:solidFill>
          </a:ln>
        </p:spPr>
        <p:txBody>
          <a:bodyPr wrap="square" rtlCol="0">
            <a:spAutoFit/>
          </a:bodyPr>
          <a:lstStyle/>
          <a:p>
            <a:r>
              <a:rPr lang="de-DE" dirty="0" smtClean="0"/>
              <a:t>Spieler A jagt die Hasen und B jagt auch die Hasen </a:t>
            </a:r>
            <a:endParaRPr lang="de-DE" dirty="0"/>
          </a:p>
        </p:txBody>
      </p:sp>
      <p:sp>
        <p:nvSpPr>
          <p:cNvPr id="12" name="Textfeld 11"/>
          <p:cNvSpPr txBox="1"/>
          <p:nvPr/>
        </p:nvSpPr>
        <p:spPr>
          <a:xfrm>
            <a:off x="6643702" y="5572140"/>
            <a:ext cx="2143140" cy="923330"/>
          </a:xfrm>
          <a:prstGeom prst="rect">
            <a:avLst/>
          </a:prstGeom>
          <a:noFill/>
          <a:ln>
            <a:solidFill>
              <a:schemeClr val="accent1"/>
            </a:solidFill>
          </a:ln>
        </p:spPr>
        <p:txBody>
          <a:bodyPr wrap="square" rtlCol="0">
            <a:spAutoFit/>
          </a:bodyPr>
          <a:lstStyle/>
          <a:p>
            <a:r>
              <a:rPr lang="de-DE" dirty="0" smtClean="0"/>
              <a:t>Spieler A jagt die Hasen und B jagt den Hirsch</a:t>
            </a:r>
            <a:endParaRPr lang="de-DE" dirty="0"/>
          </a:p>
        </p:txBody>
      </p:sp>
      <p:cxnSp>
        <p:nvCxnSpPr>
          <p:cNvPr id="14" name="Gerade Verbindung mit Pfeil 13"/>
          <p:cNvCxnSpPr>
            <a:stCxn id="6" idx="2"/>
          </p:cNvCxnSpPr>
          <p:nvPr/>
        </p:nvCxnSpPr>
        <p:spPr>
          <a:xfrm rot="16200000" flipH="1">
            <a:off x="1586781" y="2658359"/>
            <a:ext cx="433994" cy="11072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10" idx="1"/>
          </p:cNvCxnSpPr>
          <p:nvPr/>
        </p:nvCxnSpPr>
        <p:spPr>
          <a:xfrm rot="10800000">
            <a:off x="4714876" y="2571745"/>
            <a:ext cx="1071570" cy="33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12" idx="1"/>
          </p:cNvCxnSpPr>
          <p:nvPr/>
        </p:nvCxnSpPr>
        <p:spPr>
          <a:xfrm rot="10800000">
            <a:off x="6215074" y="5286389"/>
            <a:ext cx="428628" cy="7474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11" idx="3"/>
          </p:cNvCxnSpPr>
          <p:nvPr/>
        </p:nvCxnSpPr>
        <p:spPr>
          <a:xfrm flipV="1">
            <a:off x="2428860" y="5143512"/>
            <a:ext cx="1428760" cy="818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jaeger_b.jpg"/>
          <p:cNvPicPr>
            <a:picLocks noChangeAspect="1"/>
          </p:cNvPicPr>
          <p:nvPr/>
        </p:nvPicPr>
        <p:blipFill>
          <a:blip r:embed="rId3" cstate="print"/>
          <a:stretch>
            <a:fillRect/>
          </a:stretch>
        </p:blipFill>
        <p:spPr>
          <a:xfrm>
            <a:off x="4714876" y="1785926"/>
            <a:ext cx="4143404" cy="3209255"/>
          </a:xfrm>
          <a:prstGeom prst="rect">
            <a:avLst/>
          </a:prstGeom>
        </p:spPr>
      </p:pic>
      <p:pic>
        <p:nvPicPr>
          <p:cNvPr id="10" name="Inhaltsplatzhalter 9" descr="jaeger_a.jpg"/>
          <p:cNvPicPr>
            <a:picLocks noGrp="1" noChangeAspect="1"/>
          </p:cNvPicPr>
          <p:nvPr>
            <p:ph idx="1"/>
          </p:nvPr>
        </p:nvPicPr>
        <p:blipFill>
          <a:blip r:embed="rId4" cstate="print"/>
          <a:stretch>
            <a:fillRect/>
          </a:stretch>
        </p:blipFill>
        <p:spPr>
          <a:xfrm>
            <a:off x="428596" y="1785926"/>
            <a:ext cx="4286280" cy="3261139"/>
          </a:xfrm>
        </p:spPr>
      </p:pic>
      <p:sp>
        <p:nvSpPr>
          <p:cNvPr id="2" name="Titel 1"/>
          <p:cNvSpPr>
            <a:spLocks noGrp="1"/>
          </p:cNvSpPr>
          <p:nvPr>
            <p:ph type="title"/>
          </p:nvPr>
        </p:nvSpPr>
        <p:spPr/>
        <p:txBody>
          <a:bodyPr>
            <a:normAutofit fontScale="90000"/>
          </a:bodyPr>
          <a:lstStyle/>
          <a:p>
            <a:r>
              <a:rPr lang="de-DE" dirty="0" smtClean="0"/>
              <a:t>Nash-Gleichgewichte und Dominante Strategien</a:t>
            </a:r>
            <a:endParaRPr lang="de-DE" dirty="0"/>
          </a:p>
        </p:txBody>
      </p:sp>
      <p:sp>
        <p:nvSpPr>
          <p:cNvPr id="9" name="Textfeld 8"/>
          <p:cNvSpPr txBox="1"/>
          <p:nvPr/>
        </p:nvSpPr>
        <p:spPr>
          <a:xfrm>
            <a:off x="285720" y="4919008"/>
            <a:ext cx="8643998" cy="1938992"/>
          </a:xfrm>
          <a:prstGeom prst="rect">
            <a:avLst/>
          </a:prstGeom>
          <a:noFill/>
        </p:spPr>
        <p:txBody>
          <a:bodyPr wrap="square" rtlCol="0">
            <a:spAutoFit/>
          </a:bodyPr>
          <a:lstStyle/>
          <a:p>
            <a:r>
              <a:rPr lang="de-DE" sz="2000" dirty="0" smtClean="0"/>
              <a:t>Es gibt keine dominante Strategie aber es existieren zwei Nash-Gleichgewichte in reinen Strategien ((x=0,y=0) und (x=1,y=1)) und ein Nash-Gleichgewicht in gemischten Strategien. Der y-Wert des gemischten Nash-Gleichgewicht lässt sich finden, indem man die Linie auf der Auszahlungsfläche des Spielers A ermittelt, die bei festgehaltenem y-Wert weder rauf noch runter geht, wenn man x variiert. (x-Wert durch </a:t>
            </a:r>
            <a:r>
              <a:rPr lang="de-DE" sz="2000" dirty="0" err="1" smtClean="0"/>
              <a:t>Ausz</a:t>
            </a:r>
            <a:r>
              <a:rPr lang="de-DE" sz="2000" dirty="0" smtClean="0"/>
              <a:t>. B)</a:t>
            </a:r>
            <a:endParaRPr lang="de-DE"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Inhaltsübersicht des ersten Teils</a:t>
            </a:r>
            <a:br>
              <a:rPr lang="de-DE" dirty="0" smtClean="0"/>
            </a:br>
            <a:r>
              <a:rPr lang="de-DE" dirty="0" smtClean="0"/>
              <a:t>der Vorlesung</a:t>
            </a:r>
            <a:endParaRPr lang="de-DE" dirty="0"/>
          </a:p>
        </p:txBody>
      </p:sp>
      <p:sp>
        <p:nvSpPr>
          <p:cNvPr id="3" name="Inhaltsplatzhalter 2"/>
          <p:cNvSpPr>
            <a:spLocks noGrp="1"/>
          </p:cNvSpPr>
          <p:nvPr>
            <p:ph idx="1"/>
          </p:nvPr>
        </p:nvSpPr>
        <p:spPr/>
        <p:txBody>
          <a:bodyPr/>
          <a:lstStyle/>
          <a:p>
            <a:pPr marL="514350" indent="-514350">
              <a:buFont typeface="+mj-lt"/>
              <a:buAutoNum type="arabicPeriod"/>
            </a:pPr>
            <a:r>
              <a:rPr lang="de-DE" dirty="0" smtClean="0"/>
              <a:t>Grundlagen der Spieltheorie</a:t>
            </a:r>
          </a:p>
          <a:p>
            <a:pPr marL="880110" lvl="1" indent="-514350">
              <a:buFont typeface="+mj-lt"/>
              <a:buAutoNum type="alphaLcParenR"/>
            </a:pPr>
            <a:r>
              <a:rPr lang="de-DE" dirty="0" smtClean="0"/>
              <a:t>Einleitung</a:t>
            </a:r>
          </a:p>
          <a:p>
            <a:pPr marL="880110" lvl="1" indent="-514350">
              <a:buFont typeface="+mj-lt"/>
              <a:buAutoNum type="alphaLcParenR"/>
            </a:pPr>
            <a:r>
              <a:rPr lang="de-DE" dirty="0" smtClean="0"/>
              <a:t>Mathematische Grundlagen (Vokabeln)</a:t>
            </a:r>
          </a:p>
          <a:p>
            <a:pPr marL="880110" lvl="1" indent="-514350">
              <a:buFont typeface="+mj-lt"/>
              <a:buAutoNum type="alphaLcParenR"/>
            </a:pPr>
            <a:r>
              <a:rPr lang="de-DE" dirty="0" smtClean="0"/>
              <a:t>Definition eines Spiels in Normalform mit Auszahlung</a:t>
            </a:r>
          </a:p>
          <a:p>
            <a:pPr marL="880110" lvl="1" indent="-514350">
              <a:buFont typeface="+mj-lt"/>
              <a:buAutoNum type="alphaLcParenR"/>
            </a:pPr>
            <a:r>
              <a:rPr lang="de-DE" dirty="0" smtClean="0"/>
              <a:t>Beispiel: Zwei Spieler – Zwei Strategien</a:t>
            </a:r>
          </a:p>
          <a:p>
            <a:pPr marL="1154430" lvl="2" indent="-514350">
              <a:buFont typeface="+mj-lt"/>
              <a:buAutoNum type="romanLcPeriod"/>
            </a:pPr>
            <a:r>
              <a:rPr lang="de-DE" dirty="0" smtClean="0"/>
              <a:t>Dominante Spiele</a:t>
            </a:r>
          </a:p>
          <a:p>
            <a:pPr marL="1154430" lvl="2" indent="-514350">
              <a:buFont typeface="+mj-lt"/>
              <a:buAutoNum type="romanLcPeriod"/>
            </a:pPr>
            <a:r>
              <a:rPr lang="de-DE" dirty="0" smtClean="0"/>
              <a:t>Koordinationsspiele</a:t>
            </a:r>
          </a:p>
          <a:p>
            <a:pPr marL="1154430" lvl="2" indent="-514350">
              <a:buFont typeface="+mj-lt"/>
              <a:buAutoNum type="romanLcPeriod"/>
            </a:pPr>
            <a:r>
              <a:rPr lang="de-DE" dirty="0" smtClean="0"/>
              <a:t>Anti-Koordinationsspiele</a:t>
            </a:r>
          </a:p>
          <a:p>
            <a:pPr marL="880110" lvl="1" indent="-514350">
              <a:buFont typeface="+mj-lt"/>
              <a:buAutoNum type="alphaLcParenR"/>
            </a:pPr>
            <a:r>
              <a:rPr lang="de-DE" dirty="0" smtClean="0"/>
              <a:t>Beispiel: Zwei Spieler – Drei Strategien</a:t>
            </a:r>
          </a:p>
          <a:p>
            <a:pPr marL="1154430" lvl="2" indent="-514350">
              <a:buFont typeface="+mj-lt"/>
              <a:buAutoNum type="romanLcPeriod"/>
            </a:pPr>
            <a:endParaRPr lang="de-DE" dirty="0"/>
          </a:p>
        </p:txBody>
      </p:sp>
      <p:sp>
        <p:nvSpPr>
          <p:cNvPr id="4" name="Textfeld 3"/>
          <p:cNvSpPr txBox="1"/>
          <p:nvPr/>
        </p:nvSpPr>
        <p:spPr>
          <a:xfrm>
            <a:off x="428596" y="5929330"/>
            <a:ext cx="7072362" cy="461665"/>
          </a:xfrm>
          <a:prstGeom prst="rect">
            <a:avLst/>
          </a:prstGeom>
          <a:noFill/>
        </p:spPr>
        <p:txBody>
          <a:bodyPr wrap="square" rtlCol="0">
            <a:spAutoFit/>
          </a:bodyPr>
          <a:lstStyle/>
          <a:p>
            <a:r>
              <a:rPr lang="de-DE" sz="2400" dirty="0" smtClean="0"/>
              <a:t>+ Hausaufgabe: „Wer ist John Forbes Nash Jr. ?“</a:t>
            </a:r>
            <a:endParaRPr lang="de-DE"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Animat1.gif"/>
          <p:cNvPicPr>
            <a:picLocks noGrp="1" noChangeAspect="1"/>
          </p:cNvPicPr>
          <p:nvPr>
            <p:ph idx="1"/>
          </p:nvPr>
        </p:nvPicPr>
        <p:blipFill>
          <a:blip r:embed="rId3" cstate="print"/>
          <a:stretch>
            <a:fillRect/>
          </a:stretch>
        </p:blipFill>
        <p:spPr>
          <a:xfrm>
            <a:off x="0" y="1754629"/>
            <a:ext cx="6357950" cy="5103371"/>
          </a:xfrm>
        </p:spPr>
      </p:pic>
      <p:pic>
        <p:nvPicPr>
          <p:cNvPr id="5" name="Grafik 4" descr="jaeger_proj.jpg"/>
          <p:cNvPicPr>
            <a:picLocks noChangeAspect="1"/>
          </p:cNvPicPr>
          <p:nvPr/>
        </p:nvPicPr>
        <p:blipFill>
          <a:blip r:embed="rId4" cstate="print"/>
          <a:stretch>
            <a:fillRect/>
          </a:stretch>
        </p:blipFill>
        <p:spPr>
          <a:xfrm>
            <a:off x="5857884" y="1714488"/>
            <a:ext cx="3929090" cy="4552962"/>
          </a:xfrm>
          <a:prstGeom prst="rect">
            <a:avLst/>
          </a:prstGeom>
        </p:spPr>
      </p:pic>
      <p:sp>
        <p:nvSpPr>
          <p:cNvPr id="2" name="Titel 1"/>
          <p:cNvSpPr>
            <a:spLocks noGrp="1"/>
          </p:cNvSpPr>
          <p:nvPr>
            <p:ph type="title"/>
          </p:nvPr>
        </p:nvSpPr>
        <p:spPr/>
        <p:txBody>
          <a:bodyPr>
            <a:normAutofit fontScale="90000"/>
          </a:bodyPr>
          <a:lstStyle/>
          <a:p>
            <a:r>
              <a:rPr lang="de-DE" dirty="0" smtClean="0"/>
              <a:t>Veranschaulichung des gemischten Nash-Gleichgewichts </a:t>
            </a:r>
            <a:endParaRPr lang="de-DE" dirty="0"/>
          </a:p>
        </p:txBody>
      </p:sp>
      <p:sp>
        <p:nvSpPr>
          <p:cNvPr id="6" name="Textfeld 5"/>
          <p:cNvSpPr txBox="1"/>
          <p:nvPr/>
        </p:nvSpPr>
        <p:spPr>
          <a:xfrm>
            <a:off x="6572264" y="1857364"/>
            <a:ext cx="2214578" cy="646331"/>
          </a:xfrm>
          <a:prstGeom prst="rect">
            <a:avLst/>
          </a:prstGeom>
          <a:noFill/>
          <a:ln>
            <a:solidFill>
              <a:schemeClr val="accent1"/>
            </a:solidFill>
          </a:ln>
        </p:spPr>
        <p:txBody>
          <a:bodyPr wrap="square" rtlCol="0">
            <a:spAutoFit/>
          </a:bodyPr>
          <a:lstStyle/>
          <a:p>
            <a:r>
              <a:rPr lang="de-DE" dirty="0" smtClean="0"/>
              <a:t>Gemischtes </a:t>
            </a:r>
          </a:p>
          <a:p>
            <a:r>
              <a:rPr lang="de-DE" dirty="0" smtClean="0"/>
              <a:t>Nash-Gleichgewicht</a:t>
            </a:r>
            <a:endParaRPr lang="de-DE" dirty="0"/>
          </a:p>
        </p:txBody>
      </p:sp>
      <p:cxnSp>
        <p:nvCxnSpPr>
          <p:cNvPr id="8" name="Gerade Verbindung mit Pfeil 7"/>
          <p:cNvCxnSpPr>
            <a:stCxn id="6" idx="2"/>
          </p:cNvCxnSpPr>
          <p:nvPr/>
        </p:nvCxnSpPr>
        <p:spPr>
          <a:xfrm rot="5400000">
            <a:off x="7020447" y="3055645"/>
            <a:ext cx="1211057" cy="107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Inhaltsübersicht des ersten Teils</a:t>
            </a:r>
            <a:br>
              <a:rPr lang="de-DE" dirty="0" smtClean="0"/>
            </a:br>
            <a:r>
              <a:rPr lang="de-DE" dirty="0" smtClean="0"/>
              <a:t>der Vorlesung</a:t>
            </a:r>
            <a:endParaRPr lang="de-DE" dirty="0"/>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de-DE" dirty="0" smtClean="0"/>
              <a:t>Grundlagen der Spieltheorie</a:t>
            </a:r>
          </a:p>
          <a:p>
            <a:pPr marL="880110" lvl="1" indent="-514350">
              <a:buFont typeface="+mj-lt"/>
              <a:buAutoNum type="alphaLcParenR"/>
            </a:pPr>
            <a:r>
              <a:rPr lang="de-DE" sz="1200" dirty="0" smtClean="0">
                <a:solidFill>
                  <a:schemeClr val="accent4">
                    <a:lumMod val="60000"/>
                    <a:lumOff val="40000"/>
                  </a:schemeClr>
                </a:solidFill>
              </a:rPr>
              <a:t>Einleitung</a:t>
            </a:r>
          </a:p>
          <a:p>
            <a:pPr marL="880110" lvl="1" indent="-514350">
              <a:buFont typeface="+mj-lt"/>
              <a:buAutoNum type="alphaLcParenR"/>
            </a:pPr>
            <a:r>
              <a:rPr lang="de-DE" sz="1200" dirty="0" smtClean="0">
                <a:solidFill>
                  <a:schemeClr val="accent4">
                    <a:lumMod val="60000"/>
                    <a:lumOff val="40000"/>
                  </a:schemeClr>
                </a:solidFill>
              </a:rPr>
              <a:t>Mathematische Grundlagen (Teil 1)</a:t>
            </a:r>
          </a:p>
          <a:p>
            <a:pPr marL="880110" lvl="1" indent="-514350">
              <a:buFont typeface="+mj-lt"/>
              <a:buAutoNum type="alphaLcParenR"/>
            </a:pPr>
            <a:r>
              <a:rPr lang="de-DE" sz="1200" dirty="0" smtClean="0">
                <a:solidFill>
                  <a:schemeClr val="accent4">
                    <a:lumMod val="60000"/>
                    <a:lumOff val="40000"/>
                  </a:schemeClr>
                </a:solidFill>
              </a:rPr>
              <a:t>Definition eines Spiels in Normalform mit Auszahlung</a:t>
            </a:r>
          </a:p>
          <a:p>
            <a:pPr marL="880110" lvl="1" indent="-514350">
              <a:buFont typeface="+mj-lt"/>
              <a:buAutoNum type="alphaLcParenR"/>
            </a:pPr>
            <a:r>
              <a:rPr lang="de-DE" sz="1200" dirty="0" smtClean="0">
                <a:solidFill>
                  <a:schemeClr val="accent4">
                    <a:lumMod val="60000"/>
                    <a:lumOff val="40000"/>
                  </a:schemeClr>
                </a:solidFill>
              </a:rPr>
              <a:t>Beispiel: Zwei Spieler – Zwei Strategien</a:t>
            </a:r>
          </a:p>
          <a:p>
            <a:pPr marL="880110" lvl="1" indent="-514350">
              <a:buFont typeface="+mj-lt"/>
              <a:buAutoNum type="alphaLcParenR"/>
            </a:pPr>
            <a:r>
              <a:rPr lang="de-DE" sz="1200" dirty="0" smtClean="0">
                <a:solidFill>
                  <a:schemeClr val="accent4">
                    <a:lumMod val="60000"/>
                    <a:lumOff val="40000"/>
                  </a:schemeClr>
                </a:solidFill>
              </a:rPr>
              <a:t>Beispiel: Zwei Spieler – Drei Strategien</a:t>
            </a:r>
            <a:endParaRPr lang="de-DE" sz="1400" dirty="0" smtClean="0">
              <a:solidFill>
                <a:schemeClr val="accent4">
                  <a:lumMod val="60000"/>
                  <a:lumOff val="40000"/>
                </a:schemeClr>
              </a:solidFill>
            </a:endParaRPr>
          </a:p>
          <a:p>
            <a:pPr marL="880110" lvl="1" indent="-514350">
              <a:buFont typeface="+mj-lt"/>
              <a:buAutoNum type="alphaLcParenR"/>
            </a:pPr>
            <a:r>
              <a:rPr lang="de-DE" dirty="0" smtClean="0">
                <a:solidFill>
                  <a:schemeClr val="accent4">
                    <a:lumMod val="40000"/>
                    <a:lumOff val="60000"/>
                  </a:schemeClr>
                </a:solidFill>
              </a:rPr>
              <a:t>Reine und gemischte Strategien</a:t>
            </a:r>
          </a:p>
          <a:p>
            <a:pPr marL="880110" lvl="1" indent="-514350">
              <a:buFont typeface="+mj-lt"/>
              <a:buAutoNum type="alphaLcParenR"/>
            </a:pPr>
            <a:r>
              <a:rPr lang="de-DE" dirty="0" smtClean="0">
                <a:solidFill>
                  <a:schemeClr val="accent4">
                    <a:lumMod val="40000"/>
                    <a:lumOff val="60000"/>
                  </a:schemeClr>
                </a:solidFill>
              </a:rPr>
              <a:t>Mathematische Grundlagen (Teil 2)</a:t>
            </a:r>
          </a:p>
          <a:p>
            <a:pPr marL="880110" lvl="1" indent="-514350">
              <a:buFont typeface="+mj-lt"/>
              <a:buAutoNum type="alphaLcParenR"/>
            </a:pPr>
            <a:r>
              <a:rPr lang="de-DE" dirty="0" smtClean="0">
                <a:solidFill>
                  <a:schemeClr val="accent4">
                    <a:lumMod val="40000"/>
                    <a:lumOff val="60000"/>
                  </a:schemeClr>
                </a:solidFill>
              </a:rPr>
              <a:t>Dominante Strategien und Nash Gleichgewichte</a:t>
            </a:r>
          </a:p>
          <a:p>
            <a:pPr marL="880110" lvl="1" indent="-514350">
              <a:buFont typeface="+mj-lt"/>
              <a:buAutoNum type="alphaLcParenR"/>
            </a:pPr>
            <a:r>
              <a:rPr lang="de-DE" dirty="0" smtClean="0"/>
              <a:t>Beispiel: Zwei Spieler – Zwei Strategien</a:t>
            </a:r>
          </a:p>
          <a:p>
            <a:pPr marL="1154430" lvl="2" indent="-514350">
              <a:buFont typeface="+mj-lt"/>
              <a:buAutoNum type="romanLcPeriod"/>
            </a:pPr>
            <a:r>
              <a:rPr lang="de-DE" sz="2400" dirty="0" smtClean="0">
                <a:solidFill>
                  <a:schemeClr val="accent4">
                    <a:lumMod val="40000"/>
                    <a:lumOff val="60000"/>
                  </a:schemeClr>
                </a:solidFill>
              </a:rPr>
              <a:t>Dominante Spiele</a:t>
            </a:r>
          </a:p>
          <a:p>
            <a:pPr marL="1154430" lvl="2" indent="-514350">
              <a:buFont typeface="+mj-lt"/>
              <a:buAutoNum type="romanLcPeriod"/>
            </a:pPr>
            <a:r>
              <a:rPr lang="de-DE" sz="2400" dirty="0" smtClean="0">
                <a:solidFill>
                  <a:schemeClr val="accent4">
                    <a:lumMod val="40000"/>
                    <a:lumOff val="60000"/>
                  </a:schemeClr>
                </a:solidFill>
              </a:rPr>
              <a:t>Koordinationsspiele</a:t>
            </a:r>
          </a:p>
          <a:p>
            <a:pPr marL="1154430" lvl="2" indent="-514350">
              <a:buFont typeface="+mj-lt"/>
              <a:buAutoNum type="romanLcPeriod"/>
            </a:pPr>
            <a:r>
              <a:rPr lang="de-DE" sz="2400" dirty="0" smtClean="0"/>
              <a:t>Anti-Koordinationsspiele</a:t>
            </a:r>
          </a:p>
          <a:p>
            <a:pPr marL="1154430" lvl="2" indent="-514350">
              <a:buFont typeface="+mj-lt"/>
              <a:buAutoNum type="romanLcPeriod"/>
            </a:pPr>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714356"/>
            <a:ext cx="4857784" cy="1143000"/>
          </a:xfrm>
        </p:spPr>
        <p:txBody>
          <a:bodyPr>
            <a:normAutofit fontScale="90000"/>
          </a:bodyPr>
          <a:lstStyle/>
          <a:p>
            <a:r>
              <a:rPr lang="de-DE" dirty="0" smtClean="0"/>
              <a:t>Das Angsthasen- Spiel</a:t>
            </a:r>
            <a:endParaRPr lang="de-DE" dirty="0"/>
          </a:p>
        </p:txBody>
      </p:sp>
      <p:pic>
        <p:nvPicPr>
          <p:cNvPr id="4" name="Inhaltsplatzhalter 3" descr="gametree2.jpg"/>
          <p:cNvPicPr>
            <a:picLocks noGrp="1" noChangeAspect="1"/>
          </p:cNvPicPr>
          <p:nvPr>
            <p:ph idx="1"/>
          </p:nvPr>
        </p:nvPicPr>
        <p:blipFill>
          <a:blip r:embed="rId3" cstate="print"/>
          <a:stretch>
            <a:fillRect/>
          </a:stretch>
        </p:blipFill>
        <p:spPr>
          <a:xfrm>
            <a:off x="500034" y="1928802"/>
            <a:ext cx="5072098" cy="4389437"/>
          </a:xfrm>
        </p:spPr>
      </p:pic>
      <p:sp>
        <p:nvSpPr>
          <p:cNvPr id="5" name="Textfeld 4"/>
          <p:cNvSpPr txBox="1"/>
          <p:nvPr/>
        </p:nvSpPr>
        <p:spPr>
          <a:xfrm>
            <a:off x="3071802" y="1857364"/>
            <a:ext cx="1071570" cy="923330"/>
          </a:xfrm>
          <a:prstGeom prst="rect">
            <a:avLst/>
          </a:prstGeom>
          <a:noFill/>
        </p:spPr>
        <p:txBody>
          <a:bodyPr wrap="square" rtlCol="0">
            <a:spAutoFit/>
          </a:bodyPr>
          <a:lstStyle/>
          <a:p>
            <a:r>
              <a:rPr lang="de-DE" dirty="0" smtClean="0"/>
              <a:t>Springe nicht als Erster</a:t>
            </a:r>
            <a:endParaRPr lang="de-DE" dirty="0"/>
          </a:p>
        </p:txBody>
      </p:sp>
      <p:sp>
        <p:nvSpPr>
          <p:cNvPr id="6" name="Textfeld 5"/>
          <p:cNvSpPr txBox="1"/>
          <p:nvPr/>
        </p:nvSpPr>
        <p:spPr>
          <a:xfrm>
            <a:off x="3000364" y="3357562"/>
            <a:ext cx="1214446" cy="646331"/>
          </a:xfrm>
          <a:prstGeom prst="rect">
            <a:avLst/>
          </a:prstGeom>
          <a:noFill/>
        </p:spPr>
        <p:txBody>
          <a:bodyPr wrap="square" rtlCol="0">
            <a:spAutoFit/>
          </a:bodyPr>
          <a:lstStyle/>
          <a:p>
            <a:r>
              <a:rPr lang="de-DE" dirty="0" smtClean="0"/>
              <a:t>Springe als Erster</a:t>
            </a:r>
            <a:endParaRPr lang="de-DE" dirty="0"/>
          </a:p>
        </p:txBody>
      </p:sp>
      <p:sp>
        <p:nvSpPr>
          <p:cNvPr id="7" name="Textfeld 6"/>
          <p:cNvSpPr txBox="1"/>
          <p:nvPr/>
        </p:nvSpPr>
        <p:spPr>
          <a:xfrm>
            <a:off x="1071538" y="2928934"/>
            <a:ext cx="1214446" cy="923330"/>
          </a:xfrm>
          <a:prstGeom prst="rect">
            <a:avLst/>
          </a:prstGeom>
          <a:noFill/>
        </p:spPr>
        <p:txBody>
          <a:bodyPr wrap="square" rtlCol="0">
            <a:spAutoFit/>
          </a:bodyPr>
          <a:lstStyle/>
          <a:p>
            <a:r>
              <a:rPr lang="de-DE" dirty="0" smtClean="0"/>
              <a:t>Springe nicht als Erster</a:t>
            </a:r>
            <a:endParaRPr lang="de-DE" dirty="0"/>
          </a:p>
        </p:txBody>
      </p:sp>
      <p:sp>
        <p:nvSpPr>
          <p:cNvPr id="8" name="Textfeld 7"/>
          <p:cNvSpPr txBox="1"/>
          <p:nvPr/>
        </p:nvSpPr>
        <p:spPr>
          <a:xfrm>
            <a:off x="1142976" y="4643446"/>
            <a:ext cx="1143008" cy="646331"/>
          </a:xfrm>
          <a:prstGeom prst="rect">
            <a:avLst/>
          </a:prstGeom>
          <a:noFill/>
        </p:spPr>
        <p:txBody>
          <a:bodyPr wrap="square" rtlCol="0">
            <a:spAutoFit/>
          </a:bodyPr>
          <a:lstStyle/>
          <a:p>
            <a:r>
              <a:rPr lang="de-DE" dirty="0" smtClean="0"/>
              <a:t>Springe als Erster</a:t>
            </a:r>
            <a:endParaRPr lang="de-DE" dirty="0"/>
          </a:p>
        </p:txBody>
      </p:sp>
      <p:sp>
        <p:nvSpPr>
          <p:cNvPr id="9" name="Textfeld 8"/>
          <p:cNvSpPr txBox="1"/>
          <p:nvPr/>
        </p:nvSpPr>
        <p:spPr>
          <a:xfrm>
            <a:off x="3000364" y="4214818"/>
            <a:ext cx="1071570" cy="923330"/>
          </a:xfrm>
          <a:prstGeom prst="rect">
            <a:avLst/>
          </a:prstGeom>
          <a:noFill/>
        </p:spPr>
        <p:txBody>
          <a:bodyPr wrap="square" rtlCol="0">
            <a:spAutoFit/>
          </a:bodyPr>
          <a:lstStyle/>
          <a:p>
            <a:r>
              <a:rPr lang="de-DE" dirty="0" smtClean="0"/>
              <a:t>Springe nicht als Erster</a:t>
            </a:r>
            <a:endParaRPr lang="de-DE" dirty="0"/>
          </a:p>
        </p:txBody>
      </p:sp>
      <p:sp>
        <p:nvSpPr>
          <p:cNvPr id="10" name="Textfeld 9"/>
          <p:cNvSpPr txBox="1"/>
          <p:nvPr/>
        </p:nvSpPr>
        <p:spPr>
          <a:xfrm>
            <a:off x="2928926" y="5715016"/>
            <a:ext cx="1143008" cy="646331"/>
          </a:xfrm>
          <a:prstGeom prst="rect">
            <a:avLst/>
          </a:prstGeom>
          <a:noFill/>
        </p:spPr>
        <p:txBody>
          <a:bodyPr wrap="square" rtlCol="0">
            <a:spAutoFit/>
          </a:bodyPr>
          <a:lstStyle/>
          <a:p>
            <a:r>
              <a:rPr lang="de-DE" dirty="0" smtClean="0"/>
              <a:t>Springe als Erster</a:t>
            </a:r>
            <a:endParaRPr lang="de-DE" dirty="0"/>
          </a:p>
        </p:txBody>
      </p:sp>
      <p:graphicFrame>
        <p:nvGraphicFramePr>
          <p:cNvPr id="13" name="Tabelle 12"/>
          <p:cNvGraphicFramePr>
            <a:graphicFrameLocks noGrp="1"/>
          </p:cNvGraphicFramePr>
          <p:nvPr/>
        </p:nvGraphicFramePr>
        <p:xfrm>
          <a:off x="4643437" y="142852"/>
          <a:ext cx="4357722" cy="1658306"/>
        </p:xfrm>
        <a:graphic>
          <a:graphicData uri="http://schemas.openxmlformats.org/drawingml/2006/table">
            <a:tbl>
              <a:tblPr firstRow="1" bandRow="1">
                <a:tableStyleId>{5C22544A-7EE6-4342-B048-85BDC9FD1C3A}</a:tableStyleId>
              </a:tblPr>
              <a:tblGrid>
                <a:gridCol w="933798"/>
                <a:gridCol w="1767988"/>
                <a:gridCol w="1655936"/>
              </a:tblGrid>
              <a:tr h="500066">
                <a:tc>
                  <a:txBody>
                    <a:bodyPr/>
                    <a:lstStyle/>
                    <a:p>
                      <a:endParaRPr lang="en-US" dirty="0"/>
                    </a:p>
                  </a:txBody>
                  <a:tcPr>
                    <a:solidFill>
                      <a:schemeClr val="bg1"/>
                    </a:solidFill>
                  </a:tcPr>
                </a:tc>
                <a:tc>
                  <a:txBody>
                    <a:bodyPr/>
                    <a:lstStyle/>
                    <a:p>
                      <a:pPr marL="0" algn="l" rtl="0" eaLnBrk="1" latinLnBrk="0" hangingPunct="1"/>
                      <a:r>
                        <a:rPr kumimoji="0" lang="en-US" kern="1200" dirty="0" err="1" smtClean="0">
                          <a:solidFill>
                            <a:schemeClr val="dk1"/>
                          </a:solidFill>
                          <a:latin typeface="+mn-lt"/>
                          <a:ea typeface="+mn-ea"/>
                          <a:cs typeface="+mn-cs"/>
                        </a:rPr>
                        <a:t>Springe</a:t>
                      </a:r>
                      <a:r>
                        <a:rPr kumimoji="0" lang="en-US" kern="1200" dirty="0" smtClean="0">
                          <a:solidFill>
                            <a:schemeClr val="dk1"/>
                          </a:solidFill>
                          <a:latin typeface="+mn-lt"/>
                          <a:ea typeface="+mn-ea"/>
                          <a:cs typeface="+mn-cs"/>
                        </a:rPr>
                        <a:t> </a:t>
                      </a:r>
                      <a:r>
                        <a:rPr kumimoji="0" lang="en-US" kern="1200" dirty="0" err="1" smtClean="0">
                          <a:solidFill>
                            <a:schemeClr val="dk1"/>
                          </a:solidFill>
                          <a:latin typeface="+mn-lt"/>
                          <a:ea typeface="+mn-ea"/>
                          <a:cs typeface="+mn-cs"/>
                        </a:rPr>
                        <a:t>nicht</a:t>
                      </a:r>
                      <a:endParaRPr kumimoji="0" lang="en-US" kern="1200" dirty="0">
                        <a:solidFill>
                          <a:schemeClr val="dk1"/>
                        </a:solidFill>
                        <a:latin typeface="+mn-lt"/>
                        <a:ea typeface="+mn-ea"/>
                        <a:cs typeface="+mn-cs"/>
                      </a:endParaRPr>
                    </a:p>
                  </a:txBody>
                  <a:tcPr/>
                </a:tc>
                <a:tc>
                  <a:txBody>
                    <a:bodyPr/>
                    <a:lstStyle/>
                    <a:p>
                      <a:r>
                        <a:rPr lang="en-US" dirty="0" err="1" smtClean="0">
                          <a:solidFill>
                            <a:schemeClr val="tx1"/>
                          </a:solidFill>
                        </a:rPr>
                        <a:t>Springe</a:t>
                      </a:r>
                      <a:endParaRPr lang="en-US" dirty="0">
                        <a:solidFill>
                          <a:schemeClr val="tx1"/>
                        </a:solidFill>
                      </a:endParaRPr>
                    </a:p>
                  </a:txBody>
                  <a:tcPr/>
                </a:tc>
              </a:tr>
              <a:tr h="500066">
                <a:tc>
                  <a:txBody>
                    <a:bodyPr/>
                    <a:lstStyle/>
                    <a:p>
                      <a:pPr marL="0" algn="l" rtl="0" eaLnBrk="1" latinLnBrk="0" hangingPunct="1"/>
                      <a:r>
                        <a:rPr kumimoji="0" lang="en-US" kern="1200" dirty="0" err="1" smtClean="0">
                          <a:solidFill>
                            <a:schemeClr val="dk1"/>
                          </a:solidFill>
                          <a:latin typeface="+mn-lt"/>
                          <a:ea typeface="+mn-ea"/>
                          <a:cs typeface="+mn-cs"/>
                        </a:rPr>
                        <a:t>Springe</a:t>
                      </a:r>
                      <a:r>
                        <a:rPr kumimoji="0" lang="en-US" kern="1200" dirty="0" smtClean="0">
                          <a:solidFill>
                            <a:schemeClr val="dk1"/>
                          </a:solidFill>
                          <a:latin typeface="+mn-lt"/>
                          <a:ea typeface="+mn-ea"/>
                          <a:cs typeface="+mn-cs"/>
                        </a:rPr>
                        <a:t> </a:t>
                      </a:r>
                      <a:r>
                        <a:rPr kumimoji="0" lang="en-US" kern="1200" dirty="0" err="1" smtClean="0">
                          <a:solidFill>
                            <a:schemeClr val="dk1"/>
                          </a:solidFill>
                          <a:latin typeface="+mn-lt"/>
                          <a:ea typeface="+mn-ea"/>
                          <a:cs typeface="+mn-cs"/>
                        </a:rPr>
                        <a:t>nicht</a:t>
                      </a:r>
                      <a:endParaRPr kumimoji="0" lang="en-US" kern="1200" dirty="0">
                        <a:solidFill>
                          <a:schemeClr val="dk1"/>
                        </a:solidFill>
                        <a:latin typeface="+mn-lt"/>
                        <a:ea typeface="+mn-ea"/>
                        <a:cs typeface="+mn-cs"/>
                      </a:endParaRPr>
                    </a:p>
                  </a:txBody>
                  <a:tcPr>
                    <a:solidFill>
                      <a:srgbClr val="FF0000"/>
                    </a:solidFill>
                  </a:tcPr>
                </a:tc>
                <a:tc>
                  <a:txBody>
                    <a:bodyPr/>
                    <a:lstStyle/>
                    <a:p>
                      <a:r>
                        <a:rPr lang="en-US" sz="2800" dirty="0" smtClean="0"/>
                        <a:t>(</a:t>
                      </a:r>
                      <a:r>
                        <a:rPr lang="en-US" sz="2800" dirty="0" smtClean="0">
                          <a:solidFill>
                            <a:srgbClr val="FF0000"/>
                          </a:solidFill>
                        </a:rPr>
                        <a:t>-1 </a:t>
                      </a:r>
                      <a:r>
                        <a:rPr lang="en-US" sz="2800" dirty="0" smtClean="0"/>
                        <a:t>, </a:t>
                      </a:r>
                      <a:r>
                        <a:rPr lang="en-US" sz="2800" dirty="0" smtClean="0">
                          <a:solidFill>
                            <a:schemeClr val="accent1"/>
                          </a:solidFill>
                        </a:rPr>
                        <a:t>-1</a:t>
                      </a:r>
                      <a:r>
                        <a:rPr lang="en-US" sz="2800" dirty="0" smtClean="0"/>
                        <a:t>)</a:t>
                      </a:r>
                      <a:endParaRPr lang="en-US" sz="2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2 </a:t>
                      </a:r>
                      <a:r>
                        <a:rPr lang="en-US" sz="2800" dirty="0" smtClean="0"/>
                        <a:t>, </a:t>
                      </a:r>
                      <a:r>
                        <a:rPr lang="en-US" sz="2800" dirty="0" smtClean="0">
                          <a:solidFill>
                            <a:schemeClr val="accent1"/>
                          </a:solidFill>
                        </a:rPr>
                        <a:t>0</a:t>
                      </a:r>
                      <a:r>
                        <a:rPr lang="en-US" sz="2800" dirty="0" smtClean="0"/>
                        <a:t>)</a:t>
                      </a:r>
                    </a:p>
                  </a:txBody>
                  <a:tcPr>
                    <a:solidFill>
                      <a:schemeClr val="bg2"/>
                    </a:solidFill>
                  </a:tcPr>
                </a:tc>
              </a:tr>
              <a:tr h="500066">
                <a:tc>
                  <a:txBody>
                    <a:bodyPr/>
                    <a:lstStyle/>
                    <a:p>
                      <a:r>
                        <a:rPr lang="en-US" dirty="0" err="1" smtClean="0"/>
                        <a:t>Springe</a:t>
                      </a:r>
                      <a:endParaRPr lang="en-US"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0 </a:t>
                      </a:r>
                      <a:r>
                        <a:rPr lang="en-US" sz="2800" dirty="0" smtClean="0"/>
                        <a:t>, </a:t>
                      </a:r>
                      <a:r>
                        <a:rPr lang="en-US" sz="2800" dirty="0" smtClean="0">
                          <a:solidFill>
                            <a:schemeClr val="accent1"/>
                          </a:solidFill>
                        </a:rPr>
                        <a:t>2</a:t>
                      </a:r>
                      <a:r>
                        <a:rPr lang="en-US" sz="2800" dirty="0" smtClean="0"/>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1 </a:t>
                      </a:r>
                      <a:r>
                        <a:rPr lang="en-US" sz="2800" dirty="0" smtClean="0"/>
                        <a:t>, </a:t>
                      </a:r>
                      <a:r>
                        <a:rPr lang="en-US" sz="2800" dirty="0" smtClean="0">
                          <a:solidFill>
                            <a:schemeClr val="accent1"/>
                          </a:solidFill>
                        </a:rPr>
                        <a:t>1</a:t>
                      </a:r>
                      <a:r>
                        <a:rPr lang="en-US" sz="2800" dirty="0" smtClean="0"/>
                        <a:t>)</a:t>
                      </a:r>
                    </a:p>
                  </a:txBody>
                  <a:tcPr>
                    <a:solidFill>
                      <a:schemeClr val="bg2"/>
                    </a:solidFill>
                  </a:tcPr>
                </a:tc>
              </a:tr>
            </a:tbl>
          </a:graphicData>
        </a:graphic>
      </p:graphicFrame>
      <p:sp>
        <p:nvSpPr>
          <p:cNvPr id="18" name="Textfeld 17"/>
          <p:cNvSpPr txBox="1"/>
          <p:nvPr/>
        </p:nvSpPr>
        <p:spPr>
          <a:xfrm>
            <a:off x="4500562" y="2714620"/>
            <a:ext cx="4500594" cy="2585323"/>
          </a:xfrm>
          <a:prstGeom prst="rect">
            <a:avLst/>
          </a:prstGeom>
          <a:noFill/>
        </p:spPr>
        <p:txBody>
          <a:bodyPr wrap="square" rtlCol="0">
            <a:spAutoFit/>
          </a:bodyPr>
          <a:lstStyle/>
          <a:p>
            <a:r>
              <a:rPr lang="de-DE" dirty="0" smtClean="0"/>
              <a:t>Basierend auf dem Film von Nicholas Ray „Denn sie wissen nicht was sie tun“ aus dem Jahre </a:t>
            </a:r>
            <a:r>
              <a:rPr lang="de-DE" dirty="0" smtClean="0"/>
              <a:t>1955 (Hauptdarsteller „James Dean“):</a:t>
            </a:r>
            <a:endParaRPr lang="de-DE" dirty="0" smtClean="0"/>
          </a:p>
          <a:p>
            <a:r>
              <a:rPr lang="de-DE" dirty="0" err="1" smtClean="0"/>
              <a:t>Jimbo</a:t>
            </a:r>
            <a:r>
              <a:rPr lang="de-DE" dirty="0" smtClean="0"/>
              <a:t> und sein Erzfeind Buzz machen eine Mutprobe und rasen in ihren Autos auf eine Klippe zu. Derjenige ist der Angsthase, der als erster aus seinem Auto rausspringt.  Der erzielte Nutzen kann zum Beispiel wie oben angegeben quantifiziert werden.</a:t>
            </a:r>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descr="angsthase_a.jpg"/>
          <p:cNvPicPr>
            <a:picLocks noGrp="1" noChangeAspect="1"/>
          </p:cNvPicPr>
          <p:nvPr>
            <p:ph idx="1"/>
          </p:nvPr>
        </p:nvPicPr>
        <p:blipFill>
          <a:blip r:embed="rId3" cstate="print"/>
          <a:stretch>
            <a:fillRect/>
          </a:stretch>
        </p:blipFill>
        <p:spPr>
          <a:xfrm>
            <a:off x="1357290" y="1928802"/>
            <a:ext cx="5828742" cy="4434693"/>
          </a:xfrm>
        </p:spPr>
      </p:pic>
      <p:sp>
        <p:nvSpPr>
          <p:cNvPr id="2" name="Titel 1"/>
          <p:cNvSpPr>
            <a:spLocks noGrp="1"/>
          </p:cNvSpPr>
          <p:nvPr>
            <p:ph type="title"/>
          </p:nvPr>
        </p:nvSpPr>
        <p:spPr/>
        <p:txBody>
          <a:bodyPr>
            <a:normAutofit fontScale="90000"/>
          </a:bodyPr>
          <a:lstStyle/>
          <a:p>
            <a:r>
              <a:rPr lang="de-DE" dirty="0" smtClean="0"/>
              <a:t>Auszahlungsfunktion des Spielers A</a:t>
            </a:r>
            <a:br>
              <a:rPr lang="de-DE" dirty="0" smtClean="0"/>
            </a:br>
            <a:r>
              <a:rPr lang="de-DE" dirty="0" smtClean="0"/>
              <a:t>in gemischten Strategien</a:t>
            </a:r>
            <a:endParaRPr lang="de-DE" dirty="0"/>
          </a:p>
        </p:txBody>
      </p:sp>
      <p:sp>
        <p:nvSpPr>
          <p:cNvPr id="6" name="Textfeld 5"/>
          <p:cNvSpPr txBox="1"/>
          <p:nvPr/>
        </p:nvSpPr>
        <p:spPr>
          <a:xfrm>
            <a:off x="285720" y="2071678"/>
            <a:ext cx="1928826" cy="923330"/>
          </a:xfrm>
          <a:prstGeom prst="rect">
            <a:avLst/>
          </a:prstGeom>
          <a:noFill/>
          <a:ln>
            <a:solidFill>
              <a:schemeClr val="accent1"/>
            </a:solidFill>
          </a:ln>
        </p:spPr>
        <p:txBody>
          <a:bodyPr wrap="square" rtlCol="0">
            <a:spAutoFit/>
          </a:bodyPr>
          <a:lstStyle/>
          <a:p>
            <a:r>
              <a:rPr lang="de-DE" dirty="0" smtClean="0"/>
              <a:t>Spieler A springt nicht als erster  und B springt</a:t>
            </a:r>
            <a:endParaRPr lang="de-DE" dirty="0"/>
          </a:p>
        </p:txBody>
      </p:sp>
      <p:sp>
        <p:nvSpPr>
          <p:cNvPr id="10" name="Textfeld 9"/>
          <p:cNvSpPr txBox="1"/>
          <p:nvPr/>
        </p:nvSpPr>
        <p:spPr>
          <a:xfrm>
            <a:off x="5786446" y="2143116"/>
            <a:ext cx="2071702" cy="923330"/>
          </a:xfrm>
          <a:prstGeom prst="rect">
            <a:avLst/>
          </a:prstGeom>
          <a:noFill/>
          <a:ln>
            <a:solidFill>
              <a:schemeClr val="accent1"/>
            </a:solidFill>
          </a:ln>
        </p:spPr>
        <p:txBody>
          <a:bodyPr wrap="square" rtlCol="0">
            <a:spAutoFit/>
          </a:bodyPr>
          <a:lstStyle/>
          <a:p>
            <a:r>
              <a:rPr lang="de-DE" dirty="0" smtClean="0"/>
              <a:t>Spieler A und Spieler B springen gleichzeitig</a:t>
            </a:r>
            <a:endParaRPr lang="de-DE" dirty="0"/>
          </a:p>
        </p:txBody>
      </p:sp>
      <p:sp>
        <p:nvSpPr>
          <p:cNvPr id="11" name="Textfeld 10"/>
          <p:cNvSpPr txBox="1"/>
          <p:nvPr/>
        </p:nvSpPr>
        <p:spPr>
          <a:xfrm>
            <a:off x="214282" y="5500702"/>
            <a:ext cx="2214578" cy="1200329"/>
          </a:xfrm>
          <a:prstGeom prst="rect">
            <a:avLst/>
          </a:prstGeom>
          <a:noFill/>
          <a:ln>
            <a:solidFill>
              <a:schemeClr val="accent1"/>
            </a:solidFill>
          </a:ln>
        </p:spPr>
        <p:txBody>
          <a:bodyPr wrap="square" rtlCol="0">
            <a:spAutoFit/>
          </a:bodyPr>
          <a:lstStyle/>
          <a:p>
            <a:r>
              <a:rPr lang="de-DE" dirty="0" smtClean="0"/>
              <a:t>Spieler A springt nicht als erster  und B springt auch nicht als erster. </a:t>
            </a:r>
            <a:endParaRPr lang="de-DE" dirty="0"/>
          </a:p>
        </p:txBody>
      </p:sp>
      <p:sp>
        <p:nvSpPr>
          <p:cNvPr id="12" name="Textfeld 11"/>
          <p:cNvSpPr txBox="1"/>
          <p:nvPr/>
        </p:nvSpPr>
        <p:spPr>
          <a:xfrm>
            <a:off x="6643702" y="5572140"/>
            <a:ext cx="2143140" cy="923330"/>
          </a:xfrm>
          <a:prstGeom prst="rect">
            <a:avLst/>
          </a:prstGeom>
          <a:noFill/>
          <a:ln>
            <a:solidFill>
              <a:schemeClr val="accent1"/>
            </a:solidFill>
          </a:ln>
        </p:spPr>
        <p:txBody>
          <a:bodyPr wrap="square" rtlCol="0">
            <a:spAutoFit/>
          </a:bodyPr>
          <a:lstStyle/>
          <a:p>
            <a:r>
              <a:rPr lang="de-DE" dirty="0" smtClean="0"/>
              <a:t>Spieler A springt  und B springt nicht als erster</a:t>
            </a:r>
            <a:endParaRPr lang="de-DE" dirty="0"/>
          </a:p>
        </p:txBody>
      </p:sp>
      <p:cxnSp>
        <p:nvCxnSpPr>
          <p:cNvPr id="14" name="Gerade Verbindung mit Pfeil 13"/>
          <p:cNvCxnSpPr>
            <a:stCxn id="6" idx="2"/>
          </p:cNvCxnSpPr>
          <p:nvPr/>
        </p:nvCxnSpPr>
        <p:spPr>
          <a:xfrm rot="16200000" flipH="1">
            <a:off x="1622500" y="2622640"/>
            <a:ext cx="219680" cy="964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10" idx="1"/>
          </p:cNvCxnSpPr>
          <p:nvPr/>
        </p:nvCxnSpPr>
        <p:spPr>
          <a:xfrm rot="10800000" flipV="1">
            <a:off x="4714876" y="2604780"/>
            <a:ext cx="1071570" cy="609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12" idx="1"/>
          </p:cNvCxnSpPr>
          <p:nvPr/>
        </p:nvCxnSpPr>
        <p:spPr>
          <a:xfrm rot="10800000">
            <a:off x="6143636" y="4786323"/>
            <a:ext cx="500066" cy="12474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11" idx="3"/>
          </p:cNvCxnSpPr>
          <p:nvPr/>
        </p:nvCxnSpPr>
        <p:spPr>
          <a:xfrm flipV="1">
            <a:off x="2428860" y="6000768"/>
            <a:ext cx="1428760" cy="100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angsthase_b.jpg"/>
          <p:cNvPicPr>
            <a:picLocks noChangeAspect="1"/>
          </p:cNvPicPr>
          <p:nvPr/>
        </p:nvPicPr>
        <p:blipFill>
          <a:blip r:embed="rId3" cstate="print"/>
          <a:stretch>
            <a:fillRect/>
          </a:stretch>
        </p:blipFill>
        <p:spPr>
          <a:xfrm>
            <a:off x="4572000" y="1857364"/>
            <a:ext cx="4119573" cy="3190797"/>
          </a:xfrm>
          <a:prstGeom prst="rect">
            <a:avLst/>
          </a:prstGeom>
        </p:spPr>
      </p:pic>
      <p:pic>
        <p:nvPicPr>
          <p:cNvPr id="7" name="Inhaltsplatzhalter 6" descr="angsthase_a.jpg"/>
          <p:cNvPicPr>
            <a:picLocks noGrp="1" noChangeAspect="1"/>
          </p:cNvPicPr>
          <p:nvPr>
            <p:ph idx="1"/>
          </p:nvPr>
        </p:nvPicPr>
        <p:blipFill>
          <a:blip r:embed="rId4" cstate="print"/>
          <a:stretch>
            <a:fillRect/>
          </a:stretch>
        </p:blipFill>
        <p:spPr>
          <a:xfrm>
            <a:off x="214282" y="1857364"/>
            <a:ext cx="4319152" cy="3286148"/>
          </a:xfrm>
        </p:spPr>
      </p:pic>
      <p:sp>
        <p:nvSpPr>
          <p:cNvPr id="2" name="Titel 1"/>
          <p:cNvSpPr>
            <a:spLocks noGrp="1"/>
          </p:cNvSpPr>
          <p:nvPr>
            <p:ph type="title"/>
          </p:nvPr>
        </p:nvSpPr>
        <p:spPr/>
        <p:txBody>
          <a:bodyPr>
            <a:normAutofit fontScale="90000"/>
          </a:bodyPr>
          <a:lstStyle/>
          <a:p>
            <a:r>
              <a:rPr lang="de-DE" dirty="0" smtClean="0"/>
              <a:t>Nash-Gleichgewichte und Dominante Strategien</a:t>
            </a:r>
            <a:endParaRPr lang="de-DE" dirty="0"/>
          </a:p>
        </p:txBody>
      </p:sp>
      <p:sp>
        <p:nvSpPr>
          <p:cNvPr id="9" name="Textfeld 8"/>
          <p:cNvSpPr txBox="1"/>
          <p:nvPr/>
        </p:nvSpPr>
        <p:spPr>
          <a:xfrm>
            <a:off x="285720" y="4919008"/>
            <a:ext cx="8643998" cy="1938992"/>
          </a:xfrm>
          <a:prstGeom prst="rect">
            <a:avLst/>
          </a:prstGeom>
          <a:noFill/>
        </p:spPr>
        <p:txBody>
          <a:bodyPr wrap="square" rtlCol="0">
            <a:spAutoFit/>
          </a:bodyPr>
          <a:lstStyle/>
          <a:p>
            <a:r>
              <a:rPr lang="de-DE" sz="2000" dirty="0" smtClean="0"/>
              <a:t>Es gibt keine dominante Strategie aber es existieren zwei Nash-Gleichgewichte in reinen Strategien ((x=1,y=0) und (x=0,y=1)) und ein Nash-Gleichgewicht in gemischten Strategien. Der y-Wert des gemischten Nash-Gleichgewicht lässt sich finden, indem man die Linie auf der Auszahlungsfläche des Spielers A ermittelt, die bei festgehaltenem y-Wert weder rauf noch runter geht, wenn man x variiert. (x-Wert durch </a:t>
            </a:r>
            <a:r>
              <a:rPr lang="de-DE" sz="2000" dirty="0" err="1" smtClean="0"/>
              <a:t>Ausz</a:t>
            </a:r>
            <a:r>
              <a:rPr lang="de-DE" sz="2000" dirty="0" smtClean="0"/>
              <a:t>. B)</a:t>
            </a:r>
            <a:endParaRPr lang="de-DE"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Inhaltsübersicht des ersten Teils</a:t>
            </a:r>
            <a:br>
              <a:rPr lang="de-DE" dirty="0" smtClean="0"/>
            </a:br>
            <a:r>
              <a:rPr lang="de-DE" dirty="0" smtClean="0"/>
              <a:t>der Vorlesung</a:t>
            </a:r>
            <a:endParaRPr lang="de-DE" dirty="0"/>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de-DE" sz="2400" dirty="0" smtClean="0">
                <a:solidFill>
                  <a:schemeClr val="accent4">
                    <a:lumMod val="40000"/>
                    <a:lumOff val="60000"/>
                  </a:schemeClr>
                </a:solidFill>
              </a:rPr>
              <a:t>Grundlagen der Spieltheorie</a:t>
            </a:r>
          </a:p>
          <a:p>
            <a:pPr marL="880110" lvl="1" indent="-514350">
              <a:buFont typeface="+mj-lt"/>
              <a:buAutoNum type="alphaLcParenR"/>
            </a:pPr>
            <a:r>
              <a:rPr lang="de-DE" sz="1200" dirty="0" smtClean="0">
                <a:solidFill>
                  <a:schemeClr val="accent4">
                    <a:lumMod val="60000"/>
                    <a:lumOff val="40000"/>
                  </a:schemeClr>
                </a:solidFill>
              </a:rPr>
              <a:t>Einleitung</a:t>
            </a:r>
          </a:p>
          <a:p>
            <a:pPr marL="880110" lvl="1" indent="-514350">
              <a:buFont typeface="+mj-lt"/>
              <a:buAutoNum type="alphaLcParenR"/>
            </a:pPr>
            <a:r>
              <a:rPr lang="de-DE" sz="1200" dirty="0" smtClean="0">
                <a:solidFill>
                  <a:schemeClr val="accent4">
                    <a:lumMod val="60000"/>
                    <a:lumOff val="40000"/>
                  </a:schemeClr>
                </a:solidFill>
              </a:rPr>
              <a:t>Mathematische Grundlagen (Teil 1)</a:t>
            </a:r>
          </a:p>
          <a:p>
            <a:pPr marL="880110" lvl="1" indent="-514350">
              <a:buFont typeface="+mj-lt"/>
              <a:buAutoNum type="alphaLcParenR"/>
            </a:pPr>
            <a:r>
              <a:rPr lang="de-DE" sz="1200" dirty="0" smtClean="0">
                <a:solidFill>
                  <a:schemeClr val="accent4">
                    <a:lumMod val="60000"/>
                    <a:lumOff val="40000"/>
                  </a:schemeClr>
                </a:solidFill>
              </a:rPr>
              <a:t>Definition eines Spiels in Normalform mit Auszahlung</a:t>
            </a:r>
          </a:p>
          <a:p>
            <a:pPr marL="880110" lvl="1" indent="-514350">
              <a:buFont typeface="+mj-lt"/>
              <a:buAutoNum type="alphaLcParenR"/>
            </a:pPr>
            <a:r>
              <a:rPr lang="de-DE" sz="1200" dirty="0" smtClean="0">
                <a:solidFill>
                  <a:schemeClr val="accent4">
                    <a:lumMod val="60000"/>
                    <a:lumOff val="40000"/>
                  </a:schemeClr>
                </a:solidFill>
              </a:rPr>
              <a:t>Beispiel: Zwei Spieler – Zwei Strategien</a:t>
            </a:r>
          </a:p>
          <a:p>
            <a:pPr marL="880110" lvl="1" indent="-514350">
              <a:buFont typeface="+mj-lt"/>
              <a:buAutoNum type="alphaLcParenR"/>
            </a:pPr>
            <a:r>
              <a:rPr lang="de-DE" sz="1200" dirty="0" smtClean="0">
                <a:solidFill>
                  <a:schemeClr val="accent4">
                    <a:lumMod val="60000"/>
                    <a:lumOff val="40000"/>
                  </a:schemeClr>
                </a:solidFill>
              </a:rPr>
              <a:t>Beispiel: Zwei Spieler – Drei Strategien</a:t>
            </a:r>
            <a:endParaRPr lang="de-DE" sz="1400" dirty="0" smtClean="0">
              <a:solidFill>
                <a:schemeClr val="accent4">
                  <a:lumMod val="60000"/>
                  <a:lumOff val="40000"/>
                </a:schemeClr>
              </a:solidFill>
            </a:endParaRPr>
          </a:p>
          <a:p>
            <a:pPr marL="880110" lvl="1" indent="-514350">
              <a:buFont typeface="+mj-lt"/>
              <a:buAutoNum type="alphaLcParenR"/>
            </a:pPr>
            <a:r>
              <a:rPr lang="de-DE" dirty="0" smtClean="0">
                <a:solidFill>
                  <a:schemeClr val="accent4">
                    <a:lumMod val="40000"/>
                    <a:lumOff val="60000"/>
                  </a:schemeClr>
                </a:solidFill>
              </a:rPr>
              <a:t>Reine und gemischte Strategien</a:t>
            </a:r>
          </a:p>
          <a:p>
            <a:pPr marL="880110" lvl="1" indent="-514350">
              <a:buFont typeface="+mj-lt"/>
              <a:buAutoNum type="alphaLcParenR"/>
            </a:pPr>
            <a:r>
              <a:rPr lang="de-DE" dirty="0" smtClean="0">
                <a:solidFill>
                  <a:schemeClr val="accent4">
                    <a:lumMod val="40000"/>
                    <a:lumOff val="60000"/>
                  </a:schemeClr>
                </a:solidFill>
              </a:rPr>
              <a:t>Mathematische Grundlagen (Teil 2)</a:t>
            </a:r>
          </a:p>
          <a:p>
            <a:pPr marL="880110" lvl="1" indent="-514350">
              <a:buFont typeface="+mj-lt"/>
              <a:buAutoNum type="alphaLcParenR"/>
            </a:pPr>
            <a:r>
              <a:rPr lang="de-DE" dirty="0" smtClean="0">
                <a:solidFill>
                  <a:schemeClr val="accent4">
                    <a:lumMod val="40000"/>
                    <a:lumOff val="60000"/>
                  </a:schemeClr>
                </a:solidFill>
              </a:rPr>
              <a:t>Dominante Strategien und Nash Gleichgewichte</a:t>
            </a:r>
          </a:p>
          <a:p>
            <a:pPr marL="880110" lvl="1" indent="-514350">
              <a:buFont typeface="+mj-lt"/>
              <a:buAutoNum type="alphaLcParenR"/>
            </a:pPr>
            <a:r>
              <a:rPr lang="de-DE" dirty="0" smtClean="0">
                <a:solidFill>
                  <a:schemeClr val="accent4">
                    <a:lumMod val="40000"/>
                    <a:lumOff val="60000"/>
                  </a:schemeClr>
                </a:solidFill>
              </a:rPr>
              <a:t>Beispiel: Zwei Spieler – Zwei Strategien</a:t>
            </a:r>
          </a:p>
          <a:p>
            <a:pPr marL="1154430" lvl="2" indent="-514350">
              <a:buFont typeface="+mj-lt"/>
              <a:buAutoNum type="romanLcPeriod"/>
            </a:pPr>
            <a:r>
              <a:rPr lang="de-DE" sz="2400" dirty="0" smtClean="0">
                <a:solidFill>
                  <a:schemeClr val="accent4">
                    <a:lumMod val="40000"/>
                    <a:lumOff val="60000"/>
                  </a:schemeClr>
                </a:solidFill>
              </a:rPr>
              <a:t>Dominante Spiele</a:t>
            </a:r>
          </a:p>
          <a:p>
            <a:pPr marL="1154430" lvl="2" indent="-514350">
              <a:buFont typeface="+mj-lt"/>
              <a:buAutoNum type="romanLcPeriod"/>
            </a:pPr>
            <a:r>
              <a:rPr lang="de-DE" sz="2400" dirty="0" smtClean="0">
                <a:solidFill>
                  <a:schemeClr val="accent4">
                    <a:lumMod val="40000"/>
                    <a:lumOff val="60000"/>
                  </a:schemeClr>
                </a:solidFill>
              </a:rPr>
              <a:t>Koordinationsspiele</a:t>
            </a:r>
          </a:p>
          <a:p>
            <a:pPr marL="1154430" lvl="2" indent="-514350">
              <a:buFont typeface="+mj-lt"/>
              <a:buAutoNum type="romanLcPeriod"/>
            </a:pPr>
            <a:r>
              <a:rPr lang="de-DE" sz="2400" dirty="0" smtClean="0">
                <a:solidFill>
                  <a:schemeClr val="accent4">
                    <a:lumMod val="40000"/>
                    <a:lumOff val="60000"/>
                  </a:schemeClr>
                </a:solidFill>
              </a:rPr>
              <a:t>Anti-Koordinationsspiele</a:t>
            </a:r>
          </a:p>
          <a:p>
            <a:pPr marL="1154430" lvl="2" indent="-514350">
              <a:buFont typeface="+mj-lt"/>
              <a:buAutoNum type="romanLcPeriod"/>
            </a:pPr>
            <a:endParaRPr lang="de-DE"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dirty="0" smtClean="0"/>
              <a:t>Literaturangaben </a:t>
            </a:r>
            <a:br>
              <a:rPr lang="de-DE" dirty="0" smtClean="0"/>
            </a:br>
            <a:r>
              <a:rPr lang="de-DE" sz="2400" dirty="0" smtClean="0">
                <a:solidFill>
                  <a:srgbClr val="FF0000"/>
                </a:solidFill>
              </a:rPr>
              <a:t>(Bitte zunächst nicht lesen -&gt; viel zu mathematisch!)</a:t>
            </a:r>
            <a:endParaRPr lang="de-DE" sz="2400" dirty="0">
              <a:solidFill>
                <a:srgbClr val="FF0000"/>
              </a:solidFill>
            </a:endParaRPr>
          </a:p>
        </p:txBody>
      </p:sp>
      <p:sp>
        <p:nvSpPr>
          <p:cNvPr id="3" name="Inhaltsplatzhalter 2"/>
          <p:cNvSpPr>
            <a:spLocks noGrp="1"/>
          </p:cNvSpPr>
          <p:nvPr>
            <p:ph idx="1"/>
          </p:nvPr>
        </p:nvSpPr>
        <p:spPr/>
        <p:txBody>
          <a:bodyPr>
            <a:normAutofit/>
          </a:bodyPr>
          <a:lstStyle/>
          <a:p>
            <a:pPr marL="274320" lvl="1" indent="-274320">
              <a:buClr>
                <a:schemeClr val="accent3"/>
              </a:buClr>
              <a:buSzPct val="95000"/>
            </a:pPr>
            <a:r>
              <a:rPr lang="de-DE" i="1" dirty="0" smtClean="0"/>
              <a:t>Schlee, Walter</a:t>
            </a:r>
            <a:r>
              <a:rPr lang="de-DE" dirty="0" smtClean="0"/>
              <a:t> </a:t>
            </a:r>
            <a:r>
              <a:rPr lang="de-DE" b="1" dirty="0" smtClean="0"/>
              <a:t>Einführung in die Spieltheorie</a:t>
            </a:r>
            <a:r>
              <a:rPr lang="de-DE" dirty="0" smtClean="0"/>
              <a:t>, Vieweg, 2004</a:t>
            </a:r>
          </a:p>
          <a:p>
            <a:r>
              <a:rPr lang="de-DE" sz="2400" i="1" dirty="0" smtClean="0"/>
              <a:t>Jörgen W. </a:t>
            </a:r>
            <a:r>
              <a:rPr lang="de-DE" sz="2400" i="1" dirty="0" err="1" smtClean="0"/>
              <a:t>Weilbull</a:t>
            </a:r>
            <a:r>
              <a:rPr lang="de-DE" sz="2400" i="1" dirty="0" smtClean="0"/>
              <a:t> </a:t>
            </a:r>
            <a:r>
              <a:rPr lang="de-DE" sz="2400" b="1" dirty="0" err="1" smtClean="0"/>
              <a:t>Evolutionary</a:t>
            </a:r>
            <a:r>
              <a:rPr lang="de-DE" sz="2400" b="1" dirty="0" smtClean="0"/>
              <a:t> Game </a:t>
            </a:r>
            <a:r>
              <a:rPr lang="de-DE" sz="2400" b="1" dirty="0" err="1" smtClean="0"/>
              <a:t>Theory</a:t>
            </a:r>
            <a:r>
              <a:rPr lang="de-DE" dirty="0" smtClean="0"/>
              <a:t>, </a:t>
            </a:r>
            <a:r>
              <a:rPr lang="de-DE" sz="2400" dirty="0" smtClean="0"/>
              <a:t>The MIT Press</a:t>
            </a:r>
            <a:r>
              <a:rPr lang="de-DE" dirty="0" smtClean="0"/>
              <a:t>, 1995</a:t>
            </a:r>
          </a:p>
          <a:p>
            <a:r>
              <a:rPr lang="en-US" sz="2400" i="1" dirty="0" smtClean="0"/>
              <a:t>J. </a:t>
            </a:r>
            <a:r>
              <a:rPr lang="en-US" sz="2400" i="1" dirty="0" err="1" smtClean="0"/>
              <a:t>Hofbauer</a:t>
            </a:r>
            <a:r>
              <a:rPr lang="en-US" sz="2400" i="1" dirty="0" smtClean="0"/>
              <a:t>, K. Sigmund</a:t>
            </a:r>
            <a:r>
              <a:rPr lang="en-US" sz="2400" dirty="0" smtClean="0"/>
              <a:t> </a:t>
            </a:r>
            <a:r>
              <a:rPr lang="en-US" sz="2400" b="1" dirty="0" smtClean="0"/>
              <a:t>Evolutionary Games and Population Dynamics</a:t>
            </a:r>
            <a:r>
              <a:rPr lang="en-US" sz="2400" i="1" dirty="0" smtClean="0"/>
              <a:t>, Cambridge </a:t>
            </a:r>
            <a:r>
              <a:rPr lang="de-DE" sz="2400" dirty="0" smtClean="0"/>
              <a:t>UP, 1998</a:t>
            </a:r>
            <a:endParaRPr lang="de-DE" sz="2400" b="1" dirty="0" smtClean="0"/>
          </a:p>
          <a:p>
            <a:r>
              <a:rPr lang="de-DE" sz="2400" i="1" dirty="0" smtClean="0"/>
              <a:t>Erwin Amann </a:t>
            </a:r>
            <a:r>
              <a:rPr lang="de-DE" sz="2400" b="1" dirty="0" smtClean="0"/>
              <a:t>Evolutionäre Spieltheorie</a:t>
            </a:r>
            <a:r>
              <a:rPr lang="de-DE" sz="2400" dirty="0" smtClean="0"/>
              <a:t>, </a:t>
            </a:r>
            <a:r>
              <a:rPr lang="de-DE" sz="2400" dirty="0" err="1" smtClean="0"/>
              <a:t>Physica</a:t>
            </a:r>
            <a:r>
              <a:rPr lang="de-DE" sz="2400" dirty="0" smtClean="0"/>
              <a:t>-Verlag, 1999</a:t>
            </a:r>
            <a:r>
              <a:rPr lang="de-DE" sz="2400" b="1" dirty="0" smtClean="0"/>
              <a:t> </a:t>
            </a:r>
          </a:p>
          <a:p>
            <a:r>
              <a:rPr lang="de-DE" sz="2400" i="1" dirty="0" smtClean="0"/>
              <a:t>H. </a:t>
            </a:r>
            <a:r>
              <a:rPr lang="de-DE" sz="2400" i="1" dirty="0" err="1" smtClean="0"/>
              <a:t>Rommelfanger</a:t>
            </a:r>
            <a:r>
              <a:rPr lang="de-DE" sz="2400" i="1" dirty="0" smtClean="0"/>
              <a:t>,</a:t>
            </a:r>
            <a:r>
              <a:rPr lang="de-DE" sz="2400" dirty="0" smtClean="0"/>
              <a:t> </a:t>
            </a:r>
            <a:r>
              <a:rPr lang="de-DE" sz="2400" b="1" dirty="0" smtClean="0"/>
              <a:t>Mathematik für Wirtschaftswissenschaftler, …</a:t>
            </a:r>
          </a:p>
          <a:p>
            <a:endParaRPr lang="de-DE" sz="2400"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a:t>
            </a:r>
            <a:endParaRPr lang="de-DE" dirty="0"/>
          </a:p>
        </p:txBody>
      </p:sp>
      <p:sp>
        <p:nvSpPr>
          <p:cNvPr id="3" name="Inhaltsplatzhalter 2"/>
          <p:cNvSpPr>
            <a:spLocks noGrp="1"/>
          </p:cNvSpPr>
          <p:nvPr>
            <p:ph idx="1"/>
          </p:nvPr>
        </p:nvSpPr>
        <p:spPr/>
        <p:txBody>
          <a:bodyPr/>
          <a:lstStyle/>
          <a:p>
            <a:r>
              <a:rPr lang="de-DE" dirty="0" smtClean="0"/>
              <a:t>Betrachten Sie das Folgende (2x2)-Spiel:</a:t>
            </a:r>
            <a:endParaRPr lang="de-DE" dirty="0"/>
          </a:p>
        </p:txBody>
      </p:sp>
      <p:graphicFrame>
        <p:nvGraphicFramePr>
          <p:cNvPr id="4" name="Tabelle 3"/>
          <p:cNvGraphicFramePr>
            <a:graphicFrameLocks noGrp="1"/>
          </p:cNvGraphicFramePr>
          <p:nvPr/>
        </p:nvGraphicFramePr>
        <p:xfrm>
          <a:off x="2000232" y="2643182"/>
          <a:ext cx="4929226" cy="1536386"/>
        </p:xfrm>
        <a:graphic>
          <a:graphicData uri="http://schemas.openxmlformats.org/drawingml/2006/table">
            <a:tbl>
              <a:tblPr firstRow="1" bandRow="1">
                <a:tableStyleId>{5C22544A-7EE6-4342-B048-85BDC9FD1C3A}</a:tableStyleId>
              </a:tblPr>
              <a:tblGrid>
                <a:gridCol w="1571636"/>
                <a:gridCol w="1484482"/>
                <a:gridCol w="1873108"/>
              </a:tblGrid>
              <a:tr h="500066">
                <a:tc>
                  <a:txBody>
                    <a:bodyPr/>
                    <a:lstStyle/>
                    <a:p>
                      <a:endParaRPr lang="en-US" dirty="0"/>
                    </a:p>
                  </a:txBody>
                  <a:tcPr>
                    <a:solidFill>
                      <a:schemeClr val="bg1"/>
                    </a:solidFill>
                  </a:tcPr>
                </a:tc>
                <a:tc>
                  <a:txBody>
                    <a:bodyPr/>
                    <a:lstStyle/>
                    <a:p>
                      <a:pPr marL="0" algn="l" rtl="0" eaLnBrk="1" latinLnBrk="0" hangingPunct="1"/>
                      <a:r>
                        <a:rPr kumimoji="0" lang="en-US" kern="1200" dirty="0" err="1" smtClean="0">
                          <a:solidFill>
                            <a:schemeClr val="dk1"/>
                          </a:solidFill>
                          <a:latin typeface="+mn-lt"/>
                          <a:ea typeface="+mn-ea"/>
                          <a:cs typeface="+mn-cs"/>
                        </a:rPr>
                        <a:t>Strategie</a:t>
                      </a:r>
                      <a:r>
                        <a:rPr kumimoji="0" lang="en-US" kern="1200" baseline="0" dirty="0" smtClean="0">
                          <a:solidFill>
                            <a:schemeClr val="dk1"/>
                          </a:solidFill>
                          <a:latin typeface="+mn-lt"/>
                          <a:ea typeface="+mn-ea"/>
                          <a:cs typeface="+mn-cs"/>
                        </a:rPr>
                        <a:t> 1</a:t>
                      </a:r>
                      <a:endParaRPr kumimoji="0" lang="en-US" kern="1200" dirty="0">
                        <a:solidFill>
                          <a:schemeClr val="dk1"/>
                        </a:solidFill>
                        <a:latin typeface="+mn-lt"/>
                        <a:ea typeface="+mn-ea"/>
                        <a:cs typeface="+mn-cs"/>
                      </a:endParaRPr>
                    </a:p>
                  </a:txBody>
                  <a:tcPr/>
                </a:tc>
                <a:tc>
                  <a:txBody>
                    <a:bodyPr/>
                    <a:lstStyle/>
                    <a:p>
                      <a:r>
                        <a:rPr lang="en-US" dirty="0" err="1" smtClean="0">
                          <a:solidFill>
                            <a:schemeClr val="tx1"/>
                          </a:solidFill>
                        </a:rPr>
                        <a:t>Strategie</a:t>
                      </a:r>
                      <a:r>
                        <a:rPr lang="en-US" dirty="0" smtClean="0">
                          <a:solidFill>
                            <a:schemeClr val="tx1"/>
                          </a:solidFill>
                        </a:rPr>
                        <a:t> 2</a:t>
                      </a:r>
                      <a:endParaRPr lang="en-US" dirty="0">
                        <a:solidFill>
                          <a:schemeClr val="tx1"/>
                        </a:solidFill>
                      </a:endParaRPr>
                    </a:p>
                  </a:txBody>
                  <a:tcPr/>
                </a:tc>
              </a:tr>
              <a:tr h="500066">
                <a:tc>
                  <a:txBody>
                    <a:bodyPr/>
                    <a:lstStyle/>
                    <a:p>
                      <a:pPr marL="0" algn="l" rtl="0" eaLnBrk="1" latinLnBrk="0" hangingPunct="1"/>
                      <a:r>
                        <a:rPr kumimoji="0" lang="en-US" kern="1200" dirty="0" err="1" smtClean="0">
                          <a:solidFill>
                            <a:schemeClr val="dk1"/>
                          </a:solidFill>
                          <a:latin typeface="+mn-lt"/>
                          <a:ea typeface="+mn-ea"/>
                          <a:cs typeface="+mn-cs"/>
                        </a:rPr>
                        <a:t>Strategie</a:t>
                      </a:r>
                      <a:r>
                        <a:rPr kumimoji="0" lang="en-US" kern="1200" dirty="0" smtClean="0">
                          <a:solidFill>
                            <a:schemeClr val="dk1"/>
                          </a:solidFill>
                          <a:latin typeface="+mn-lt"/>
                          <a:ea typeface="+mn-ea"/>
                          <a:cs typeface="+mn-cs"/>
                        </a:rPr>
                        <a:t> </a:t>
                      </a:r>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solidFill>
                      <a:srgbClr val="FF0000"/>
                    </a:solidFill>
                  </a:tcPr>
                </a:tc>
                <a:tc>
                  <a:txBody>
                    <a:bodyPr/>
                    <a:lstStyle/>
                    <a:p>
                      <a:r>
                        <a:rPr lang="en-US" sz="2800" dirty="0" smtClean="0"/>
                        <a:t>(</a:t>
                      </a:r>
                      <a:r>
                        <a:rPr lang="en-US" sz="2800" dirty="0" smtClean="0">
                          <a:solidFill>
                            <a:srgbClr val="FF0000"/>
                          </a:solidFill>
                        </a:rPr>
                        <a:t>-7 </a:t>
                      </a:r>
                      <a:r>
                        <a:rPr lang="en-US" sz="2800" dirty="0" smtClean="0"/>
                        <a:t>, </a:t>
                      </a:r>
                      <a:r>
                        <a:rPr lang="en-US" sz="2800" dirty="0" smtClean="0">
                          <a:solidFill>
                            <a:schemeClr val="accent1"/>
                          </a:solidFill>
                        </a:rPr>
                        <a:t>-7</a:t>
                      </a:r>
                      <a:r>
                        <a:rPr lang="en-US" sz="2800" dirty="0" smtClean="0"/>
                        <a:t>)</a:t>
                      </a:r>
                      <a:endParaRPr lang="en-US" sz="28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4 </a:t>
                      </a:r>
                      <a:r>
                        <a:rPr lang="en-US" sz="2800" dirty="0" smtClean="0"/>
                        <a:t>, </a:t>
                      </a:r>
                      <a:r>
                        <a:rPr lang="en-US" sz="2800" dirty="0" smtClean="0">
                          <a:solidFill>
                            <a:schemeClr val="accent1"/>
                          </a:solidFill>
                        </a:rPr>
                        <a:t>1</a:t>
                      </a:r>
                      <a:r>
                        <a:rPr lang="en-US" sz="2800" dirty="0" smtClean="0"/>
                        <a:t>)</a:t>
                      </a:r>
                    </a:p>
                  </a:txBody>
                  <a:tcPr>
                    <a:solidFill>
                      <a:schemeClr val="bg2"/>
                    </a:solidFill>
                  </a:tcPr>
                </a:tc>
              </a:tr>
              <a:tr h="500066">
                <a:tc>
                  <a:txBody>
                    <a:bodyPr/>
                    <a:lstStyle/>
                    <a:p>
                      <a:r>
                        <a:rPr lang="en-US" dirty="0" err="1" smtClean="0"/>
                        <a:t>Strategie</a:t>
                      </a:r>
                      <a:r>
                        <a:rPr lang="en-US" dirty="0" smtClean="0"/>
                        <a:t> 2</a:t>
                      </a:r>
                      <a:endParaRPr lang="en-US"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1 </a:t>
                      </a:r>
                      <a:r>
                        <a:rPr lang="en-US" sz="2800" dirty="0" smtClean="0"/>
                        <a:t>, </a:t>
                      </a:r>
                      <a:r>
                        <a:rPr lang="en-US" sz="2800" dirty="0" smtClean="0">
                          <a:solidFill>
                            <a:schemeClr val="accent1"/>
                          </a:solidFill>
                        </a:rPr>
                        <a:t>4</a:t>
                      </a:r>
                      <a:r>
                        <a:rPr lang="en-US" sz="2800" dirty="0" smtClean="0"/>
                        <a:t>)</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t>
                      </a:r>
                      <a:r>
                        <a:rPr lang="en-US" sz="2800" dirty="0" smtClean="0">
                          <a:solidFill>
                            <a:srgbClr val="FF0000"/>
                          </a:solidFill>
                        </a:rPr>
                        <a:t>2 </a:t>
                      </a:r>
                      <a:r>
                        <a:rPr lang="en-US" sz="2800" dirty="0" smtClean="0"/>
                        <a:t>, </a:t>
                      </a:r>
                      <a:r>
                        <a:rPr lang="en-US" sz="2800" dirty="0" smtClean="0">
                          <a:solidFill>
                            <a:schemeClr val="accent1"/>
                          </a:solidFill>
                        </a:rPr>
                        <a:t>2</a:t>
                      </a:r>
                      <a:r>
                        <a:rPr lang="en-US" sz="2800" dirty="0" smtClean="0"/>
                        <a:t>)</a:t>
                      </a:r>
                    </a:p>
                  </a:txBody>
                  <a:tcPr>
                    <a:solidFill>
                      <a:schemeClr val="bg2"/>
                    </a:solidFill>
                  </a:tcPr>
                </a:tc>
              </a:tr>
            </a:tbl>
          </a:graphicData>
        </a:graphic>
      </p:graphicFrame>
      <p:sp>
        <p:nvSpPr>
          <p:cNvPr id="5" name="Textfeld 4"/>
          <p:cNvSpPr txBox="1"/>
          <p:nvPr/>
        </p:nvSpPr>
        <p:spPr>
          <a:xfrm>
            <a:off x="714348" y="4714884"/>
            <a:ext cx="8186857" cy="1384995"/>
          </a:xfrm>
          <a:prstGeom prst="rect">
            <a:avLst/>
          </a:prstGeom>
          <a:noFill/>
        </p:spPr>
        <p:txBody>
          <a:bodyPr wrap="none" rtlCol="0">
            <a:spAutoFit/>
          </a:bodyPr>
          <a:lstStyle/>
          <a:p>
            <a:pPr marL="342900" indent="-342900">
              <a:buFont typeface="+mj-lt"/>
              <a:buAutoNum type="arabicPeriod"/>
            </a:pPr>
            <a:r>
              <a:rPr lang="de-DE" sz="2800" dirty="0" smtClean="0"/>
              <a:t>Um welche Spielklasse handelt es sich hierbei? </a:t>
            </a:r>
          </a:p>
          <a:p>
            <a:pPr marL="342900" indent="-342900">
              <a:buFont typeface="+mj-lt"/>
              <a:buAutoNum type="arabicPeriod"/>
            </a:pPr>
            <a:r>
              <a:rPr lang="de-DE" sz="2800" dirty="0" smtClean="0"/>
              <a:t>Gibt es eine dominante Strategie?</a:t>
            </a:r>
          </a:p>
          <a:p>
            <a:pPr marL="342900" indent="-342900">
              <a:buFont typeface="+mj-lt"/>
              <a:buAutoNum type="arabicPeriod"/>
            </a:pPr>
            <a:r>
              <a:rPr lang="de-DE" sz="2800" dirty="0" smtClean="0"/>
              <a:t>Geben Sie die Nash-Gleichgewichte des Spiels 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285728"/>
            <a:ext cx="8229600" cy="857256"/>
          </a:xfrm>
        </p:spPr>
        <p:txBody>
          <a:bodyPr>
            <a:normAutofit fontScale="90000"/>
          </a:bodyPr>
          <a:lstStyle/>
          <a:p>
            <a:r>
              <a:rPr lang="de-DE" sz="5400" dirty="0" smtClean="0"/>
              <a:t>Wer ist John Forbes Nash Jr. ?“</a:t>
            </a:r>
            <a:endParaRPr lang="de-DE" dirty="0"/>
          </a:p>
        </p:txBody>
      </p:sp>
      <p:pic>
        <p:nvPicPr>
          <p:cNvPr id="4" name="Inhaltsplatzhalter 3" descr="dsc01129.jpg"/>
          <p:cNvPicPr>
            <a:picLocks noGrp="1" noChangeAspect="1"/>
          </p:cNvPicPr>
          <p:nvPr>
            <p:ph idx="1"/>
          </p:nvPr>
        </p:nvPicPr>
        <p:blipFill>
          <a:blip r:embed="rId3" cstate="print"/>
          <a:stretch>
            <a:fillRect/>
          </a:stretch>
        </p:blipFill>
        <p:spPr>
          <a:xfrm>
            <a:off x="857224" y="1142984"/>
            <a:ext cx="7286676" cy="546500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285728"/>
            <a:ext cx="8229600" cy="857256"/>
          </a:xfrm>
        </p:spPr>
        <p:txBody>
          <a:bodyPr>
            <a:normAutofit fontScale="90000"/>
          </a:bodyPr>
          <a:lstStyle/>
          <a:p>
            <a:r>
              <a:rPr lang="de-DE" sz="5400" dirty="0" smtClean="0"/>
              <a:t>Wer ist John Forbes Nash Jr. ?“</a:t>
            </a:r>
            <a:endParaRPr lang="de-DE" dirty="0"/>
          </a:p>
        </p:txBody>
      </p:sp>
      <p:pic>
        <p:nvPicPr>
          <p:cNvPr id="6" name="Inhaltsplatzhalter 5" descr="dsc01132.jpg"/>
          <p:cNvPicPr>
            <a:picLocks noGrp="1" noChangeAspect="1"/>
          </p:cNvPicPr>
          <p:nvPr>
            <p:ph idx="1"/>
          </p:nvPr>
        </p:nvPicPr>
        <p:blipFill>
          <a:blip r:embed="rId3" cstate="print"/>
          <a:stretch>
            <a:fillRect/>
          </a:stretch>
        </p:blipFill>
        <p:spPr>
          <a:xfrm>
            <a:off x="642910" y="1200922"/>
            <a:ext cx="7358114" cy="551858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800" dirty="0" smtClean="0"/>
              <a:t>John Forbes Nash Jr.</a:t>
            </a:r>
            <a:br>
              <a:rPr lang="de-DE" sz="4800" dirty="0" smtClean="0"/>
            </a:br>
            <a:r>
              <a:rPr lang="de-DE" sz="2700" dirty="0" smtClean="0"/>
              <a:t>(aufgenommen </a:t>
            </a:r>
            <a:r>
              <a:rPr lang="de-DE" sz="2700" dirty="0" smtClean="0"/>
              <a:t>während des 3. Weltkongresses der spieltheoretischen Gesellschaft, Sommer 2008, Chicago, USA</a:t>
            </a:r>
            <a:r>
              <a:rPr lang="de-DE" sz="2700" dirty="0" smtClean="0"/>
              <a:t>)</a:t>
            </a:r>
            <a:endParaRPr lang="de-DE" dirty="0"/>
          </a:p>
        </p:txBody>
      </p:sp>
      <p:pic>
        <p:nvPicPr>
          <p:cNvPr id="4" name="Inhaltsplatzhalter 3" descr="dsc01136.jpg"/>
          <p:cNvPicPr>
            <a:picLocks noGrp="1" noChangeAspect="1"/>
          </p:cNvPicPr>
          <p:nvPr>
            <p:ph idx="1"/>
          </p:nvPr>
        </p:nvPicPr>
        <p:blipFill>
          <a:blip r:embed="rId3"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Inhaltsübersicht des ersten Teils</a:t>
            </a:r>
            <a:br>
              <a:rPr lang="de-DE" dirty="0" smtClean="0"/>
            </a:br>
            <a:r>
              <a:rPr lang="de-DE" dirty="0" smtClean="0"/>
              <a:t>der Vorlesung</a:t>
            </a:r>
            <a:endParaRPr lang="de-DE" dirty="0"/>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de-DE" dirty="0" smtClean="0"/>
              <a:t>Grundlagen der Spieltheorie</a:t>
            </a:r>
          </a:p>
          <a:p>
            <a:pPr marL="880110" lvl="1" indent="-514350">
              <a:buFont typeface="+mj-lt"/>
              <a:buAutoNum type="alphaLcParenR"/>
            </a:pPr>
            <a:r>
              <a:rPr lang="de-DE" sz="1200" dirty="0" smtClean="0"/>
              <a:t>Einleitung</a:t>
            </a:r>
          </a:p>
          <a:p>
            <a:pPr marL="880110" lvl="1" indent="-514350">
              <a:buFont typeface="+mj-lt"/>
              <a:buAutoNum type="alphaLcParenR"/>
            </a:pPr>
            <a:r>
              <a:rPr lang="de-DE" sz="1200" dirty="0" smtClean="0"/>
              <a:t>Mathematische Grundlagen (Teil 1)</a:t>
            </a:r>
          </a:p>
          <a:p>
            <a:pPr marL="880110" lvl="1" indent="-514350">
              <a:buFont typeface="+mj-lt"/>
              <a:buAutoNum type="alphaLcParenR"/>
            </a:pPr>
            <a:r>
              <a:rPr lang="de-DE" sz="1200" dirty="0" smtClean="0"/>
              <a:t>Definition eines Spiels in Normalform mit Auszahlung</a:t>
            </a:r>
          </a:p>
          <a:p>
            <a:pPr marL="880110" lvl="1" indent="-514350">
              <a:buFont typeface="+mj-lt"/>
              <a:buAutoNum type="alphaLcParenR"/>
            </a:pPr>
            <a:r>
              <a:rPr lang="de-DE" sz="1200" dirty="0" smtClean="0"/>
              <a:t>Beispiel: Zwei Spieler – Zwei Strategien</a:t>
            </a:r>
          </a:p>
          <a:p>
            <a:pPr marL="880110" lvl="1" indent="-514350">
              <a:buFont typeface="+mj-lt"/>
              <a:buAutoNum type="alphaLcParenR"/>
            </a:pPr>
            <a:r>
              <a:rPr lang="de-DE" sz="1200" dirty="0" smtClean="0"/>
              <a:t>Beispiel: Zwei Spieler – Drei Strategien</a:t>
            </a:r>
            <a:endParaRPr lang="de-DE" sz="1400" dirty="0" smtClean="0"/>
          </a:p>
          <a:p>
            <a:pPr marL="880110" lvl="1" indent="-514350">
              <a:buFont typeface="+mj-lt"/>
              <a:buAutoNum type="alphaLcParenR"/>
            </a:pPr>
            <a:r>
              <a:rPr lang="de-DE" dirty="0" smtClean="0"/>
              <a:t>Reine und gemischte Strategien</a:t>
            </a:r>
          </a:p>
          <a:p>
            <a:pPr marL="880110" lvl="1" indent="-514350">
              <a:buFont typeface="+mj-lt"/>
              <a:buAutoNum type="alphaLcParenR"/>
            </a:pPr>
            <a:r>
              <a:rPr lang="de-DE" dirty="0" smtClean="0"/>
              <a:t>Mathematische Grundlagen (Teil 2)</a:t>
            </a:r>
          </a:p>
          <a:p>
            <a:pPr marL="880110" lvl="1" indent="-514350">
              <a:buFont typeface="+mj-lt"/>
              <a:buAutoNum type="alphaLcParenR"/>
            </a:pPr>
            <a:r>
              <a:rPr lang="de-DE" dirty="0" smtClean="0"/>
              <a:t>Dominante Strategien und Nash Gleichgewichte</a:t>
            </a:r>
          </a:p>
          <a:p>
            <a:pPr marL="880110" lvl="1" indent="-514350">
              <a:buFont typeface="+mj-lt"/>
              <a:buAutoNum type="alphaLcParenR"/>
            </a:pPr>
            <a:r>
              <a:rPr lang="de-DE" dirty="0" smtClean="0"/>
              <a:t>Beispiel: Zwei Spieler – Zwei Strategien</a:t>
            </a:r>
          </a:p>
          <a:p>
            <a:pPr marL="1154430" lvl="2" indent="-514350">
              <a:buFont typeface="+mj-lt"/>
              <a:buAutoNum type="romanLcPeriod"/>
            </a:pPr>
            <a:r>
              <a:rPr lang="de-DE" dirty="0" smtClean="0"/>
              <a:t>Dominante Spiele</a:t>
            </a:r>
          </a:p>
          <a:p>
            <a:pPr marL="1154430" lvl="2" indent="-514350">
              <a:buFont typeface="+mj-lt"/>
              <a:buAutoNum type="romanLcPeriod"/>
            </a:pPr>
            <a:r>
              <a:rPr lang="de-DE" dirty="0" smtClean="0"/>
              <a:t>Koordinationsspiele</a:t>
            </a:r>
          </a:p>
          <a:p>
            <a:pPr marL="1154430" lvl="2" indent="-514350">
              <a:buFont typeface="+mj-lt"/>
              <a:buAutoNum type="romanLcPeriod"/>
            </a:pPr>
            <a:r>
              <a:rPr lang="de-DE" dirty="0" smtClean="0"/>
              <a:t>Anti-Koordinationsspiele</a:t>
            </a:r>
          </a:p>
          <a:p>
            <a:pPr marL="1154430" lvl="2" indent="-514350">
              <a:buFont typeface="+mj-lt"/>
              <a:buAutoNum type="romanLcPeriod"/>
            </a:pP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Inhaltsübersicht des ersten Teils</a:t>
            </a:r>
            <a:br>
              <a:rPr lang="de-DE" dirty="0" smtClean="0"/>
            </a:br>
            <a:r>
              <a:rPr lang="de-DE" dirty="0" smtClean="0"/>
              <a:t>der Vorlesung</a:t>
            </a:r>
            <a:endParaRPr lang="de-DE" dirty="0"/>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de-DE" dirty="0" smtClean="0"/>
              <a:t>Grundlagen der Spieltheorie</a:t>
            </a:r>
          </a:p>
          <a:p>
            <a:pPr marL="880110" lvl="1" indent="-514350">
              <a:buFont typeface="+mj-lt"/>
              <a:buAutoNum type="alphaLcParenR"/>
            </a:pPr>
            <a:r>
              <a:rPr lang="de-DE" sz="1200" dirty="0" smtClean="0">
                <a:solidFill>
                  <a:schemeClr val="accent4">
                    <a:lumMod val="60000"/>
                    <a:lumOff val="40000"/>
                  </a:schemeClr>
                </a:solidFill>
              </a:rPr>
              <a:t>Einleitung</a:t>
            </a:r>
          </a:p>
          <a:p>
            <a:pPr marL="880110" lvl="1" indent="-514350">
              <a:buFont typeface="+mj-lt"/>
              <a:buAutoNum type="alphaLcParenR"/>
            </a:pPr>
            <a:r>
              <a:rPr lang="de-DE" sz="1200" dirty="0" smtClean="0">
                <a:solidFill>
                  <a:schemeClr val="accent4">
                    <a:lumMod val="60000"/>
                    <a:lumOff val="40000"/>
                  </a:schemeClr>
                </a:solidFill>
              </a:rPr>
              <a:t>Mathematische Grundlagen (Teil 1)</a:t>
            </a:r>
          </a:p>
          <a:p>
            <a:pPr marL="880110" lvl="1" indent="-514350">
              <a:buFont typeface="+mj-lt"/>
              <a:buAutoNum type="alphaLcParenR"/>
            </a:pPr>
            <a:r>
              <a:rPr lang="de-DE" sz="1200" dirty="0" smtClean="0">
                <a:solidFill>
                  <a:schemeClr val="accent4">
                    <a:lumMod val="60000"/>
                    <a:lumOff val="40000"/>
                  </a:schemeClr>
                </a:solidFill>
              </a:rPr>
              <a:t>Definition eines Spiels in Normalform mit Auszahlung</a:t>
            </a:r>
          </a:p>
          <a:p>
            <a:pPr marL="880110" lvl="1" indent="-514350">
              <a:buFont typeface="+mj-lt"/>
              <a:buAutoNum type="alphaLcParenR"/>
            </a:pPr>
            <a:r>
              <a:rPr lang="de-DE" sz="1200" dirty="0" smtClean="0">
                <a:solidFill>
                  <a:schemeClr val="accent4">
                    <a:lumMod val="60000"/>
                    <a:lumOff val="40000"/>
                  </a:schemeClr>
                </a:solidFill>
              </a:rPr>
              <a:t>Beispiel: Zwei Spieler – Zwei Strategien</a:t>
            </a:r>
          </a:p>
          <a:p>
            <a:pPr marL="880110" lvl="1" indent="-514350">
              <a:buFont typeface="+mj-lt"/>
              <a:buAutoNum type="alphaLcParenR"/>
            </a:pPr>
            <a:r>
              <a:rPr lang="de-DE" sz="1200" dirty="0" smtClean="0">
                <a:solidFill>
                  <a:schemeClr val="accent4">
                    <a:lumMod val="60000"/>
                    <a:lumOff val="40000"/>
                  </a:schemeClr>
                </a:solidFill>
              </a:rPr>
              <a:t>Beispiel: Zwei Spieler – Drei Strategien</a:t>
            </a:r>
            <a:endParaRPr lang="de-DE" sz="1400" dirty="0" smtClean="0">
              <a:solidFill>
                <a:schemeClr val="accent4">
                  <a:lumMod val="60000"/>
                  <a:lumOff val="40000"/>
                </a:schemeClr>
              </a:solidFill>
            </a:endParaRPr>
          </a:p>
          <a:p>
            <a:pPr marL="880110" lvl="1" indent="-514350">
              <a:buFont typeface="+mj-lt"/>
              <a:buAutoNum type="alphaLcParenR"/>
            </a:pPr>
            <a:r>
              <a:rPr lang="de-DE" dirty="0" smtClean="0"/>
              <a:t>Reine und gemischte Strategien</a:t>
            </a:r>
          </a:p>
          <a:p>
            <a:pPr marL="880110" lvl="1" indent="-514350">
              <a:buFont typeface="+mj-lt"/>
              <a:buAutoNum type="alphaLcParenR"/>
            </a:pPr>
            <a:r>
              <a:rPr lang="de-DE" dirty="0" smtClean="0">
                <a:solidFill>
                  <a:schemeClr val="accent4">
                    <a:lumMod val="40000"/>
                    <a:lumOff val="60000"/>
                  </a:schemeClr>
                </a:solidFill>
              </a:rPr>
              <a:t>Mathematische Grundlagen (Teil 2)</a:t>
            </a:r>
          </a:p>
          <a:p>
            <a:pPr marL="880110" lvl="1" indent="-514350">
              <a:buFont typeface="+mj-lt"/>
              <a:buAutoNum type="alphaLcParenR"/>
            </a:pPr>
            <a:r>
              <a:rPr lang="de-DE" dirty="0" smtClean="0">
                <a:solidFill>
                  <a:schemeClr val="accent4">
                    <a:lumMod val="40000"/>
                    <a:lumOff val="60000"/>
                  </a:schemeClr>
                </a:solidFill>
              </a:rPr>
              <a:t>Dominante Strategien und Nash Gleichgewichte</a:t>
            </a:r>
          </a:p>
          <a:p>
            <a:pPr marL="880110" lvl="1" indent="-514350">
              <a:buFont typeface="+mj-lt"/>
              <a:buAutoNum type="alphaLcParenR"/>
            </a:pPr>
            <a:r>
              <a:rPr lang="de-DE" dirty="0" smtClean="0">
                <a:solidFill>
                  <a:schemeClr val="accent4">
                    <a:lumMod val="40000"/>
                    <a:lumOff val="60000"/>
                  </a:schemeClr>
                </a:solidFill>
              </a:rPr>
              <a:t>Beispiel: Zwei Spieler – Zwei Strategien</a:t>
            </a:r>
          </a:p>
          <a:p>
            <a:pPr marL="1154430" lvl="2" indent="-514350">
              <a:buFont typeface="+mj-lt"/>
              <a:buAutoNum type="romanLcPeriod"/>
            </a:pPr>
            <a:r>
              <a:rPr lang="de-DE" sz="2400" dirty="0" smtClean="0">
                <a:solidFill>
                  <a:schemeClr val="accent4">
                    <a:lumMod val="40000"/>
                    <a:lumOff val="60000"/>
                  </a:schemeClr>
                </a:solidFill>
              </a:rPr>
              <a:t>Dominante Spiele</a:t>
            </a:r>
          </a:p>
          <a:p>
            <a:pPr marL="1154430" lvl="2" indent="-514350">
              <a:buFont typeface="+mj-lt"/>
              <a:buAutoNum type="romanLcPeriod"/>
            </a:pPr>
            <a:r>
              <a:rPr lang="de-DE" sz="2400" dirty="0" smtClean="0">
                <a:solidFill>
                  <a:schemeClr val="accent4">
                    <a:lumMod val="40000"/>
                    <a:lumOff val="60000"/>
                  </a:schemeClr>
                </a:solidFill>
              </a:rPr>
              <a:t>Koordinationsspiele</a:t>
            </a:r>
          </a:p>
          <a:p>
            <a:pPr marL="1154430" lvl="2" indent="-514350">
              <a:buFont typeface="+mj-lt"/>
              <a:buAutoNum type="romanLcPeriod"/>
            </a:pPr>
            <a:r>
              <a:rPr lang="de-DE" sz="2400" dirty="0" smtClean="0">
                <a:solidFill>
                  <a:schemeClr val="accent4">
                    <a:lumMod val="40000"/>
                    <a:lumOff val="60000"/>
                  </a:schemeClr>
                </a:solidFill>
              </a:rPr>
              <a:t>Anti-Koordinationsspiele</a:t>
            </a:r>
          </a:p>
          <a:p>
            <a:pPr marL="1154430" lvl="2" indent="-514350">
              <a:buFont typeface="+mj-lt"/>
              <a:buAutoNum type="romanLcPeriod"/>
            </a:pP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Wiederholung:</a:t>
            </a:r>
            <a:endParaRPr lang="de-DE" dirty="0"/>
          </a:p>
        </p:txBody>
      </p:sp>
      <p:sp>
        <p:nvSpPr>
          <p:cNvPr id="3" name="Inhaltsplatzhalter 2"/>
          <p:cNvSpPr>
            <a:spLocks noGrp="1"/>
          </p:cNvSpPr>
          <p:nvPr>
            <p:ph idx="1"/>
          </p:nvPr>
        </p:nvSpPr>
        <p:spPr/>
        <p:txBody>
          <a:bodyPr>
            <a:normAutofit/>
          </a:bodyPr>
          <a:lstStyle/>
          <a:p>
            <a:pPr>
              <a:buNone/>
            </a:pPr>
            <a:r>
              <a:rPr lang="de-DE" dirty="0" smtClean="0"/>
              <a:t>		: Menge der natürlichen Zahlen</a:t>
            </a:r>
          </a:p>
          <a:p>
            <a:pPr>
              <a:buNone/>
            </a:pPr>
            <a:r>
              <a:rPr lang="de-DE" dirty="0" smtClean="0"/>
              <a:t>             {1, 2, 3, 4, …}</a:t>
            </a:r>
          </a:p>
          <a:p>
            <a:pPr>
              <a:buNone/>
            </a:pPr>
            <a:r>
              <a:rPr lang="de-DE" dirty="0" smtClean="0"/>
              <a:t>		: Menge der reellen Zahlen</a:t>
            </a:r>
            <a:r>
              <a:rPr lang="de-DE" dirty="0"/>
              <a:t> </a:t>
            </a:r>
            <a:endParaRPr lang="de-DE" dirty="0" smtClean="0"/>
          </a:p>
          <a:p>
            <a:pPr>
              <a:buNone/>
            </a:pPr>
            <a:r>
              <a:rPr lang="de-DE" dirty="0" smtClean="0"/>
              <a:t>             (alle Zahlen ohne die imaginären Zahlen)</a:t>
            </a:r>
          </a:p>
        </p:txBody>
      </p:sp>
      <p:graphicFrame>
        <p:nvGraphicFramePr>
          <p:cNvPr id="181249" name="Object 1"/>
          <p:cNvGraphicFramePr>
            <a:graphicFrameLocks noChangeAspect="1"/>
          </p:cNvGraphicFramePr>
          <p:nvPr/>
        </p:nvGraphicFramePr>
        <p:xfrm>
          <a:off x="714348" y="4143380"/>
          <a:ext cx="7234238" cy="479425"/>
        </p:xfrm>
        <a:graphic>
          <a:graphicData uri="http://schemas.openxmlformats.org/presentationml/2006/ole">
            <p:oleObj spid="_x0000_s181249" name="Formel" r:id="rId4" imgW="3454200" imgH="228600" progId="Equation.3">
              <p:embed/>
            </p:oleObj>
          </a:graphicData>
        </a:graphic>
      </p:graphicFrame>
      <p:graphicFrame>
        <p:nvGraphicFramePr>
          <p:cNvPr id="6" name="Objekt 5"/>
          <p:cNvGraphicFramePr>
            <a:graphicFrameLocks noChangeAspect="1"/>
          </p:cNvGraphicFramePr>
          <p:nvPr/>
        </p:nvGraphicFramePr>
        <p:xfrm>
          <a:off x="428596" y="2071678"/>
          <a:ext cx="489860" cy="571505"/>
        </p:xfrm>
        <a:graphic>
          <a:graphicData uri="http://schemas.openxmlformats.org/presentationml/2006/ole">
            <p:oleObj spid="_x0000_s181251" name="Formel" r:id="rId5" imgW="152280" imgH="177480" progId="Equation.3">
              <p:embed/>
            </p:oleObj>
          </a:graphicData>
        </a:graphic>
      </p:graphicFrame>
      <p:graphicFrame>
        <p:nvGraphicFramePr>
          <p:cNvPr id="7" name="Objekt 6"/>
          <p:cNvGraphicFramePr>
            <a:graphicFrameLocks noChangeAspect="1"/>
          </p:cNvGraphicFramePr>
          <p:nvPr/>
        </p:nvGraphicFramePr>
        <p:xfrm>
          <a:off x="428596" y="3000372"/>
          <a:ext cx="500066" cy="538533"/>
        </p:xfrm>
        <a:graphic>
          <a:graphicData uri="http://schemas.openxmlformats.org/presentationml/2006/ole">
            <p:oleObj spid="_x0000_s181252" name="Formel" r:id="rId6" imgW="164880" imgH="177480" progId="Equation.3">
              <p:embed/>
            </p:oleObj>
          </a:graphicData>
        </a:graphic>
      </p:graphicFrame>
      <p:graphicFrame>
        <p:nvGraphicFramePr>
          <p:cNvPr id="181253" name="Object 5"/>
          <p:cNvGraphicFramePr>
            <a:graphicFrameLocks noChangeAspect="1"/>
          </p:cNvGraphicFramePr>
          <p:nvPr/>
        </p:nvGraphicFramePr>
        <p:xfrm>
          <a:off x="1285852" y="4786322"/>
          <a:ext cx="6464300" cy="1863725"/>
        </p:xfrm>
        <a:graphic>
          <a:graphicData uri="http://schemas.openxmlformats.org/presentationml/2006/ole">
            <p:oleObj spid="_x0000_s181253" name="Formel" r:id="rId7" imgW="3085920" imgH="888840" progId="Equation.3">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1965</Words>
  <Application>Microsoft Office PowerPoint</Application>
  <PresentationFormat>Bildschirmpräsentation (4:3)</PresentationFormat>
  <Paragraphs>342</Paragraphs>
  <Slides>37</Slides>
  <Notes>37</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37</vt:i4>
      </vt:variant>
    </vt:vector>
  </HeadingPairs>
  <TitlesOfParts>
    <vt:vector size="40" baseType="lpstr">
      <vt:lpstr>Hyperion</vt:lpstr>
      <vt:lpstr>Formel</vt:lpstr>
      <vt:lpstr>Microsoft Formel-Editor 3.0</vt:lpstr>
      <vt:lpstr>Neue Entwicklungen in der Evolutionären Spieltheorie (Vorlesungsteil 2)</vt:lpstr>
      <vt:lpstr>Inhaltsübersicht  der gesamten Vorlesung</vt:lpstr>
      <vt:lpstr>Inhaltsübersicht des ersten Teils der Vorlesung</vt:lpstr>
      <vt:lpstr>Wer ist John Forbes Nash Jr. ?“</vt:lpstr>
      <vt:lpstr>Wer ist John Forbes Nash Jr. ?“</vt:lpstr>
      <vt:lpstr>John Forbes Nash Jr. (aufgenommen während des 3. Weltkongresses der spieltheoretischen Gesellschaft, Sommer 2008, Chicago, USA)</vt:lpstr>
      <vt:lpstr>Inhaltsübersicht des ersten Teils der Vorlesung</vt:lpstr>
      <vt:lpstr>Inhaltsübersicht des ersten Teils der Vorlesung</vt:lpstr>
      <vt:lpstr>Wiederholung:</vt:lpstr>
      <vt:lpstr>Reine und gemischte Strategien</vt:lpstr>
      <vt:lpstr>Gemischte Strategien  in (2x2)-Spielen</vt:lpstr>
      <vt:lpstr>Beispiel: Gefangenendilemma</vt:lpstr>
      <vt:lpstr>Inhaltsübersicht des ersten Teils der Vorlesung</vt:lpstr>
      <vt:lpstr>Allgemeine Auszahlungstabelle (Auszahlungsmatrix)</vt:lpstr>
      <vt:lpstr>Die Auszahlungsfunktion in gemischten Strategien   (2x2)-Spiele</vt:lpstr>
      <vt:lpstr>Grafische Veranschaulichung der Auszahlungsfunktion in gemischten Strategien</vt:lpstr>
      <vt:lpstr>Zusätzliche mathematische Bezeichnungen</vt:lpstr>
      <vt:lpstr>Inhaltsübersicht des ersten Teils der Vorlesung</vt:lpstr>
      <vt:lpstr>Das Nash - Gleichgewicht</vt:lpstr>
      <vt:lpstr>Die Dominante  Strategie</vt:lpstr>
      <vt:lpstr>Inhaltsübersicht des ersten Teils der Vorlesung</vt:lpstr>
      <vt:lpstr>Das Gefangenendilemma</vt:lpstr>
      <vt:lpstr>Auszahlungsfunktion des Spielers A in gemischten Strategien</vt:lpstr>
      <vt:lpstr>Auszahlungsfunktionen der Spieler A und B in gemischten Strategien</vt:lpstr>
      <vt:lpstr>Nash-Gleichgewichte und Dominante Strategien</vt:lpstr>
      <vt:lpstr>Inhaltsübersicht des ersten Teils der Vorlesung</vt:lpstr>
      <vt:lpstr>Rousseaus  Hirschjagt - Spiel</vt:lpstr>
      <vt:lpstr>Auszahlungsfunktion des Spielers A in gemischten Strategien</vt:lpstr>
      <vt:lpstr>Nash-Gleichgewichte und Dominante Strategien</vt:lpstr>
      <vt:lpstr>Veranschaulichung des gemischten Nash-Gleichgewichts </vt:lpstr>
      <vt:lpstr>Inhaltsübersicht des ersten Teils der Vorlesung</vt:lpstr>
      <vt:lpstr>Das Angsthasen- Spiel</vt:lpstr>
      <vt:lpstr>Auszahlungsfunktion des Spielers A in gemischten Strategien</vt:lpstr>
      <vt:lpstr>Nash-Gleichgewichte und Dominante Strategien</vt:lpstr>
      <vt:lpstr>Inhaltsübersicht des ersten Teils der Vorlesung</vt:lpstr>
      <vt:lpstr>Literaturangaben  (Bitte zunächst nicht lesen -&gt; viel zu mathematisch!)</vt:lpstr>
      <vt:lpstr>Hausaufgabe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Evolutionär stabile Strategien und Open Access</dc:title>
  <dc:creator>hanauske</dc:creator>
  <cp:lastModifiedBy>hanauske</cp:lastModifiedBy>
  <cp:revision>121</cp:revision>
  <dcterms:created xsi:type="dcterms:W3CDTF">2009-09-16T10:54:44Z</dcterms:created>
  <dcterms:modified xsi:type="dcterms:W3CDTF">2009-10-16T11:32:40Z</dcterms:modified>
</cp:coreProperties>
</file>