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83" r:id="rId22"/>
    <p:sldId id="284" r:id="rId23"/>
    <p:sldId id="285" r:id="rId24"/>
    <p:sldId id="286" r:id="rId25"/>
    <p:sldId id="287" r:id="rId26"/>
    <p:sldId id="288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custDataLst>
    <p:tags r:id="rId4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Abgerundetes Rechtec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Abgerundetes Rechtec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Rechtec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htec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htec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Abgerundetes Rechtec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htec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htec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Abgerundetes Rechtec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B7AC42E-1FB1-48E0-8439-E21EE4E34E57}" type="datetimeFigureOut">
              <a:rPr lang="de-DE" smtClean="0"/>
              <a:t>10.10.2016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3CD8ED9-E0A9-44D1-8D64-D6B0225F95B0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Theoretische Physik 3 für Lehramtsstudenten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63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Doppelspalt </a:t>
            </a:r>
            <a:r>
              <a:rPr lang="de-DE" dirty="0"/>
              <a:t>– Experimentelle Resultate</a:t>
            </a:r>
          </a:p>
        </p:txBody>
      </p:sp>
      <p:sp>
        <p:nvSpPr>
          <p:cNvPr id="2" name="AutoShape 2" descr="https://upload.wikimedia.org/wikipedia/commons/5/55/Lichtintensit%C3%A4t_hinter_Doppelspal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3" name="AutoShape 4" descr="https://upload.wikimedia.org/wikipedia/commons/5/55/Lichtintensit%C3%A4t_hinter_Doppelspalt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4" name="AutoShape 6" descr="https://upload.wikimedia.org/wikipedia/commons/5/55/Lichtintensit%C3%A4t_hinter_Doppelspalt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7" name="AutoShape 8" descr="https://upload.wikimedia.org/wikipedia/commons/5/55/Lichtintensit%C3%A4t_hinter_Doppelspal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363129"/>
            <a:ext cx="4762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1" descr="Double-slit experiment results Tanamura four.jpg"/>
          <p:cNvSpPr>
            <a:spLocks noChangeAspect="1" noChangeArrowheads="1"/>
          </p:cNvSpPr>
          <p:nvPr/>
        </p:nvSpPr>
        <p:spPr bwMode="auto">
          <a:xfrm>
            <a:off x="155575" y="-2636838"/>
            <a:ext cx="93726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07975" y="3899754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Doppelspalt Interferenzmuster eines Lasers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055858" y="5611079"/>
            <a:ext cx="5851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Interferenzmuster eines Doppelspaltexperiments mit verschiedener Anzahl Elektronen (b: 200, c: 6000, d: 40000, e: 140000).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858" y="2188429"/>
            <a:ext cx="5851074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https://de.wikipedia.org/wiki/Welle-Teilchen-Dualismus</a:t>
            </a: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89100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937" y="1059740"/>
            <a:ext cx="4676775" cy="53625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/>
              <p:cNvSpPr>
                <a:spLocks noGrp="1"/>
              </p:cNvSpPr>
              <p:nvPr>
                <p:ph type="title"/>
              </p:nvPr>
            </p:nvSpPr>
            <p:spPr>
              <a:xfrm>
                <a:off x="755576" y="274638"/>
                <a:ext cx="7931224" cy="922114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de-DE" sz="2800" dirty="0" smtClean="0"/>
                  <a:t>Doppelspalt </a:t>
                </a:r>
                <a:r>
                  <a:rPr lang="de-DE" sz="2800" dirty="0"/>
                  <a:t>– Experimentelle </a:t>
                </a:r>
                <a:r>
                  <a:rPr lang="de-DE" sz="2800" dirty="0" smtClean="0"/>
                  <a:t>Resultate – </a:t>
                </a:r>
                <a:br>
                  <a:rPr lang="de-DE" sz="2800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de-DE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sz="28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de-DE" sz="2800" b="0" i="1" smtClean="0">
                            <a:latin typeface="Cambria Math"/>
                          </a:rPr>
                          <m:t>60</m:t>
                        </m:r>
                      </m:sub>
                    </m:sSub>
                  </m:oMath>
                </a14:m>
                <a:r>
                  <a:rPr lang="de-DE" sz="2800" dirty="0" smtClean="0"/>
                  <a:t>-Moleküle</a:t>
                </a:r>
                <a:endParaRPr lang="de-DE" sz="2800" dirty="0"/>
              </a:p>
            </p:txBody>
          </p:sp>
        </mc:Choice>
        <mc:Fallback xmlns="">
          <p:sp>
            <p:nvSpPr>
              <p:cNvPr id="2" name="Tite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55576" y="274638"/>
                <a:ext cx="7931224" cy="922114"/>
              </a:xfrm>
              <a:blipFill rotWithShape="1">
                <a:blip r:embed="rId3"/>
                <a:stretch>
                  <a:fillRect t="-13907" b="-139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/>
          <p:cNvSpPr/>
          <p:nvPr/>
        </p:nvSpPr>
        <p:spPr>
          <a:xfrm>
            <a:off x="181487" y="6454815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defRPr sz="1200"/>
            </a:pPr>
            <a:r>
              <a:rPr lang="de-DE" sz="1100" dirty="0"/>
              <a:t>Bildquelle: </a:t>
            </a:r>
            <a:r>
              <a:rPr lang="de-DE" sz="1100" dirty="0">
                <a:latin typeface="Liberation Sans" pitchFamily="18"/>
                <a:ea typeface="Noto Sans CJK SC Regular" pitchFamily="2"/>
                <a:cs typeface="FreeSans" pitchFamily="2"/>
              </a:rPr>
              <a:t>Vorlesungsskript: R. Roth „Quantenmechanik“</a:t>
            </a:r>
          </a:p>
        </p:txBody>
      </p:sp>
    </p:spTree>
    <p:extLst>
      <p:ext uri="{BB962C8B-B14F-4D97-AF65-F5344CB8AC3E}">
        <p14:creationId xmlns:p14="http://schemas.microsoft.com/office/powerpoint/2010/main" val="41917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Doppelspalt </a:t>
            </a:r>
            <a:r>
              <a:rPr lang="de-DE" dirty="0"/>
              <a:t>- Interpretation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3749040" cy="479006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de-DE" sz="2400" dirty="0"/>
              <a:t>Klassische Annahme: Licht als Welle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Lichtwellen streuen im Spalt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Phasendifferenz durch Wegunterschied der Lichtwellen am Schirm </a:t>
            </a:r>
            <a:r>
              <a:rPr lang="de-DE" dirty="0" smtClean="0">
                <a:latin typeface="Cambria Math"/>
                <a:ea typeface="Cambria Math"/>
              </a:rPr>
              <a:t>→ </a:t>
            </a:r>
            <a:r>
              <a:rPr lang="de-DE" dirty="0">
                <a:ea typeface="Cambria Math"/>
              </a:rPr>
              <a:t>d</a:t>
            </a:r>
            <a:r>
              <a:rPr lang="de-DE" dirty="0" smtClean="0">
                <a:ea typeface="Cambria Math"/>
              </a:rPr>
              <a:t>estruktive &amp; konstruktive Interferenz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ea typeface="Cambria Math"/>
              </a:rPr>
              <a:t>Überlagerung der beiden Einzelspaltinterferenz-muster beim Doppelspalt</a:t>
            </a:r>
            <a:endParaRPr lang="de-DE" dirty="0" smtClean="0"/>
          </a:p>
        </p:txBody>
      </p:sp>
      <p:sp>
        <p:nvSpPr>
          <p:cNvPr id="6" name="Rechteck 5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http://user.uni-frankfurt.de/~dweiss/LaTeX2HTML/Atom/node4_ct.htm</a:t>
            </a:r>
            <a:endParaRPr lang="de-DE" sz="1100" dirty="0" smtClean="0"/>
          </a:p>
        </p:txBody>
      </p:sp>
      <p:pic>
        <p:nvPicPr>
          <p:cNvPr id="3074" name="Picture 2" descr="\includegraphics {abb03_011.ep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645024"/>
            <a:ext cx="4104456" cy="259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upload.wikimedia.org/wikipedia/commons/thumb/d/d7/Double-slit_schematic.svg/720px-Double-slit_schematic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3080" name="Picture 8" descr="\includegraphics {abb03_009.eps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96" y="1484784"/>
            <a:ext cx="422046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Doppelspalt -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de-DE" dirty="0" smtClean="0"/>
                  <a:t>Doppelspaltmaxima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Unterdrückt durch Einzelspaltminima bei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ℤ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\</m:t>
                    </m:r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de-DE" dirty="0" smtClean="0"/>
              </a:p>
              <a:p>
                <a:r>
                  <a:rPr lang="de-DE" dirty="0" smtClean="0"/>
                  <a:t>Doppelspaltminima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de-DE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</m:func>
                      </m:e>
                      <m:sub>
                        <m:r>
                          <a:rPr lang="de-DE" i="1">
                            <a:latin typeface="Cambria Math"/>
                          </a:rPr>
                          <m:t>𝑚</m:t>
                        </m:r>
                        <m:r>
                          <a:rPr lang="de-DE" b="0" i="1" smtClean="0">
                            <a:latin typeface="Cambria Math"/>
                          </a:rPr>
                          <m:t>𝑖𝑛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(2</m:t>
                        </m:r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  <m:r>
                          <a:rPr lang="de-DE" b="0" i="1" smtClean="0">
                            <a:latin typeface="Cambria Math"/>
                          </a:rPr>
                          <m:t>+1)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λ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𝑚</m:t>
                    </m:r>
                    <m:r>
                      <a:rPr lang="de-DE" i="1">
                        <a:latin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𝜖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463" t="-1200" r="-276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8" y="1650644"/>
            <a:ext cx="4188878" cy="359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91030" y="6324010"/>
            <a:ext cx="61091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http://qudev.phys.ethz.ch/content/science/BuchPhysikIV/PhysikIVch1.html</a:t>
            </a: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36962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Doppelspalt - Interpretation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945632" cy="4789512"/>
          </a:xfrm>
        </p:spPr>
        <p:txBody>
          <a:bodyPr>
            <a:normAutofit lnSpcReduction="10000"/>
          </a:bodyPr>
          <a:lstStyle/>
          <a:p>
            <a:r>
              <a:rPr lang="de-DE" sz="2800" dirty="0"/>
              <a:t>Klassische </a:t>
            </a:r>
            <a:r>
              <a:rPr lang="de-DE" sz="2800" dirty="0" smtClean="0"/>
              <a:t>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Keine Interferenz bei einzelnen Photonen oder Materieteilchen erwartet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Einfache Impulsverteilung erwartet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Aber: Interferenzmuster auch bei Materieteilchen und einzelnen Photonen gefunden!</a:t>
            </a:r>
            <a:endParaRPr lang="de-DE" dirty="0"/>
          </a:p>
        </p:txBody>
      </p:sp>
      <p:pic>
        <p:nvPicPr>
          <p:cNvPr id="4098" name="Picture 2" descr="\includegraphics {abb03_008.ep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884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http://user.uni-frankfurt.de/~dweiss/LaTeX2HTML/Atom/node4_ct.htm</a:t>
            </a:r>
            <a:endParaRPr lang="de-DE" sz="1100" dirty="0" smtClean="0"/>
          </a:p>
        </p:txBody>
      </p:sp>
    </p:spTree>
    <p:extLst>
      <p:ext uri="{BB962C8B-B14F-4D97-AF65-F5344CB8AC3E}">
        <p14:creationId xmlns:p14="http://schemas.microsoft.com/office/powerpoint/2010/main" val="13436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Doppelspalt -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Quantenmechanische Annahme: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Teilchen wird eine </a:t>
                </a:r>
                <a:r>
                  <a:rPr lang="de-DE" dirty="0"/>
                  <a:t>Wellenlänge zugeordnet (De </a:t>
                </a:r>
                <a:r>
                  <a:rPr lang="de-DE" dirty="0" smtClean="0"/>
                  <a:t>Broglie Wellenlänge):</a:t>
                </a:r>
              </a:p>
              <a:p>
                <a:pPr lvl="2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   </m:t>
                    </m:r>
                    <m:r>
                      <a:rPr lang="de-DE" b="0" i="1" smtClean="0">
                        <a:latin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ν</m:t>
                    </m:r>
                    <m:r>
                      <a:rPr lang="de-DE" b="0" i="1" smtClean="0">
                        <a:latin typeface="Cambria Math"/>
                      </a:rPr>
                      <m:t>   ⇒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λ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𝑚𝑐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den>
                    </m:f>
                  </m:oMath>
                </a14:m>
                <a:endParaRPr lang="de-DE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Selbstinterferenz einzelner Teilchen durch Überlagerung aller möglichen Wege (Zusammenbruch durch präzise Messung des genommenen Weges)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2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3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Franck-Hertz-Versuch – </a:t>
            </a:r>
            <a:br>
              <a:rPr lang="de-DE" dirty="0" smtClean="0"/>
            </a:br>
            <a:r>
              <a:rPr lang="de-DE" dirty="0" smtClean="0"/>
              <a:t>Historischer </a:t>
            </a:r>
            <a:r>
              <a:rPr lang="de-DE" dirty="0"/>
              <a:t>Hintergrund</a:t>
            </a:r>
            <a:r>
              <a:rPr lang="de-D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1911 </a:t>
            </a:r>
            <a:r>
              <a:rPr lang="de-DE" dirty="0"/>
              <a:t>bis 1914 </a:t>
            </a:r>
            <a:r>
              <a:rPr lang="de-DE" dirty="0" smtClean="0"/>
              <a:t>erstmals von James Franck und Gustav Hertz zur Bestimmung der Ionisationsenergie von Quecksilber durchgeführt</a:t>
            </a:r>
          </a:p>
          <a:p>
            <a:r>
              <a:rPr lang="de-DE" dirty="0" smtClean="0"/>
              <a:t>1913 Beschreibung des theoretischen Hintergrundes durch das Atommodel von Niels Bohr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79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Franck-Hertz-Versuch – </a:t>
            </a:r>
            <a:r>
              <a:rPr lang="de-DE" dirty="0" smtClean="0"/>
              <a:t>Aufbau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78951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Glaskolben mit Quecksilberdampf, Glühkathode, Gitter mit Beschleunigungsspannung und Anode mit Gegenspannung</a:t>
            </a:r>
          </a:p>
          <a:p>
            <a:r>
              <a:rPr lang="de-DE" dirty="0" smtClean="0"/>
              <a:t>Beschleunigung der Elektronen zum Gitter und Stöße mit den Quecksilberatomen</a:t>
            </a:r>
          </a:p>
          <a:p>
            <a:r>
              <a:rPr lang="de-DE" dirty="0" smtClean="0"/>
              <a:t>Messung der Restenergie der Elektronen über die Gegenspannung an der Anode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https://lp.uni-goettingen.de/get/text/1612</a:t>
            </a:r>
          </a:p>
        </p:txBody>
      </p:sp>
      <p:sp>
        <p:nvSpPr>
          <p:cNvPr id="9" name="AutoShape 2" descr="Schematische Darstellung von Elektronen und Quecksilberatomen beim Frank-Hertz-Versuchs von Phywe "/>
          <p:cNvSpPr>
            <a:spLocks noChangeAspect="1" noChangeArrowheads="1"/>
          </p:cNvSpPr>
          <p:nvPr/>
        </p:nvSpPr>
        <p:spPr bwMode="auto">
          <a:xfrm>
            <a:off x="155575" y="-1828800"/>
            <a:ext cx="2828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1032"/>
            <a:ext cx="3744416" cy="504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71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Franck-Hertz-Versuch </a:t>
            </a:r>
            <a:r>
              <a:rPr lang="de-DE" dirty="0" smtClean="0"/>
              <a:t>– </a:t>
            </a:r>
            <a:r>
              <a:rPr lang="de-DE" dirty="0"/>
              <a:t>Experimentelle Resultate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9592" y="1394260"/>
            <a:ext cx="3893056" cy="482453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Zunächst steigende Restenergie der Elektronen mit stärkerer Beschleunigungsenergie</a:t>
            </a:r>
          </a:p>
          <a:p>
            <a:r>
              <a:rPr lang="de-DE" dirty="0" smtClean="0"/>
              <a:t>Dann starker Abfall der Restenergie</a:t>
            </a:r>
          </a:p>
          <a:p>
            <a:r>
              <a:rPr lang="de-DE" dirty="0" smtClean="0"/>
              <a:t>Wiederholung dieser beiden Verhalten in Regelmäßigem Abstand von 4,9eV</a:t>
            </a:r>
          </a:p>
          <a:p>
            <a:r>
              <a:rPr lang="de-DE" dirty="0" smtClean="0"/>
              <a:t>Ausstrahlung von UV-Licht von 253nm (4,9eV) durch das Quecksilbergas</a:t>
            </a:r>
            <a:endParaRPr lang="de-DE" dirty="0"/>
          </a:p>
        </p:txBody>
      </p:sp>
      <p:sp>
        <p:nvSpPr>
          <p:cNvPr id="5" name="AutoShape 2" descr="Datei:Frack-Hertz-Neon-3-Oszi.png"/>
          <p:cNvSpPr>
            <a:spLocks noChangeAspect="1" noChangeArrowheads="1"/>
          </p:cNvSpPr>
          <p:nvPr/>
        </p:nvSpPr>
        <p:spPr bwMode="auto">
          <a:xfrm>
            <a:off x="155575" y="-2705100"/>
            <a:ext cx="71913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02" y="1268760"/>
            <a:ext cx="3236512" cy="253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91030" y="6324010"/>
            <a:ext cx="5173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https://</a:t>
            </a:r>
            <a:r>
              <a:rPr lang="de-DE" sz="1100" dirty="0" smtClean="0"/>
              <a:t>de.wikipedia.org/wiki/Datei:Frack-Hertz-Neon-3-Oszi.png</a:t>
            </a:r>
          </a:p>
          <a:p>
            <a:r>
              <a:rPr lang="de-DE" sz="1100" dirty="0"/>
              <a:t> </a:t>
            </a:r>
            <a:r>
              <a:rPr lang="de-DE" sz="1100" dirty="0" smtClean="0"/>
              <a:t>                 https</a:t>
            </a:r>
            <a:r>
              <a:rPr lang="de-DE" sz="1100" dirty="0"/>
              <a:t>://lp.uni-goettingen.de/get/text/1612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58" y="381266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42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Franck-Hertz-Versuch </a:t>
            </a:r>
            <a:r>
              <a:rPr lang="de-DE" dirty="0" smtClean="0"/>
              <a:t>– Interpretation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Klassische 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Nur ein Energieabfall bei Erreichen der Ionisationsenergie von Quecksilber, danach stetiger Anstieg der Restenergie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28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Photoeffekt – Historischer 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9592" y="1412776"/>
            <a:ext cx="7272808" cy="4572000"/>
          </a:xfrm>
        </p:spPr>
        <p:txBody>
          <a:bodyPr>
            <a:normAutofit/>
          </a:bodyPr>
          <a:lstStyle/>
          <a:p>
            <a:r>
              <a:rPr lang="de-DE" sz="2400" dirty="0" smtClean="0"/>
              <a:t>1839 erstmals </a:t>
            </a:r>
            <a:r>
              <a:rPr lang="de-DE" sz="2400" dirty="0"/>
              <a:t>von Alexandre Edmond </a:t>
            </a:r>
            <a:r>
              <a:rPr lang="de-DE" sz="2400" dirty="0" smtClean="0"/>
              <a:t>Becquerel entdeckt</a:t>
            </a:r>
          </a:p>
          <a:p>
            <a:r>
              <a:rPr lang="de-DE" sz="2400" dirty="0" smtClean="0"/>
              <a:t>1886 erste systematische Untersuchungen durch </a:t>
            </a:r>
            <a:r>
              <a:rPr lang="de-DE" sz="2400" dirty="0"/>
              <a:t>Heinrich Hertz und Wilhelm </a:t>
            </a:r>
            <a:r>
              <a:rPr lang="de-DE" sz="2400" dirty="0" smtClean="0"/>
              <a:t>Hallwachs</a:t>
            </a:r>
          </a:p>
          <a:p>
            <a:r>
              <a:rPr lang="de-DE" sz="2400" dirty="0" smtClean="0"/>
              <a:t>1900 erste </a:t>
            </a:r>
            <a:r>
              <a:rPr lang="de-DE" sz="2400" dirty="0"/>
              <a:t>quantitative Untersuchungen in einer Hochvakuumapparatur durch Philipp </a:t>
            </a:r>
            <a:r>
              <a:rPr lang="de-DE" sz="2400" dirty="0" smtClean="0"/>
              <a:t>Lenard </a:t>
            </a:r>
          </a:p>
          <a:p>
            <a:r>
              <a:rPr lang="de-DE" sz="2400" dirty="0" smtClean="0"/>
              <a:t>1905 theoretische Erklärung durch Einstein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101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Franck-Hertz-Versuch – Interpretation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77544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Quantenmechanische 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Elektronen des Atoms haben diskrete Energiezustände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Klassischer elastischer </a:t>
            </a:r>
            <a:r>
              <a:rPr lang="de-DE" dirty="0"/>
              <a:t>Stoß mit dem </a:t>
            </a:r>
            <a:r>
              <a:rPr lang="de-DE" dirty="0" smtClean="0"/>
              <a:t>Atom bei zu geringer Energie der Elektronen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Anregung von Elektronen in niedrigen Energieniveaus in höhere Zustände bei genügend Energie ⇒ Übertragung von quantisierten Energiemengen bei inelastischem Stoß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Angeregtes Elektron fällt durch Energieabgabe in Form von Photonen in den Ursprungszustand zurück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Niedrigstes anregbares Energieniveau von Quecksilber bei 4,9eV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9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Compton-Effekt – Historischer Hintergrund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1922 erstmals von Arthur Compton im Experiment gefunden</a:t>
            </a:r>
          </a:p>
          <a:p>
            <a:r>
              <a:rPr lang="de-DE" dirty="0" smtClean="0"/>
              <a:t>1927 Nobelpreis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416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850106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Compton-Effekt - Versuchsaufbau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48041" cy="4778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191030" y="6324010"/>
            <a:ext cx="60371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de-DE" sz="1100" dirty="0"/>
              <a:t>Bildquelle: </a:t>
            </a:r>
            <a:r>
              <a:rPr lang="en-GB" sz="1100" dirty="0">
                <a:latin typeface="Arial"/>
              </a:rPr>
              <a:t>http://qudev.phys.ethz.ch/content/science/BuchPhysikIV/PhysikIVch4.html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41464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Compton-Effekt – Experimentelle Resultate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399" y="1447800"/>
            <a:ext cx="7955019" cy="1261120"/>
          </a:xfrm>
        </p:spPr>
        <p:txBody>
          <a:bodyPr/>
          <a:lstStyle/>
          <a:p>
            <a:r>
              <a:rPr lang="de-DE" dirty="0" smtClean="0"/>
              <a:t>Verschiebung des Spektrums zu größeren Wellenlängen in Abhängigkeit des Streuwinkels</a:t>
            </a:r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492896"/>
            <a:ext cx="4599181" cy="3816424"/>
          </a:xfrm>
          <a:prstGeom prst="rect">
            <a:avLst/>
          </a:prstGeom>
          <a:ln>
            <a:noFill/>
          </a:ln>
        </p:spPr>
      </p:pic>
      <p:pic>
        <p:nvPicPr>
          <p:cNvPr id="6" name="Grafik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94717" y="2492896"/>
            <a:ext cx="3888000" cy="3816424"/>
          </a:xfrm>
          <a:prstGeom prst="rect">
            <a:avLst/>
          </a:prstGeom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191029" y="6324010"/>
            <a:ext cx="776534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de-DE" sz="1100" dirty="0"/>
              <a:t>Bildquelle: </a:t>
            </a:r>
            <a:r>
              <a:rPr lang="en-GB" sz="1100" dirty="0">
                <a:latin typeface="Arial"/>
              </a:rPr>
              <a:t>http://</a:t>
            </a:r>
            <a:r>
              <a:rPr lang="en-GB" sz="1100" dirty="0" smtClean="0">
                <a:latin typeface="Arial"/>
              </a:rPr>
              <a:t>qudev.phys.ethz.ch/content/science/BuchPhysikIV/PhysikIVch4.html</a:t>
            </a:r>
          </a:p>
          <a:p>
            <a:pPr>
              <a:buSzPct val="45000"/>
            </a:pPr>
            <a:r>
              <a:rPr lang="en-GB" sz="1100" dirty="0" smtClean="0">
                <a:latin typeface="Arial"/>
              </a:rPr>
              <a:t>                  </a:t>
            </a:r>
            <a:r>
              <a:rPr lang="en-GB" sz="1100" dirty="0">
                <a:latin typeface="Arial"/>
              </a:rPr>
              <a:t>http://user.uni-frankfurt.de/~dweiss/LaTeX2HTML/Atom/node5_mn.htm#SECTION00550000000000000000</a:t>
            </a:r>
            <a:endParaRPr lang="en-GB" sz="1100" dirty="0"/>
          </a:p>
          <a:p>
            <a:pPr>
              <a:buSzPct val="45000"/>
            </a:pP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97092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Compton-Effekt - Interpretation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Klassische 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Lichtwellen regen freie Elektronen (Thomson-Streuung) oder gebundene Elektronen (Rayleigh-Streuung) zur Oszillation 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Oszillierende Elektronen strahlen EM-Wellen der gleichen Wellenlänge aus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Aber: Änderung der Wellenlänge im Experiment</a:t>
            </a:r>
          </a:p>
        </p:txBody>
      </p:sp>
    </p:spTree>
    <p:extLst>
      <p:ext uri="{BB962C8B-B14F-4D97-AF65-F5344CB8AC3E}">
        <p14:creationId xmlns:p14="http://schemas.microsoft.com/office/powerpoint/2010/main" val="91900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Compton-Effekt - Interpretation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Quantenmechanische 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Elastischer Stoß zwischen Photon und Elektron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Teilchenbild: Photon und Elektron als Teilchen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Wellenbild: Photon als EM-Welle, Elektron als Materiewelle</a:t>
            </a:r>
            <a:endParaRPr lang="de-DE" dirty="0"/>
          </a:p>
        </p:txBody>
      </p:sp>
      <p:pic>
        <p:nvPicPr>
          <p:cNvPr id="7" name="Grafik 6"/>
          <p:cNvPicPr/>
          <p:nvPr/>
        </p:nvPicPr>
        <p:blipFill>
          <a:blip r:embed="rId2"/>
          <a:stretch>
            <a:fillRect/>
          </a:stretch>
        </p:blipFill>
        <p:spPr>
          <a:xfrm>
            <a:off x="4716016" y="1428646"/>
            <a:ext cx="4176464" cy="3584529"/>
          </a:xfrm>
          <a:prstGeom prst="rect">
            <a:avLst/>
          </a:prstGeom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191030" y="6324010"/>
            <a:ext cx="60371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</a:pPr>
            <a:r>
              <a:rPr lang="de-DE" sz="1100" dirty="0"/>
              <a:t>Bildquelle: </a:t>
            </a:r>
            <a:r>
              <a:rPr lang="en-GB" sz="1100" dirty="0">
                <a:latin typeface="Arial"/>
              </a:rPr>
              <a:t>https://lp.uni-goettingen.de/get/text/1557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6147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Compton-Effekt - Interpretation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899592" y="1412776"/>
                <a:ext cx="7772400" cy="4824536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Quantenmechanische Annahme: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Energie-Impuls-Erhaltung:</a:t>
                </a:r>
              </a:p>
              <a:p>
                <a:pPr marL="594360" lvl="2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4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𝐸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/>
                            </a:rPr>
                            <m:t>𝐸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sz="2400" dirty="0" smtClean="0">
                  <a:ea typeface="Cambria Math"/>
                </a:endParaRPr>
              </a:p>
              <a:p>
                <a:pPr marL="594360" lvl="2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24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de-DE" sz="24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24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4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de-DE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de-DE" sz="2400" i="1">
                              <a:latin typeface="Cambria Math"/>
                            </a:rPr>
                            <m:t>′</m:t>
                          </m:r>
                        </m:e>
                        <m:sub>
                          <m:r>
                            <a:rPr lang="de-DE" sz="2400" i="1"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de-DE" sz="2400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/>
                  <a:t>Wellenlängenänderung:</a:t>
                </a:r>
              </a:p>
              <a:p>
                <a:pPr marL="320040" lvl="1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λ</m:t>
                          </m:r>
                        </m:e>
                        <m:sup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de-DE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de-DE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de-DE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de-DE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Mit Compton-Wellenlänge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den>
                    </m:f>
                  </m:oMath>
                </a14:m>
                <a:r>
                  <a:rPr lang="de-DE" dirty="0" smtClean="0"/>
                  <a:t> (Impulsunabhängig)</a:t>
                </a:r>
              </a:p>
            </p:txBody>
          </p:sp>
        </mc:Choice>
        <mc:Fallback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899592" y="1412776"/>
                <a:ext cx="7772400" cy="4824536"/>
              </a:xfrm>
              <a:blipFill rotWithShape="1">
                <a:blip r:embed="rId2"/>
                <a:stretch>
                  <a:fillRect l="-784" t="-11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556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Stern-Gerlach-Versuch – </a:t>
            </a:r>
            <a:br>
              <a:rPr lang="de-DE" dirty="0" smtClean="0"/>
            </a:br>
            <a:r>
              <a:rPr lang="de-DE" dirty="0" smtClean="0"/>
              <a:t>Historischer Hintergrund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1922 erstmals von Otto Stern und Walther Gerlach im Physikalischen Verein Frankfurt mit Silberatomen durchgeführt</a:t>
            </a:r>
          </a:p>
          <a:p>
            <a:r>
              <a:rPr lang="de-DE" dirty="0" smtClean="0"/>
              <a:t>1925 neue Deutung erforderlich durch Elektronenspin</a:t>
            </a:r>
          </a:p>
          <a:p>
            <a:r>
              <a:rPr lang="de-DE" dirty="0" smtClean="0"/>
              <a:t>1927 Nachweis des Effektes durch </a:t>
            </a:r>
            <a:r>
              <a:rPr lang="de-DE" dirty="0" smtClean="0"/>
              <a:t>Phipps</a:t>
            </a:r>
            <a:r>
              <a:rPr lang="de-DE" dirty="0" smtClean="0"/>
              <a:t> und Taylor an Wasserstoffatomen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7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/>
          <a:lstStyle/>
          <a:p>
            <a:pPr algn="ctr"/>
            <a:r>
              <a:rPr lang="de-DE" dirty="0"/>
              <a:t>Stern-Gerlach-Versuch </a:t>
            </a:r>
            <a:r>
              <a:rPr lang="de-DE" dirty="0" smtClean="0"/>
              <a:t>– Aufbau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7"/>
            <a:ext cx="8064896" cy="5025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https://</a:t>
            </a:r>
            <a:r>
              <a:rPr lang="de-DE" sz="1100" dirty="0" smtClean="0"/>
              <a:t>de.wikipedia.org/wiki/Stern-Gerlach-Versuch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17820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Stern-Gerlach-Versuch </a:t>
            </a:r>
            <a:r>
              <a:rPr lang="de-DE" dirty="0" smtClean="0"/>
              <a:t>– Aufbau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Aufspaltung eines Atomstrahles durch ein starkes Magnetfeld</a:t>
            </a:r>
          </a:p>
          <a:p>
            <a:r>
              <a:rPr lang="de-DE" dirty="0" smtClean="0"/>
              <a:t>Im ursprünglichen Versuch: Silberatome aus einem Atomstrahlofen, anschließende Ablagerung auf einer Glasplatte (≙Detektor)</a:t>
            </a:r>
          </a:p>
          <a:p>
            <a:r>
              <a:rPr lang="de-DE" dirty="0" smtClean="0"/>
              <a:t>Bedingung an die Atome: Keine elektrische Ladung (zu starker Einfluss der Lorentzkraft)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69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de-DE" dirty="0" smtClean="0"/>
              <a:t>Photoeffekt - 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899592" y="1401523"/>
            <a:ext cx="3749040" cy="4572000"/>
          </a:xfrm>
        </p:spPr>
        <p:txBody>
          <a:bodyPr/>
          <a:lstStyle/>
          <a:p>
            <a:r>
              <a:rPr lang="de-DE" dirty="0" smtClean="0"/>
              <a:t>Frühe Versuche mit variierendem Aufbau, als Kern immer ein mit Licht bestrahltes Metall</a:t>
            </a:r>
          </a:p>
          <a:p>
            <a:r>
              <a:rPr lang="de-DE" dirty="0" smtClean="0"/>
              <a:t>Heutzutage: Gegenfeldmethode, erstmals 1912-15 für präzise Messungen genutzt</a:t>
            </a:r>
          </a:p>
        </p:txBody>
      </p:sp>
      <p:pic>
        <p:nvPicPr>
          <p:cNvPr id="5" name="Picture 2" descr="PI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77" y="1124744"/>
            <a:ext cx="3483479" cy="234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477" y="3687523"/>
            <a:ext cx="3860179" cy="280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91030" y="6324010"/>
            <a:ext cx="5173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Bildquelle: http</a:t>
            </a:r>
            <a:r>
              <a:rPr lang="de-DE" sz="1100" dirty="0"/>
              <a:t>://qudev.phys.ethz.ch/content/science/BuchPhysikIV/PhysikIVch2.html</a:t>
            </a:r>
          </a:p>
        </p:txBody>
      </p:sp>
    </p:spTree>
    <p:extLst>
      <p:ext uri="{BB962C8B-B14F-4D97-AF65-F5344CB8AC3E}">
        <p14:creationId xmlns:p14="http://schemas.microsoft.com/office/powerpoint/2010/main" val="15058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Stern-Gerlach-Versuch </a:t>
            </a:r>
            <a:r>
              <a:rPr lang="de-DE" dirty="0" smtClean="0"/>
              <a:t>– Experimentelle Resultate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Aufteilen des Silberatomstrahles in zwei distinkte (polarisierte) Teilstrahlen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696744" cy="363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/>
              <a:t>Bildquelle: </a:t>
            </a:r>
            <a:r>
              <a:rPr lang="de-DE" sz="1100" u="sng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http://</a:t>
            </a:r>
            <a:r>
              <a:rPr lang="de-DE" sz="1100" u="sng" spc="-1" dirty="0" smtClean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mriquestions.com/spin-vs-spin-state.html</a:t>
            </a:r>
            <a:endParaRPr lang="de-DE" sz="16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3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Stern-Gerlach-Versuch </a:t>
            </a:r>
            <a:r>
              <a:rPr lang="de-DE" dirty="0" smtClean="0"/>
              <a:t>– Interpretation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Klassische Annahme: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Durch magnetisches Moment der Atome wirkt eine Kraft: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𝐹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𝛻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</m:acc>
                    <m:r>
                      <a:rPr lang="de-DE" i="1" smtClean="0">
                        <a:latin typeface="Cambria Math"/>
                        <a:ea typeface="Cambria Math"/>
                      </a:rPr>
                      <m:t>×</m:t>
                    </m:r>
                    <m:acc>
                      <m:accPr>
                        <m:chr m:val="⃗"/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Zufällige Ausrichtung der Silberatome des Atomofens </a:t>
                </a:r>
                <a:r>
                  <a:rPr lang="de-DE" dirty="0" smtClean="0">
                    <a:latin typeface="Cambria Math"/>
                    <a:ea typeface="Cambria Math"/>
                  </a:rPr>
                  <a:t>→</a:t>
                </a:r>
                <a:r>
                  <a:rPr lang="de-DE" dirty="0" smtClean="0"/>
                  <a:t> Breite Verteilung erwartet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Aber: Quantisierte Ergebnisse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2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37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Stern-Gerlach-Versuch –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077544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Quantenmechanische Annahme: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Quantisierter Drehimpuls: Magnetische Drehimpulsquantenzahl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de-DE" dirty="0" smtClean="0"/>
                  <a:t> kann nur Werte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(2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de-DE" dirty="0" smtClean="0"/>
                  <a:t> Werte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=−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,−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+1,…,+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de-DE" dirty="0" smtClean="0"/>
                  <a:t> annehmen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Ganzzahliger Drehimpuls erzeugt ungerade Anzahl von polarisierten Teilstrahlen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Postulierter Elektronenspin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 smtClean="0"/>
                  <a:t> sorgt für gerade Anzahl von Teilstrahlen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Bei Silber: Gesamtdrehimpuls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de-DE" dirty="0" smtClean="0"/>
                  <a:t>, alle Spins außer dem äußersten 5s-Elektron heben sich gegenseitig auf </a:t>
                </a:r>
                <a:r>
                  <a:rPr lang="de-DE" dirty="0" smtClean="0">
                    <a:latin typeface="Cambria Math"/>
                    <a:ea typeface="Cambria Math"/>
                  </a:rPr>
                  <a:t>→</a:t>
                </a:r>
                <a:r>
                  <a:rPr lang="de-DE" dirty="0" smtClean="0"/>
                  <a:t> Silberatome verhalten sich wie Spin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dirty="0" smtClean="0"/>
                  <a:t> -Teilchen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5077544"/>
              </a:xfrm>
              <a:blipFill rotWithShape="1">
                <a:blip r:embed="rId2"/>
                <a:stretch>
                  <a:fillRect l="-706" t="-1082" r="-6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4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Anwendungen der Quantenmechanik </a:t>
            </a:r>
            <a:r>
              <a:rPr lang="de-DE" dirty="0" smtClean="0"/>
              <a:t>– Stern-Gerlach-Versuch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Polarisierte Teilchenstrahlen:</a:t>
            </a:r>
          </a:p>
          <a:p>
            <a:pPr lvl="1"/>
            <a:r>
              <a:rPr lang="de-DE" dirty="0" smtClean="0"/>
              <a:t>Nutzung für die Erzeugung von (elektrisch neutralen) Teilchenstrahlen mit vorgegebener Polarisationsrichtung (z.B. für Teilchenbeschleuniger)</a:t>
            </a:r>
          </a:p>
          <a:p>
            <a:pPr lvl="1"/>
            <a:r>
              <a:rPr lang="de-DE" dirty="0" smtClean="0"/>
              <a:t>Meist Nutzung mit Quadro- oder Sextupolmagneten (fokussiert eine Polarisation in die Mitte, defokussiert andere Polarisationen)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92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922114"/>
          </a:xfrm>
        </p:spPr>
        <p:txBody>
          <a:bodyPr/>
          <a:lstStyle/>
          <a:p>
            <a:pPr algn="ctr"/>
            <a:r>
              <a:rPr lang="de-DE" dirty="0" smtClean="0"/>
              <a:t>EPR – Historischer 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1935 von </a:t>
            </a:r>
            <a:r>
              <a:rPr lang="de-DE" dirty="0"/>
              <a:t>Albert Einstein, Boris Podolsky und Nathan </a:t>
            </a:r>
            <a:r>
              <a:rPr lang="de-DE" dirty="0" smtClean="0"/>
              <a:t>Rosen aufgestelltes Gedankenexperiment zum Beweis, dass die Quantenmechanik unvollständig ist</a:t>
            </a:r>
          </a:p>
          <a:p>
            <a:r>
              <a:rPr lang="de-DE" dirty="0" smtClean="0"/>
              <a:t>1960 theoretische Grundlage zur möglichen Falsifizierung der EPR-Überlegung durch die </a:t>
            </a:r>
            <a:r>
              <a:rPr lang="de-DE" dirty="0" smtClean="0"/>
              <a:t>Bell‘sche</a:t>
            </a:r>
            <a:r>
              <a:rPr lang="de-DE" dirty="0" smtClean="0"/>
              <a:t> Ungleichung von John Stewart Bell (muss von klassischen Theorien erfüllt werden)</a:t>
            </a:r>
          </a:p>
          <a:p>
            <a:r>
              <a:rPr lang="de-DE" dirty="0" smtClean="0"/>
              <a:t>1982 erste experimentelle Überprüfung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4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EPR - Versuchsaufbau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221560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Quelle für „verschränkte“ Teilchen: der exakte Zustand der beiden Teilchen ist unbestimmt, der Zustand eines Teilchens lässt auf den des anderen schließen (z.B. Gesamtimpuls, Spin, Drehimpuls = 0)</a:t>
            </a:r>
          </a:p>
          <a:p>
            <a:r>
              <a:rPr lang="de-DE" dirty="0" smtClean="0"/>
              <a:t>Im Ursprünglichen Gedankenexperiment: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Impuls und Ort sind korreliert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Durch Messung an Teilchen 1 wird Impuls/Ort von Teilchen 2 ohne Messung bestimmt (</a:t>
            </a:r>
            <a:r>
              <a:rPr lang="de-DE" dirty="0" smtClean="0">
                <a:latin typeface="Cambria Math"/>
                <a:ea typeface="Cambria Math"/>
              </a:rPr>
              <a:t>→ </a:t>
            </a:r>
            <a:r>
              <a:rPr lang="de-DE" dirty="0" smtClean="0">
                <a:ea typeface="Cambria Math"/>
              </a:rPr>
              <a:t>keine Veränderung des Zustands)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Beide Eigenschaften könnten ohne direkte Messung an Teilchen 2 bestimmt werden </a:t>
            </a:r>
            <a:r>
              <a:rPr lang="de-DE" dirty="0" smtClean="0">
                <a:latin typeface="Cambria Math"/>
                <a:ea typeface="Cambria Math"/>
              </a:rPr>
              <a:t>→</a:t>
            </a:r>
            <a:r>
              <a:rPr lang="de-DE" dirty="0" smtClean="0"/>
              <a:t> beide müssten exakt feststehen (im Widerspruch zur Unschärferelation)</a:t>
            </a:r>
          </a:p>
        </p:txBody>
      </p:sp>
    </p:spTree>
    <p:extLst>
      <p:ext uri="{BB962C8B-B14F-4D97-AF65-F5344CB8AC3E}">
        <p14:creationId xmlns:p14="http://schemas.microsoft.com/office/powerpoint/2010/main" val="130006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EPR - Versuchsaufbau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Später meist durchgeführtes Experiment: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Spontaner Zerfall eines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𝑆𝑝𝑖𝑛</m:t>
                    </m:r>
                    <m:r>
                      <a:rPr lang="de-DE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de-DE" dirty="0" smtClean="0"/>
                  <a:t> Teilchens in 2 (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𝑆𝑝𝑖𝑛</m:t>
                    </m:r>
                    <m:r>
                      <a:rPr lang="de-DE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de-DE" dirty="0" smtClean="0"/>
                  <a:t>) Photonen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Messung der Polarisation der beiden Photonen weit (bis über 100km) voneinander entfernt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Ausrichtung der Polarisationsfilter erst kurz vor der Messung (keine Informationsübertragung mit Lichtgeschwindigkeit möglich)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200" r="-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60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EPR – Experimentelle Ergebnisse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Mittelwerte der Ergebnisse verletzen die </a:t>
            </a:r>
            <a:r>
              <a:rPr lang="de-DE" dirty="0" smtClean="0"/>
              <a:t>Bell‘sche</a:t>
            </a:r>
            <a:r>
              <a:rPr lang="de-DE" dirty="0" smtClean="0"/>
              <a:t> Ungleichung (</a:t>
            </a:r>
            <a:r>
              <a:rPr lang="de-DE" dirty="0" smtClean="0">
                <a:latin typeface="Cambria Math"/>
                <a:ea typeface="Cambria Math"/>
              </a:rPr>
              <a:t>→</a:t>
            </a:r>
            <a:r>
              <a:rPr lang="de-DE" dirty="0" smtClean="0"/>
              <a:t> Voraussagen der Quantenmechanik stimmen)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4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EPR - Interpretation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Klassische 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Quantenmechanik sollte eine klassische Theorie sein (realistisch und lokal)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Realistisch: alle messbaren Eigenschaften liegen bereits vor der Messung vor (unter Umständen unbekannt durch </a:t>
            </a:r>
            <a:r>
              <a:rPr lang="de-DE" dirty="0"/>
              <a:t>N</a:t>
            </a:r>
            <a:r>
              <a:rPr lang="de-DE" dirty="0" smtClean="0"/>
              <a:t>ichtwissen von Variablen)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Lokal: Messung an einem Ort sorgt nicht instantan für Veränderung an einem anderen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4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EPR - Interpretation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Quantenmechanische Annahme: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Ist keine klassische Theorie (mindestens Lokalität oder Realismus nicht erfüllt)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Verborgene Variablen (keine Überlagerten Zustände, dafür unbekannte Variablen) nur durch Aufgabe der Lokalität möglich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480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352928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Photoeffekt – Experimentelle Resultate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3749040" cy="487621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de-DE" dirty="0" smtClean="0"/>
                  <a:t>Photostrom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de-DE" dirty="0" smtClean="0"/>
                  <a:t> abhängig von Gegenspannung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de-DE" dirty="0" smtClean="0"/>
                  <a:t> und Lichtintensität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𝑃</m:t>
                    </m:r>
                    <m:r>
                      <a:rPr lang="de-DE" i="1" dirty="0" smtClean="0">
                        <a:latin typeface="Cambria Math"/>
                      </a:rPr>
                      <m:t>/</m:t>
                    </m:r>
                    <m:r>
                      <a:rPr lang="de-DE" i="1" dirty="0" smtClean="0">
                        <a:latin typeface="Cambria Math"/>
                      </a:rPr>
                      <m:t>𝐴</m:t>
                    </m:r>
                  </m:oMath>
                </a14:m>
                <a:endParaRPr lang="de-DE" i="1" dirty="0" smtClean="0"/>
              </a:p>
              <a:p>
                <a:r>
                  <a:rPr lang="de-DE" dirty="0" smtClean="0"/>
                  <a:t>Sättigungsstromstärke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bei hinreichend großer Gegenspannung</a:t>
                </a:r>
              </a:p>
              <a:p>
                <a:r>
                  <a:rPr lang="de-DE" dirty="0" smtClean="0"/>
                  <a:t>Maximale kinetische Energie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(−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)∙(−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𝑚𝑎𝑥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de-DE" dirty="0" smtClean="0"/>
                  <a:t> rein (materialunabhängig) proportional zur Frequenz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ν</m:t>
                    </m:r>
                  </m:oMath>
                </a14:m>
                <a:r>
                  <a:rPr lang="de-DE" dirty="0" smtClean="0"/>
                  <a:t> des genutzten Lichtes</a:t>
                </a:r>
              </a:p>
              <a:p>
                <a:r>
                  <a:rPr lang="de-DE" dirty="0" smtClean="0"/>
                  <a:t>Nötige Minimalfrequenz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de-DE" dirty="0" smtClean="0"/>
                  <a:t> materialabhängig 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3749040" cy="4876210"/>
              </a:xfrm>
              <a:blipFill rotWithShape="1">
                <a:blip r:embed="rId2"/>
                <a:stretch>
                  <a:fillRect l="-1138" t="-2378" r="-2439" b="-11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96752"/>
            <a:ext cx="404196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528392" cy="217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91030" y="6324010"/>
            <a:ext cx="5173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Bildquelle: http</a:t>
            </a:r>
            <a:r>
              <a:rPr lang="de-DE" sz="1100" dirty="0"/>
              <a:t>://qudev.phys.ethz.ch/content/science/BuchPhysikIV/PhysikIVch2.html</a:t>
            </a:r>
          </a:p>
        </p:txBody>
      </p:sp>
    </p:spTree>
    <p:extLst>
      <p:ext uri="{BB962C8B-B14F-4D97-AF65-F5344CB8AC3E}">
        <p14:creationId xmlns:p14="http://schemas.microsoft.com/office/powerpoint/2010/main" val="10434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Anwendungen der </a:t>
            </a:r>
            <a:r>
              <a:rPr lang="de-DE" dirty="0" smtClean="0"/>
              <a:t>Quantenmechanik - EPR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Qubits: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Quantenbits als Grundlage für Quantencomputer mit möglichen Zuständen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𝛼</m:t>
                    </m:r>
                    <m:d>
                      <m:dPr>
                        <m:begChr m:val="|"/>
                        <m:endChr m:val="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𝛽</m:t>
                    </m:r>
                    <m:d>
                      <m:dPr>
                        <m:begChr m:val="|"/>
                        <m:endChr m:val="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de-DE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=1</m:t>
                    </m:r>
                  </m:oMath>
                </a14:m>
                <a:r>
                  <a:rPr lang="de-DE" dirty="0" smtClean="0"/>
                  <a:t> statt 0 oder 1 wie bei klassischen Bits</a:t>
                </a:r>
                <a:endParaRPr lang="de-DE" dirty="0"/>
              </a:p>
              <a:p>
                <a:r>
                  <a:rPr lang="de-DE" dirty="0" smtClean="0"/>
                  <a:t>Quantenkryptographie: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Übertragung eines verschränkten Quantenschlüssels (Abhören verändert die Quantenzustände, Abhören von Gegnern mit unbegrenzten Mitteln fällt auf)</a:t>
                </a:r>
                <a:endParaRPr lang="de-DE" dirty="0"/>
              </a:p>
              <a:p>
                <a:pPr lvl="1"/>
                <a:endParaRPr lang="de-DE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DE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de-DE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2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679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Photoeffekt - Interpretation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lvl="0"/>
                <a:r>
                  <a:rPr lang="de-DE" sz="2800" dirty="0" smtClean="0"/>
                  <a:t>Klassische Annahme: Licht als Welle</a:t>
                </a:r>
              </a:p>
              <a:p>
                <a:pPr lvl="1"/>
                <a:r>
                  <a:rPr lang="de-DE" dirty="0" smtClean="0"/>
                  <a:t>Elektronen nehmen Energie von Lichtwellen auf bis die Austrittsenergie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𝑊</m:t>
                    </m:r>
                  </m:oMath>
                </a14:m>
                <a:r>
                  <a:rPr lang="de-DE" dirty="0" smtClean="0"/>
                  <a:t> übertroffen ist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Keine Minimalfrequenz, endliche Dauer bis zum Auslösen der Elektronen, maximale kinetische Energie abhängig von der Lichtintensität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 smtClean="0"/>
                  <a:t>Alles im Widerspruch zum Experiment</a:t>
                </a: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863" t="-1333" r="-9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nhaltsplatzhalter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056" y="4299495"/>
            <a:ext cx="3533651" cy="24604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Bildquelle</a:t>
            </a:r>
            <a:r>
              <a:rPr lang="de-DE" sz="1100" dirty="0"/>
              <a:t>: https://de.wikipedia.org/wiki/Photoelektrischer_Effekt</a:t>
            </a:r>
          </a:p>
        </p:txBody>
      </p:sp>
    </p:spTree>
    <p:extLst>
      <p:ext uri="{BB962C8B-B14F-4D97-AF65-F5344CB8AC3E}">
        <p14:creationId xmlns:p14="http://schemas.microsoft.com/office/powerpoint/2010/main" val="24492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Photoeffekt -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de-DE" dirty="0" smtClean="0"/>
                  <a:t>Neuer (quantenmechanischer) Ansatz von Einstein:</a:t>
                </a:r>
              </a:p>
              <a:p>
                <a:pPr lvl="1"/>
                <a:r>
                  <a:rPr lang="de-DE" dirty="0" smtClean="0"/>
                  <a:t>Die kinetische Energie zum herauslösen eines Elektrons beträgt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𝑘𝑖𝑛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ν</m:t>
                    </m:r>
                    <m:r>
                      <a:rPr lang="de-DE" b="0" i="1" smtClean="0">
                        <a:latin typeface="Cambria Math"/>
                      </a:rPr>
                      <m:t> −</m:t>
                    </m:r>
                    <m:r>
                      <a:rPr lang="de-DE" b="0" i="1" smtClean="0">
                        <a:latin typeface="Cambria Math"/>
                      </a:rPr>
                      <m:t>𝑊</m:t>
                    </m:r>
                  </m:oMath>
                </a14:m>
                <a:endParaRPr lang="de-DE" dirty="0" smtClean="0"/>
              </a:p>
              <a:p>
                <a:pPr lvl="1"/>
                <a:r>
                  <a:rPr lang="de-DE" dirty="0" smtClean="0"/>
                  <a:t>Postulat: Licht verhält sich wie ein Teilchen mit Energie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h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/>
                      </a:rPr>
                      <m:t>ν</m:t>
                    </m:r>
                  </m:oMath>
                </a14:m>
                <a:r>
                  <a:rPr lang="de-DE" dirty="0" smtClean="0"/>
                  <a:t>, genannt Lichtquant oder Photon</a:t>
                </a:r>
              </a:p>
              <a:p>
                <a:pPr lvl="1"/>
                <a:r>
                  <a:rPr lang="de-DE" dirty="0" smtClean="0"/>
                  <a:t>Photon kann gesamte Energie auf einzelnes Elektron übertragen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06" t="-12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08636"/>
            <a:ext cx="2592288" cy="2276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/>
              <p:cNvSpPr/>
              <p:nvPr/>
            </p:nvSpPr>
            <p:spPr>
              <a:xfrm>
                <a:off x="323528" y="5361979"/>
                <a:ext cx="410445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h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</a:rPr>
                        <m:t>𝑃𝑙𝑎𝑛𝑐𝑘𝑠𝑐h𝑒𝑠</m:t>
                      </m:r>
                      <m:r>
                        <a:rPr lang="de-DE" b="0" i="1" smtClean="0">
                          <a:latin typeface="Cambria Math"/>
                        </a:rPr>
                        <m:t> </m:t>
                      </m:r>
                      <m:r>
                        <a:rPr lang="de-DE" b="0" i="1" smtClean="0">
                          <a:latin typeface="Cambria Math"/>
                        </a:rPr>
                        <m:t>𝑊𝑖𝑟𝑘𝑢𝑛𝑠𝑞𝑢𝑎𝑛𝑡𝑢𝑚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" name="Rechtec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361979"/>
                <a:ext cx="410445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hteck 5"/>
          <p:cNvSpPr/>
          <p:nvPr/>
        </p:nvSpPr>
        <p:spPr>
          <a:xfrm>
            <a:off x="191030" y="6324010"/>
            <a:ext cx="51730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Bildquelle: http</a:t>
            </a:r>
            <a:r>
              <a:rPr lang="de-DE" sz="1100" dirty="0"/>
              <a:t>://qudev.phys.ethz.ch/content/science/BuchPhysikIV/PhysikIVch2.html</a:t>
            </a:r>
          </a:p>
        </p:txBody>
      </p:sp>
    </p:spTree>
    <p:extLst>
      <p:ext uri="{BB962C8B-B14F-4D97-AF65-F5344CB8AC3E}">
        <p14:creationId xmlns:p14="http://schemas.microsoft.com/office/powerpoint/2010/main" val="152346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Anwendungen der Quantenmechanik – Photoeffekt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Lichtsensoren:</a:t>
            </a:r>
          </a:p>
          <a:p>
            <a:pPr lvl="1"/>
            <a:r>
              <a:rPr lang="de-DE" dirty="0" smtClean="0"/>
              <a:t>Nutzung des Photoeffektes zur präzisen Erfassung von geringen Mengen an Photonen (z.B. in der Astronomie)</a:t>
            </a:r>
          </a:p>
          <a:p>
            <a:pPr lvl="1"/>
            <a:r>
              <a:rPr lang="de-DE" dirty="0" smtClean="0"/>
              <a:t>Nutzung der präzisen Abhängigkeiten von Lichtintensität und –</a:t>
            </a:r>
            <a:r>
              <a:rPr lang="de-DE" dirty="0" smtClean="0"/>
              <a:t>frequenz</a:t>
            </a:r>
            <a:r>
              <a:rPr lang="de-DE" dirty="0" smtClean="0"/>
              <a:t> für Bildsensoren, z.B. in Digitalkameras</a:t>
            </a:r>
          </a:p>
          <a:p>
            <a:pPr lvl="1"/>
            <a:r>
              <a:rPr lang="de-DE" dirty="0" smtClean="0"/>
              <a:t>Heutzutage meist Nutzung des inneren Photoeffekts mit Halbleitern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dirty="0" smtClean="0"/>
              <a:t>Keine austretenden Elektronen, keine Vakuumröhren nötig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1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Doppelspalt – Historischer Hintergrund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933528"/>
              </a:xfrm>
            </p:spPr>
            <p:txBody>
              <a:bodyPr>
                <a:normAutofit/>
              </a:bodyPr>
              <a:lstStyle/>
              <a:p>
                <a:r>
                  <a:rPr lang="de-DE" dirty="0" smtClean="0"/>
                  <a:t>1802 erstmals von Thomas Young zum Nachweis der Wellennatur des Lichtes durchgeführt</a:t>
                </a:r>
                <a:endParaRPr lang="de-DE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de-DE" dirty="0"/>
                  <a:t>Streit zwischen Wellen- und Korpuskel(Teilchen</a:t>
                </a:r>
                <a:r>
                  <a:rPr lang="de-DE" dirty="0" smtClean="0"/>
                  <a:t>)-natur </a:t>
                </a:r>
                <a:r>
                  <a:rPr lang="de-DE" dirty="0"/>
                  <a:t>des Lichtes scheint bis zu Einsteins Postulat zum Photoeffekt geklärt</a:t>
                </a:r>
              </a:p>
              <a:p>
                <a:r>
                  <a:rPr lang="de-DE" dirty="0" smtClean="0"/>
                  <a:t>Ab 1927 diverse Experimente an Kristallgittern (Brechung am Gitter, entspricht Spaltversuchen mit sehr vielen Spalten)</a:t>
                </a:r>
              </a:p>
              <a:p>
                <a:r>
                  <a:rPr lang="de-DE" dirty="0" smtClean="0"/>
                  <a:t>1961 erstmals von Claus Jönsson mit massiven Teilchen (Elektronen) erfolgreich durchgeführt</a:t>
                </a:r>
              </a:p>
              <a:p>
                <a:r>
                  <a:rPr lang="de-DE" dirty="0" smtClean="0"/>
                  <a:t>Heutzutage erfolgreich mit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60</m:t>
                        </m:r>
                      </m:sub>
                    </m:sSub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48</m:t>
                        </m:r>
                      </m:sub>
                    </m:sSub>
                  </m:oMath>
                </a14:m>
                <a:r>
                  <a:rPr lang="de-DE" dirty="0" smtClean="0"/>
                  <a:t> getestet</a:t>
                </a:r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1447800"/>
                <a:ext cx="7772400" cy="4933528"/>
              </a:xfrm>
              <a:blipFill rotWithShape="1">
                <a:blip r:embed="rId2"/>
                <a:stretch>
                  <a:fillRect l="-706" t="-1112" r="-15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Doppelspalt </a:t>
            </a:r>
            <a:r>
              <a:rPr lang="de-DE" dirty="0" smtClean="0"/>
              <a:t>–Aufbau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"/>
          </p:nvPr>
        </p:nvSpPr>
        <p:spPr>
          <a:xfrm>
            <a:off x="827584" y="5467280"/>
            <a:ext cx="7834064" cy="839532"/>
          </a:xfrm>
        </p:spPr>
        <p:txBody>
          <a:bodyPr>
            <a:normAutofit/>
          </a:bodyPr>
          <a:lstStyle/>
          <a:p>
            <a:r>
              <a:rPr lang="de-DE" sz="2400" dirty="0" smtClean="0"/>
              <a:t>Meist wird als Lichtquelle monochromatisches Licht verwendet</a:t>
            </a:r>
            <a:endParaRPr lang="de-DE" sz="2400" dirty="0"/>
          </a:p>
        </p:txBody>
      </p:sp>
      <p:pic>
        <p:nvPicPr>
          <p:cNvPr id="1026" name="Picture 2" descr="http://www.seilnacht.com/Lexikon/f_dopp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304139"/>
            <a:ext cx="5981661" cy="401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91030" y="6324010"/>
            <a:ext cx="51730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Bildquelle</a:t>
            </a:r>
            <a:r>
              <a:rPr lang="de-DE" sz="1100" dirty="0"/>
              <a:t>: http://</a:t>
            </a:r>
            <a:r>
              <a:rPr lang="de-DE" sz="1100" dirty="0" smtClean="0"/>
              <a:t>www.seilnacht.com/Lexikon/f_doppel.gif</a:t>
            </a:r>
          </a:p>
        </p:txBody>
      </p:sp>
    </p:spTree>
    <p:extLst>
      <p:ext uri="{BB962C8B-B14F-4D97-AF65-F5344CB8AC3E}">
        <p14:creationId xmlns:p14="http://schemas.microsoft.com/office/powerpoint/2010/main" val="650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ONAS@PGOCLIQVVDWZY556" val="513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ctylos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ctylos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1688</Words>
  <Application>Microsoft Office PowerPoint</Application>
  <PresentationFormat>Bildschirmpräsentation (4:3)</PresentationFormat>
  <Paragraphs>187</Paragraphs>
  <Slides>40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Dactylos</vt:lpstr>
      <vt:lpstr>Theoretische Physik 3 für Lehramtsstudenten</vt:lpstr>
      <vt:lpstr>Photoeffekt – Historischer Hintergrund</vt:lpstr>
      <vt:lpstr>Photoeffekt - Aufbau</vt:lpstr>
      <vt:lpstr>Photoeffekt – Experimentelle Resultate</vt:lpstr>
      <vt:lpstr>Photoeffekt - Interpretation</vt:lpstr>
      <vt:lpstr>Photoeffekt - Interpretation</vt:lpstr>
      <vt:lpstr>Anwendungen der Quantenmechanik – Photoeffekt</vt:lpstr>
      <vt:lpstr>Doppelspalt – Historischer Hintergrund</vt:lpstr>
      <vt:lpstr>Doppelspalt –Aufbau</vt:lpstr>
      <vt:lpstr>Doppelspalt – Experimentelle Resultate</vt:lpstr>
      <vt:lpstr>Doppelspalt – Experimentelle Resultate –  C_60-Moleküle</vt:lpstr>
      <vt:lpstr>Doppelspalt - Interpretation</vt:lpstr>
      <vt:lpstr>Doppelspalt - Interpretation</vt:lpstr>
      <vt:lpstr>Doppelspalt - Interpretation</vt:lpstr>
      <vt:lpstr>Doppelspalt - Interpretation</vt:lpstr>
      <vt:lpstr>Franck-Hertz-Versuch –  Historischer Hintergrund </vt:lpstr>
      <vt:lpstr>Franck-Hertz-Versuch – Aufbau</vt:lpstr>
      <vt:lpstr>Franck-Hertz-Versuch – Experimentelle Resultate</vt:lpstr>
      <vt:lpstr>Franck-Hertz-Versuch – Interpretation</vt:lpstr>
      <vt:lpstr>Franck-Hertz-Versuch – Interpretation</vt:lpstr>
      <vt:lpstr>Compton-Effekt – Historischer Hintergrund</vt:lpstr>
      <vt:lpstr>Compton-Effekt - Versuchsaufbau</vt:lpstr>
      <vt:lpstr>Compton-Effekt – Experimentelle Resultate</vt:lpstr>
      <vt:lpstr>Compton-Effekt - Interpretation</vt:lpstr>
      <vt:lpstr>Compton-Effekt - Interpretation</vt:lpstr>
      <vt:lpstr>Compton-Effekt - Interpretation</vt:lpstr>
      <vt:lpstr>Stern-Gerlach-Versuch –  Historischer Hintergrund </vt:lpstr>
      <vt:lpstr>Stern-Gerlach-Versuch – Aufbau</vt:lpstr>
      <vt:lpstr>Stern-Gerlach-Versuch – Aufbau</vt:lpstr>
      <vt:lpstr>Stern-Gerlach-Versuch – Experimentelle Resultate</vt:lpstr>
      <vt:lpstr>Stern-Gerlach-Versuch – Interpretation</vt:lpstr>
      <vt:lpstr>Stern-Gerlach-Versuch – Interpretation</vt:lpstr>
      <vt:lpstr>Anwendungen der Quantenmechanik – Stern-Gerlach-Versuch</vt:lpstr>
      <vt:lpstr>EPR – Historischer Hintergrund</vt:lpstr>
      <vt:lpstr>EPR - Versuchsaufbau</vt:lpstr>
      <vt:lpstr>EPR - Versuchsaufbau</vt:lpstr>
      <vt:lpstr>EPR – Experimentelle Ergebnisse</vt:lpstr>
      <vt:lpstr>EPR - Interpretation</vt:lpstr>
      <vt:lpstr>EPR - Interpretation</vt:lpstr>
      <vt:lpstr>Anwendungen der Quantenmechanik - EPR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Theoretische Physik 3 für Lehramtsstudenten</dc:title>
  <dc:creator>Jonas</dc:creator>
  <cp:lastModifiedBy>Jonas</cp:lastModifiedBy>
  <cp:revision>80</cp:revision>
  <dcterms:created xsi:type="dcterms:W3CDTF">2016-09-26T11:35:12Z</dcterms:created>
  <dcterms:modified xsi:type="dcterms:W3CDTF">2016-10-11T11:12:29Z</dcterms:modified>
</cp:coreProperties>
</file>