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gif" ContentType="image/gif"/>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26" r:id="rId3"/>
    <p:sldId id="304" r:id="rId4"/>
    <p:sldId id="321" r:id="rId5"/>
    <p:sldId id="329" r:id="rId6"/>
    <p:sldId id="308" r:id="rId7"/>
    <p:sldId id="310" r:id="rId8"/>
    <p:sldId id="312" r:id="rId9"/>
    <p:sldId id="314" r:id="rId10"/>
    <p:sldId id="318" r:id="rId11"/>
    <p:sldId id="322" r:id="rId12"/>
    <p:sldId id="328" r:id="rId13"/>
    <p:sldId id="316" r:id="rId14"/>
    <p:sldId id="317" r:id="rId15"/>
    <p:sldId id="324" r:id="rId16"/>
    <p:sldId id="319" r:id="rId17"/>
    <p:sldId id="327" r:id="rId18"/>
    <p:sldId id="320" r:id="rId19"/>
    <p:sldId id="305" r:id="rId20"/>
    <p:sldId id="307" r:id="rId21"/>
    <p:sldId id="330" r:id="rId22"/>
    <p:sldId id="264" r:id="rId23"/>
    <p:sldId id="303" r:id="rId24"/>
    <p:sldId id="285" r:id="rId25"/>
    <p:sldId id="288" r:id="rId26"/>
    <p:sldId id="284"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4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7" autoAdjust="0"/>
    <p:restoredTop sz="90143" autoAdjust="0"/>
  </p:normalViewPr>
  <p:slideViewPr>
    <p:cSldViewPr>
      <p:cViewPr>
        <p:scale>
          <a:sx n="60" d="100"/>
          <a:sy n="60" d="100"/>
        </p:scale>
        <p:origin x="-330" y="-90"/>
      </p:cViewPr>
      <p:guideLst>
        <p:guide orient="horz" pos="2160"/>
        <p:guide pos="3744"/>
      </p:guideLst>
    </p:cSldViewPr>
  </p:slideViewPr>
  <p:outlineViewPr>
    <p:cViewPr>
      <p:scale>
        <a:sx n="33" d="100"/>
        <a:sy n="33" d="100"/>
      </p:scale>
      <p:origin x="0" y="0"/>
    </p:cViewPr>
  </p:outlineViewPr>
  <p:notesTextViewPr>
    <p:cViewPr>
      <p:scale>
        <a:sx n="50" d="100"/>
        <a:sy n="5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4.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A958938-F8FF-46FC-AD9F-2E97AF05D271}" type="datetimeFigureOut">
              <a:rPr lang="en-US" smtClean="0"/>
              <a:pPr/>
              <a:t>1/24/2013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00539A0-8A8E-4D14-8876-B49BD5789DB5}" type="slidenum">
              <a:rPr lang="en-US" smtClean="0"/>
              <a:pPr/>
              <a:t>‹#›</a:t>
            </a:fld>
            <a:endParaRPr lang="en-US"/>
          </a:p>
        </p:txBody>
      </p:sp>
    </p:spTree>
    <p:extLst>
      <p:ext uri="{BB962C8B-B14F-4D97-AF65-F5344CB8AC3E}">
        <p14:creationId xmlns="" xmlns:p14="http://schemas.microsoft.com/office/powerpoint/2010/main" val="267313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velocity depends on </a:t>
            </a:r>
            <a:r>
              <a:rPr lang="en-US" baseline="0" dirty="0" smtClean="0"/>
              <a:t>initial position leads to angular correlations not just because of their angle with respect to the reaction plane but also because of their distance from the center</a:t>
            </a:r>
          </a:p>
          <a:p>
            <a:r>
              <a:rPr lang="en-US" baseline="0" dirty="0" smtClean="0"/>
              <a:t>NEXT SLIDES BREAK DOWN THE IMPLICATIONS OF THESE LINEAR CORRELATIONS</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8</a:t>
            </a:fld>
            <a:endParaRPr lang="en-US"/>
          </a:p>
        </p:txBody>
      </p:sp>
    </p:spTree>
    <p:extLst>
      <p:ext uri="{BB962C8B-B14F-4D97-AF65-F5344CB8AC3E}">
        <p14:creationId xmlns="" xmlns:p14="http://schemas.microsoft.com/office/powerpoint/2010/main" val="47376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Drop off: not every event has flow lines</a:t>
            </a:r>
            <a:r>
              <a:rPr lang="en-US" sz="1200" baseline="0" dirty="0" smtClean="0"/>
              <a:t> that start at large r0</a:t>
            </a:r>
          </a:p>
          <a:p>
            <a:r>
              <a:rPr lang="en-US" sz="1200" baseline="0" dirty="0" smtClean="0"/>
              <a:t>Delta r also depends on angle and its likely that large r0 flow lines are in the out of plane direction and get less push</a:t>
            </a:r>
          </a:p>
          <a:p>
            <a:r>
              <a:rPr lang="en-US" sz="1200" baseline="0" dirty="0" smtClean="0"/>
              <a:t>WE SAW IN THE ANIMATION THAT FLOW LINES STARTING TOGETHER PRETTY MUCH STAY TOGETHER, HERE WE SEE SOURCES (FLOW LINES) AT DIFFERENT INITIAL SPOTS GET DIFFERENT PUSH MEANING THE AVERAGE MODIFICATION IN VELOCITY IS DIFFERENT this is the ridge and flow fluctuations</a:t>
            </a:r>
            <a:endParaRPr lang="en-US" sz="1200"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9</a:t>
            </a:fld>
            <a:endParaRPr lang="en-US"/>
          </a:p>
        </p:txBody>
      </p:sp>
    </p:spTree>
    <p:extLst>
      <p:ext uri="{BB962C8B-B14F-4D97-AF65-F5344CB8AC3E}">
        <p14:creationId xmlns="" xmlns:p14="http://schemas.microsoft.com/office/powerpoint/2010/main" val="325654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do eccentricity</a:t>
            </a:r>
            <a:r>
              <a:rPr lang="en-US" baseline="0" dirty="0" smtClean="0"/>
              <a:t> fluctuations in velocity space</a:t>
            </a:r>
          </a:p>
          <a:p>
            <a:r>
              <a:rPr lang="en-US" baseline="0" dirty="0" smtClean="0"/>
              <a:t>They can be time averaged or freeze out dependent</a:t>
            </a:r>
          </a:p>
          <a:p>
            <a:r>
              <a:rPr lang="en-US" baseline="0" dirty="0" smtClean="0"/>
              <a:t>DO THEM FOUR DIFFERENT IC SOURCE STRUCTURES </a:t>
            </a:r>
            <a:r>
              <a:rPr lang="en-US" baseline="0" dirty="0" smtClean="0">
                <a:sym typeface="Wingdings" pitchFamily="2" charset="2"/>
              </a:rPr>
              <a:t> Fluctuations needed to “tune hydro”</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multiplicity is </a:t>
            </a:r>
            <a:r>
              <a:rPr lang="en-US" dirty="0" err="1" smtClean="0"/>
              <a:t>poissonian</a:t>
            </a:r>
            <a:r>
              <a:rPr lang="en-US" baseline="0" dirty="0" smtClean="0"/>
              <a:t> then first term is zero</a:t>
            </a:r>
          </a:p>
          <a:p>
            <a:r>
              <a:rPr lang="en-US" baseline="0" dirty="0" smtClean="0"/>
              <a:t>If source distribution is </a:t>
            </a:r>
            <a:r>
              <a:rPr lang="en-US" baseline="0" dirty="0" err="1" smtClean="0"/>
              <a:t>powssonian</a:t>
            </a:r>
            <a:r>
              <a:rPr lang="en-US" baseline="0" dirty="0" smtClean="0"/>
              <a:t>, then last term is 1/&lt;K&gt;</a:t>
            </a:r>
          </a:p>
          <a:p>
            <a:r>
              <a:rPr lang="en-US" baseline="0" dirty="0" smtClean="0"/>
              <a:t>IN E-BY-E STUDIES YOU </a:t>
            </a:r>
            <a:r>
              <a:rPr lang="en-US" baseline="0" dirty="0" err="1" smtClean="0"/>
              <a:t>CANt</a:t>
            </a:r>
            <a:r>
              <a:rPr lang="en-US" baseline="0" dirty="0" smtClean="0"/>
              <a:t> ONLY GET </a:t>
            </a:r>
            <a:r>
              <a:rPr lang="en-US" baseline="0" dirty="0" err="1" smtClean="0"/>
              <a:t>Dn</a:t>
            </a:r>
            <a:r>
              <a:rPr lang="en-US" baseline="0" dirty="0" smtClean="0"/>
              <a:t>/</a:t>
            </a:r>
            <a:r>
              <a:rPr lang="en-US" baseline="0" dirty="0" err="1" smtClean="0"/>
              <a:t>dy</a:t>
            </a:r>
            <a:r>
              <a:rPr lang="en-US" baseline="0" dirty="0" smtClean="0"/>
              <a:t> correct</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Constrain: Instead</a:t>
            </a:r>
            <a:r>
              <a:rPr lang="en-US" baseline="0" dirty="0" smtClean="0"/>
              <a:t> of input specific IC from a theory, determine what conditions work best to explain the data. Which theory is closest.</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19</a:t>
            </a:fld>
            <a:endParaRPr lang="en-US"/>
          </a:p>
        </p:txBody>
      </p:sp>
    </p:spTree>
    <p:extLst>
      <p:ext uri="{BB962C8B-B14F-4D97-AF65-F5344CB8AC3E}">
        <p14:creationId xmlns="" xmlns:p14="http://schemas.microsoft.com/office/powerpoint/2010/main" val="227132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 than use initial condition</a:t>
            </a:r>
            <a:r>
              <a:rPr lang="en-US" baseline="0" dirty="0" smtClean="0"/>
              <a:t> calculations, determine the conditions that initial conditions calculations must satisfy</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Cos </a:t>
            </a:r>
            <a:r>
              <a:rPr lang="en-US" dirty="0" err="1" smtClean="0"/>
              <a:t>Dphi</a:t>
            </a:r>
            <a:r>
              <a:rPr lang="en-US" baseline="0" dirty="0" smtClean="0"/>
              <a:t> and </a:t>
            </a:r>
            <a:r>
              <a:rPr lang="en-US" baseline="0" dirty="0" err="1" smtClean="0"/>
              <a:t>cos</a:t>
            </a:r>
            <a:r>
              <a:rPr lang="en-US" baseline="0" dirty="0" smtClean="0"/>
              <a:t> 2Dphi are two particle coefficients and therefore contain fluctuations, the top equation suggests that only reaction plane correlated flow coefficients should be subtracted, (more closely related to </a:t>
            </a:r>
            <a:r>
              <a:rPr lang="en-US" baseline="0" dirty="0" err="1" smtClean="0"/>
              <a:t>vn</a:t>
            </a:r>
            <a:r>
              <a:rPr lang="en-US" baseline="0" dirty="0" smtClean="0"/>
              <a:t>{4})</a:t>
            </a:r>
            <a:endParaRPr lang="en-US" dirty="0"/>
          </a:p>
        </p:txBody>
      </p:sp>
      <p:sp>
        <p:nvSpPr>
          <p:cNvPr id="4" name="Slide Number Placeholder 3"/>
          <p:cNvSpPr>
            <a:spLocks noGrp="1"/>
          </p:cNvSpPr>
          <p:nvPr>
            <p:ph type="sldNum" sz="quarter" idx="10"/>
          </p:nvPr>
        </p:nvSpPr>
        <p:spPr/>
        <p:txBody>
          <a:bodyPr/>
          <a:lstStyle/>
          <a:p>
            <a:fld id="{100539A0-8A8E-4D14-8876-B49BD5789DB5}"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BC1D2B-92E9-4D1E-A054-12603E46F002}" type="datetimeFigureOut">
              <a:rPr lang="en-US" smtClean="0"/>
              <a:pPr/>
              <a:t>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A9057-23A3-412A-A49A-29EC7BE8BA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lvl1pPr>
              <a:defRPr sz="4000" b="1">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C1D2B-92E9-4D1E-A054-12603E46F002}" type="datetimeFigureOut">
              <a:rPr lang="en-US" smtClean="0"/>
              <a:pPr/>
              <a:t>1/24/2013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A9057-23A3-412A-A49A-29EC7BE8BA8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C1D2B-92E9-4D1E-A054-12603E46F002}" type="datetimeFigureOut">
              <a:rPr lang="en-US" smtClean="0"/>
              <a:pPr/>
              <a:t>1/24/2013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A9057-23A3-412A-A49A-29EC7BE8BA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gi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7.png"/><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oleObject" Target="../embeddings/oleObject27.bin"/><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838200"/>
            <a:ext cx="9144000" cy="1317625"/>
          </a:xfrm>
        </p:spPr>
        <p:txBody>
          <a:bodyPr>
            <a:noAutofit/>
          </a:bodyPr>
          <a:lstStyle/>
          <a:p>
            <a:r>
              <a:rPr lang="en-US" b="1" dirty="0" smtClean="0">
                <a:latin typeface="Arial" pitchFamily="34" charset="0"/>
                <a:cs typeface="Arial" pitchFamily="34" charset="0"/>
              </a:rPr>
              <a:t>Hydrodynamic Tests of Fluctuating Initial Conditions</a:t>
            </a:r>
            <a:endParaRPr lang="en-US" b="1" dirty="0">
              <a:latin typeface="Arial" pitchFamily="34" charset="0"/>
              <a:cs typeface="Arial" pitchFamily="34" charset="0"/>
            </a:endParaRPr>
          </a:p>
        </p:txBody>
      </p:sp>
      <p:sp>
        <p:nvSpPr>
          <p:cNvPr id="5" name="Subtitle 2"/>
          <p:cNvSpPr>
            <a:spLocks noGrp="1"/>
          </p:cNvSpPr>
          <p:nvPr>
            <p:ph type="subTitle" idx="1"/>
          </p:nvPr>
        </p:nvSpPr>
        <p:spPr>
          <a:xfrm>
            <a:off x="381000" y="3962400"/>
            <a:ext cx="5943600" cy="2057400"/>
          </a:xfrm>
        </p:spPr>
        <p:txBody>
          <a:bodyPr>
            <a:normAutofit/>
          </a:bodyPr>
          <a:lstStyle/>
          <a:p>
            <a:pPr algn="l"/>
            <a:r>
              <a:rPr lang="en-US" sz="2400" b="1" dirty="0" smtClean="0">
                <a:solidFill>
                  <a:schemeClr val="tx1"/>
                </a:solidFill>
                <a:latin typeface="Arial" pitchFamily="34" charset="0"/>
                <a:ea typeface="Verdana" pitchFamily="34" charset="0"/>
                <a:cs typeface="Arial" pitchFamily="34" charset="0"/>
              </a:rPr>
              <a:t>George </a:t>
            </a:r>
            <a:r>
              <a:rPr lang="en-US" sz="2400" b="1" dirty="0" err="1" smtClean="0">
                <a:solidFill>
                  <a:schemeClr val="tx1"/>
                </a:solidFill>
                <a:latin typeface="Arial" pitchFamily="34" charset="0"/>
                <a:ea typeface="Verdana" pitchFamily="34" charset="0"/>
                <a:cs typeface="Arial" pitchFamily="34" charset="0"/>
              </a:rPr>
              <a:t>Moschelli</a:t>
            </a:r>
            <a:endParaRPr lang="en-US" sz="2400" b="1" dirty="0" smtClean="0">
              <a:solidFill>
                <a:schemeClr val="tx1"/>
              </a:solidFill>
              <a:latin typeface="Arial" pitchFamily="34" charset="0"/>
              <a:ea typeface="Verdana" pitchFamily="34" charset="0"/>
              <a:cs typeface="Arial" pitchFamily="34" charset="0"/>
            </a:endParaRPr>
          </a:p>
          <a:p>
            <a:pPr algn="l"/>
            <a:r>
              <a:rPr lang="en-US" sz="2400" dirty="0" smtClean="0">
                <a:solidFill>
                  <a:schemeClr val="tx1"/>
                </a:solidFill>
                <a:latin typeface="Arial" pitchFamily="34" charset="0"/>
                <a:ea typeface="Verdana" pitchFamily="34" charset="0"/>
                <a:cs typeface="Arial" pitchFamily="34" charset="0"/>
              </a:rPr>
              <a:t>&amp;</a:t>
            </a:r>
          </a:p>
          <a:p>
            <a:pPr algn="l"/>
            <a:r>
              <a:rPr lang="en-US" sz="2400" b="1" dirty="0" err="1" smtClean="0">
                <a:solidFill>
                  <a:schemeClr val="tx1"/>
                </a:solidFill>
                <a:latin typeface="Arial" pitchFamily="34" charset="0"/>
                <a:ea typeface="Verdana" pitchFamily="34" charset="0"/>
                <a:cs typeface="Arial" pitchFamily="34" charset="0"/>
              </a:rPr>
              <a:t>Hannu</a:t>
            </a:r>
            <a:r>
              <a:rPr lang="en-US" sz="2400" b="1" dirty="0" smtClean="0">
                <a:solidFill>
                  <a:schemeClr val="tx1"/>
                </a:solidFill>
                <a:latin typeface="Arial" pitchFamily="34" charset="0"/>
                <a:ea typeface="Verdana" pitchFamily="34" charset="0"/>
                <a:cs typeface="Arial" pitchFamily="34" charset="0"/>
              </a:rPr>
              <a:t> </a:t>
            </a:r>
            <a:r>
              <a:rPr lang="en-US" sz="2400" b="1" dirty="0" err="1" smtClean="0">
                <a:solidFill>
                  <a:schemeClr val="tx1"/>
                </a:solidFill>
                <a:latin typeface="Arial" pitchFamily="34" charset="0"/>
                <a:ea typeface="Verdana" pitchFamily="34" charset="0"/>
                <a:cs typeface="Arial" pitchFamily="34" charset="0"/>
              </a:rPr>
              <a:t>Holopainen</a:t>
            </a:r>
            <a:r>
              <a:rPr lang="en-US" sz="2400" dirty="0" smtClean="0">
                <a:solidFill>
                  <a:schemeClr val="tx1"/>
                </a:solidFill>
                <a:latin typeface="Arial" pitchFamily="34" charset="0"/>
                <a:ea typeface="Verdana" pitchFamily="34" charset="0"/>
                <a:cs typeface="Arial" pitchFamily="34" charset="0"/>
              </a:rPr>
              <a:t>	</a:t>
            </a:r>
          </a:p>
          <a:p>
            <a:pPr algn="l"/>
            <a:endParaRPr lang="en-US" sz="2800" dirty="0" smtClean="0">
              <a:solidFill>
                <a:schemeClr val="tx1"/>
              </a:solidFill>
            </a:endParaRPr>
          </a:p>
        </p:txBody>
      </p:sp>
      <p:cxnSp>
        <p:nvCxnSpPr>
          <p:cNvPr id="6" name="Straight Connector 5"/>
          <p:cNvCxnSpPr/>
          <p:nvPr/>
        </p:nvCxnSpPr>
        <p:spPr>
          <a:xfrm>
            <a:off x="457200" y="2438400"/>
            <a:ext cx="8229600" cy="0"/>
          </a:xfrm>
          <a:prstGeom prst="line">
            <a:avLst/>
          </a:prstGeom>
          <a:ln w="76200">
            <a:solidFill>
              <a:srgbClr val="0070C0"/>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0" y="2571690"/>
            <a:ext cx="9144000" cy="830997"/>
          </a:xfrm>
          <a:prstGeom prst="rect">
            <a:avLst/>
          </a:prstGeom>
          <a:noFill/>
        </p:spPr>
        <p:txBody>
          <a:bodyPr wrap="square" rtlCol="0">
            <a:spAutoFit/>
          </a:bodyPr>
          <a:lstStyle/>
          <a:p>
            <a:pPr algn="ctr"/>
            <a:r>
              <a:rPr lang="en-US" sz="2400" dirty="0" smtClean="0">
                <a:latin typeface="Arial" pitchFamily="34" charset="0"/>
                <a:cs typeface="Arial" pitchFamily="34" charset="0"/>
              </a:rPr>
              <a:t>Transport Meeting</a:t>
            </a:r>
          </a:p>
          <a:p>
            <a:pPr algn="ctr"/>
            <a:r>
              <a:rPr lang="en-US" sz="2400" dirty="0" smtClean="0">
                <a:latin typeface="Arial" pitchFamily="34" charset="0"/>
                <a:cs typeface="Arial" pitchFamily="34" charset="0"/>
              </a:rPr>
              <a:t>24 January 2012</a:t>
            </a:r>
            <a:endParaRPr lang="en-US" sz="2400" dirty="0">
              <a:latin typeface="Arial" pitchFamily="34" charset="0"/>
              <a:cs typeface="Arial" pitchFamily="34" charset="0"/>
            </a:endParaRPr>
          </a:p>
        </p:txBody>
      </p:sp>
      <p:pic>
        <p:nvPicPr>
          <p:cNvPr id="8" name="Picture 7" descr="Emmi_smaller_5cm_RGB.png"/>
          <p:cNvPicPr>
            <a:picLocks noChangeAspect="1"/>
          </p:cNvPicPr>
          <p:nvPr/>
        </p:nvPicPr>
        <p:blipFill>
          <a:blip r:embed="rId2" cstate="print"/>
          <a:stretch>
            <a:fillRect/>
          </a:stretch>
        </p:blipFill>
        <p:spPr>
          <a:xfrm>
            <a:off x="6858000" y="4838240"/>
            <a:ext cx="2261115" cy="20197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vg_FO_time_20-30_andEvent20.png"/>
          <p:cNvPicPr>
            <a:picLocks noChangeAspect="1"/>
          </p:cNvPicPr>
          <p:nvPr/>
        </p:nvPicPr>
        <p:blipFill>
          <a:blip r:embed="rId2" cstate="print"/>
          <a:stretch>
            <a:fillRect/>
          </a:stretch>
        </p:blipFill>
        <p:spPr>
          <a:xfrm>
            <a:off x="5725633" y="685800"/>
            <a:ext cx="3067544" cy="3117423"/>
          </a:xfrm>
          <a:prstGeom prst="rect">
            <a:avLst/>
          </a:prstGeom>
        </p:spPr>
      </p:pic>
      <p:sp>
        <p:nvSpPr>
          <p:cNvPr id="2" name="Title 1"/>
          <p:cNvSpPr>
            <a:spLocks noGrp="1"/>
          </p:cNvSpPr>
          <p:nvPr>
            <p:ph type="title"/>
          </p:nvPr>
        </p:nvSpPr>
        <p:spPr/>
        <p:txBody>
          <a:bodyPr/>
          <a:lstStyle/>
          <a:p>
            <a:r>
              <a:rPr lang="en-US" dirty="0" smtClean="0"/>
              <a:t>Freeze Out Time</a:t>
            </a:r>
            <a:endParaRPr lang="en-US"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86400" y="3886200"/>
            <a:ext cx="3247956" cy="2772009"/>
          </a:xfrm>
          <a:prstGeom prst="rect">
            <a:avLst/>
          </a:prstGeom>
        </p:spPr>
      </p:pic>
      <p:sp>
        <p:nvSpPr>
          <p:cNvPr id="7" name="Rectangle 6"/>
          <p:cNvSpPr/>
          <p:nvPr/>
        </p:nvSpPr>
        <p:spPr>
          <a:xfrm>
            <a:off x="228600" y="1143001"/>
            <a:ext cx="4495800" cy="1200329"/>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Faster dots freeze out first</a:t>
            </a:r>
          </a:p>
          <a:p>
            <a:pPr marL="173038" indent="-173038">
              <a:buFont typeface="Arial" pitchFamily="34" charset="0"/>
              <a:buChar char="•"/>
            </a:pPr>
            <a:r>
              <a:rPr lang="en-US" dirty="0" smtClean="0">
                <a:latin typeface="Arial" pitchFamily="34" charset="0"/>
                <a:cs typeface="Arial" pitchFamily="34" charset="0"/>
              </a:rPr>
              <a:t>Blue: Event average  20-30% centrality</a:t>
            </a:r>
          </a:p>
          <a:p>
            <a:pPr marL="173038" indent="-173038">
              <a:buFont typeface="Arial" pitchFamily="34" charset="0"/>
              <a:buChar char="•"/>
            </a:pPr>
            <a:r>
              <a:rPr lang="en-US" dirty="0" smtClean="0">
                <a:latin typeface="Arial" pitchFamily="34" charset="0"/>
                <a:cs typeface="Arial" pitchFamily="34" charset="0"/>
              </a:rPr>
              <a:t>Red: single event with 464 Flow Lines</a:t>
            </a:r>
          </a:p>
          <a:p>
            <a:pPr marL="173038" indent="-173038"/>
            <a:endParaRPr lang="en-US" dirty="0">
              <a:latin typeface="Arial" pitchFamily="34" charset="0"/>
              <a:cs typeface="Arial" pitchFamily="34" charset="0"/>
            </a:endParaRPr>
          </a:p>
        </p:txBody>
      </p:sp>
      <p:sp>
        <p:nvSpPr>
          <p:cNvPr id="8" name="Rectangle 7"/>
          <p:cNvSpPr/>
          <p:nvPr/>
        </p:nvSpPr>
        <p:spPr>
          <a:xfrm>
            <a:off x="228600" y="3886200"/>
            <a:ext cx="4495800" cy="923330"/>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Average flow line lifetime longest in most central collisions</a:t>
            </a:r>
          </a:p>
          <a:p>
            <a:pPr marL="173038" indent="-173038"/>
            <a:endParaRPr lang="en-US" dirty="0">
              <a:latin typeface="Arial" pitchFamily="34" charset="0"/>
              <a:cs typeface="Arial" pitchFamily="34" charset="0"/>
            </a:endParaRPr>
          </a:p>
        </p:txBody>
      </p:sp>
    </p:spTree>
    <p:extLst>
      <p:ext uri="{BB962C8B-B14F-4D97-AF65-F5344CB8AC3E}">
        <p14:creationId xmlns="" xmlns:p14="http://schemas.microsoft.com/office/powerpoint/2010/main" val="754138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Freeze Out Time</a:t>
            </a:r>
            <a:endParaRPr lang="en-US" dirty="0"/>
          </a:p>
        </p:txBody>
      </p:sp>
      <p:pic>
        <p:nvPicPr>
          <p:cNvPr id="3" name="Picture 2" descr="avg_FO_time_hist.png"/>
          <p:cNvPicPr>
            <a:picLocks noChangeAspect="1"/>
          </p:cNvPicPr>
          <p:nvPr/>
        </p:nvPicPr>
        <p:blipFill>
          <a:blip r:embed="rId2" cstate="print"/>
          <a:stretch>
            <a:fillRect/>
          </a:stretch>
        </p:blipFill>
        <p:spPr>
          <a:xfrm>
            <a:off x="1549231" y="762000"/>
            <a:ext cx="6223169" cy="6096000"/>
          </a:xfrm>
          <a:prstGeom prst="rect">
            <a:avLst/>
          </a:prstGeom>
        </p:spPr>
      </p:pic>
      <p:sp>
        <p:nvSpPr>
          <p:cNvPr id="4" name="Rectangle 3"/>
          <p:cNvSpPr/>
          <p:nvPr/>
        </p:nvSpPr>
        <p:spPr>
          <a:xfrm>
            <a:off x="3962400" y="5181600"/>
            <a:ext cx="4495800" cy="1200329"/>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Freeze out histograms indicate the flux of flow lines through the freeze out surface at different times.</a:t>
            </a:r>
          </a:p>
          <a:p>
            <a:pPr marL="173038" indent="-173038"/>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Freeze out and Event Planes</a:t>
            </a:r>
            <a:endParaRPr lang="en-US" dirty="0"/>
          </a:p>
        </p:txBody>
      </p:sp>
      <p:graphicFrame>
        <p:nvGraphicFramePr>
          <p:cNvPr id="190466" name="Object 2"/>
          <p:cNvGraphicFramePr>
            <a:graphicFrameLocks noChangeAspect="1"/>
          </p:cNvGraphicFramePr>
          <p:nvPr/>
        </p:nvGraphicFramePr>
        <p:xfrm>
          <a:off x="254000" y="4483100"/>
          <a:ext cx="3214688" cy="939800"/>
        </p:xfrm>
        <a:graphic>
          <a:graphicData uri="http://schemas.openxmlformats.org/presentationml/2006/ole">
            <p:oleObj spid="_x0000_s190466" name="Equation" r:id="rId3" imgW="1600200" imgH="469800" progId="Equation.3">
              <p:embed/>
            </p:oleObj>
          </a:graphicData>
        </a:graphic>
      </p:graphicFrame>
      <p:graphicFrame>
        <p:nvGraphicFramePr>
          <p:cNvPr id="190467" name="Object 3"/>
          <p:cNvGraphicFramePr>
            <a:graphicFrameLocks noChangeAspect="1"/>
          </p:cNvGraphicFramePr>
          <p:nvPr/>
        </p:nvGraphicFramePr>
        <p:xfrm>
          <a:off x="190500" y="5473700"/>
          <a:ext cx="4005263" cy="939800"/>
        </p:xfrm>
        <a:graphic>
          <a:graphicData uri="http://schemas.openxmlformats.org/presentationml/2006/ole">
            <p:oleObj spid="_x0000_s190467" name="Equation" r:id="rId4" imgW="1993680" imgH="469800" progId="Equation.3">
              <p:embed/>
            </p:oleObj>
          </a:graphicData>
        </a:graphic>
      </p:graphicFrame>
      <p:sp>
        <p:nvSpPr>
          <p:cNvPr id="5" name="Rectangle 4"/>
          <p:cNvSpPr/>
          <p:nvPr/>
        </p:nvSpPr>
        <p:spPr>
          <a:xfrm>
            <a:off x="4572000" y="4876800"/>
            <a:ext cx="4070730" cy="307777"/>
          </a:xfrm>
          <a:prstGeom prst="rect">
            <a:avLst/>
          </a:prstGeom>
        </p:spPr>
        <p:txBody>
          <a:bodyPr wrap="none">
            <a:spAutoFit/>
          </a:bodyPr>
          <a:lstStyle/>
          <a:p>
            <a:r>
              <a:rPr lang="en-US" sz="1400" dirty="0" err="1" smtClean="0">
                <a:solidFill>
                  <a:srgbClr val="0000FF"/>
                </a:solidFill>
              </a:rPr>
              <a:t>Alvioli</a:t>
            </a:r>
            <a:r>
              <a:rPr lang="en-US" sz="1400" dirty="0" smtClean="0">
                <a:solidFill>
                  <a:srgbClr val="0000FF"/>
                </a:solidFill>
              </a:rPr>
              <a:t>, </a:t>
            </a:r>
            <a:r>
              <a:rPr lang="en-US" sz="1400" dirty="0" err="1" smtClean="0">
                <a:solidFill>
                  <a:srgbClr val="0000FF"/>
                </a:solidFill>
              </a:rPr>
              <a:t>Holopainen</a:t>
            </a:r>
            <a:r>
              <a:rPr lang="en-US" sz="1400" dirty="0" smtClean="0">
                <a:solidFill>
                  <a:srgbClr val="0000FF"/>
                </a:solidFill>
              </a:rPr>
              <a:t>, </a:t>
            </a:r>
            <a:r>
              <a:rPr lang="en-US" sz="1400" dirty="0" err="1" smtClean="0">
                <a:solidFill>
                  <a:srgbClr val="0000FF"/>
                </a:solidFill>
              </a:rPr>
              <a:t>Eskola</a:t>
            </a:r>
            <a:r>
              <a:rPr lang="en-US" sz="1400" dirty="0" smtClean="0">
                <a:solidFill>
                  <a:srgbClr val="0000FF"/>
                </a:solidFill>
              </a:rPr>
              <a:t>, </a:t>
            </a:r>
            <a:r>
              <a:rPr lang="en-US" sz="1400" dirty="0" err="1" smtClean="0">
                <a:solidFill>
                  <a:srgbClr val="0000FF"/>
                </a:solidFill>
              </a:rPr>
              <a:t>Strikman</a:t>
            </a:r>
            <a:r>
              <a:rPr lang="en-US" sz="1400" dirty="0" smtClean="0">
                <a:solidFill>
                  <a:srgbClr val="0000FF"/>
                </a:solidFill>
              </a:rPr>
              <a:t> arXiv:1112.5306</a:t>
            </a:r>
            <a:endParaRPr lang="en-US" sz="1400" dirty="0">
              <a:solidFill>
                <a:srgbClr val="0000FF"/>
              </a:solidFill>
            </a:endParaRPr>
          </a:p>
        </p:txBody>
      </p:sp>
      <p:pic>
        <p:nvPicPr>
          <p:cNvPr id="6" name="Picture 5" descr="NbinDots_20-30_event20_noFO_ePlaneFO.gif"/>
          <p:cNvPicPr>
            <a:picLocks noChangeAspect="1"/>
          </p:cNvPicPr>
          <p:nvPr/>
        </p:nvPicPr>
        <p:blipFill>
          <a:blip r:embed="rId5" cstate="print"/>
          <a:stretch>
            <a:fillRect/>
          </a:stretch>
        </p:blipFill>
        <p:spPr>
          <a:xfrm>
            <a:off x="1038225" y="819150"/>
            <a:ext cx="7115175" cy="3371850"/>
          </a:xfrm>
          <a:prstGeom prst="rect">
            <a:avLst/>
          </a:prstGeom>
        </p:spPr>
      </p:pic>
      <p:sp>
        <p:nvSpPr>
          <p:cNvPr id="7" name="Rectangle 6"/>
          <p:cNvSpPr/>
          <p:nvPr/>
        </p:nvSpPr>
        <p:spPr>
          <a:xfrm>
            <a:off x="2311400" y="762000"/>
            <a:ext cx="889000" cy="369332"/>
          </a:xfrm>
          <a:prstGeom prst="rect">
            <a:avLst/>
          </a:prstGeom>
        </p:spPr>
        <p:txBody>
          <a:bodyPr wrap="square">
            <a:spAutoFit/>
          </a:bodyPr>
          <a:lstStyle/>
          <a:p>
            <a:r>
              <a:rPr lang="en-US" b="1" dirty="0" smtClean="0">
                <a:latin typeface="Arial" pitchFamily="34" charset="0"/>
                <a:cs typeface="Arial" pitchFamily="34" charset="0"/>
              </a:rPr>
              <a:t>Space</a:t>
            </a:r>
          </a:p>
        </p:txBody>
      </p:sp>
      <p:sp>
        <p:nvSpPr>
          <p:cNvPr id="8" name="Rectangle 7"/>
          <p:cNvSpPr/>
          <p:nvPr/>
        </p:nvSpPr>
        <p:spPr>
          <a:xfrm>
            <a:off x="5791200" y="762000"/>
            <a:ext cx="1143000" cy="369332"/>
          </a:xfrm>
          <a:prstGeom prst="rect">
            <a:avLst/>
          </a:prstGeom>
        </p:spPr>
        <p:txBody>
          <a:bodyPr wrap="square">
            <a:spAutoFit/>
          </a:bodyPr>
          <a:lstStyle/>
          <a:p>
            <a:r>
              <a:rPr lang="en-US" b="1" dirty="0" smtClean="0">
                <a:latin typeface="Arial" pitchFamily="34" charset="0"/>
                <a:cs typeface="Arial" pitchFamily="34" charset="0"/>
              </a:rPr>
              <a:t>Velocity</a:t>
            </a:r>
          </a:p>
        </p:txBody>
      </p:sp>
      <p:sp>
        <p:nvSpPr>
          <p:cNvPr id="9" name="Rectangle 8"/>
          <p:cNvSpPr/>
          <p:nvPr/>
        </p:nvSpPr>
        <p:spPr>
          <a:xfrm>
            <a:off x="4724400" y="5181600"/>
            <a:ext cx="4191000" cy="1220847"/>
          </a:xfrm>
          <a:prstGeom prst="rect">
            <a:avLst/>
          </a:prstGeom>
        </p:spPr>
        <p:txBody>
          <a:bodyPr wrap="square">
            <a:spAutoFit/>
          </a:bodyPr>
          <a:lstStyle/>
          <a:p>
            <a:r>
              <a:rPr lang="en-US" sz="2000" i="1" dirty="0" smtClean="0">
                <a:latin typeface="Times" pitchFamily="18" charset="0"/>
                <a:cs typeface="Times" pitchFamily="18" charset="0"/>
              </a:rPr>
              <a:t>n</a:t>
            </a:r>
            <a:r>
              <a:rPr lang="en-US" sz="2000" dirty="0" smtClean="0">
                <a:latin typeface="Times" pitchFamily="18" charset="0"/>
                <a:cs typeface="Times" pitchFamily="18" charset="0"/>
              </a:rPr>
              <a:t> = 1   </a:t>
            </a:r>
            <a:r>
              <a:rPr lang="en-US" sz="2000" i="1" dirty="0" smtClean="0">
                <a:latin typeface="Times" pitchFamily="18" charset="0"/>
                <a:cs typeface="Times" pitchFamily="18" charset="0"/>
              </a:rPr>
              <a:t>w</a:t>
            </a:r>
            <a:r>
              <a:rPr lang="en-US" sz="2000" dirty="0" smtClean="0">
                <a:latin typeface="Times" pitchFamily="18" charset="0"/>
                <a:cs typeface="Times" pitchFamily="18" charset="0"/>
              </a:rPr>
              <a:t>(</a:t>
            </a:r>
            <a:r>
              <a:rPr lang="en-US" sz="2000" i="1" dirty="0" smtClean="0">
                <a:latin typeface="Times" pitchFamily="18" charset="0"/>
                <a:cs typeface="Times" pitchFamily="18" charset="0"/>
              </a:rPr>
              <a:t>r</a:t>
            </a:r>
            <a:r>
              <a:rPr lang="en-US" sz="2000" dirty="0" smtClean="0">
                <a:latin typeface="Times" pitchFamily="18" charset="0"/>
                <a:cs typeface="Times" pitchFamily="18" charset="0"/>
              </a:rPr>
              <a:t>) = </a:t>
            </a:r>
            <a:r>
              <a:rPr lang="en-US" sz="2000" i="1" dirty="0" smtClean="0">
                <a:latin typeface="Times" pitchFamily="18" charset="0"/>
                <a:cs typeface="Times" pitchFamily="18" charset="0"/>
              </a:rPr>
              <a:t>r</a:t>
            </a:r>
            <a:r>
              <a:rPr lang="en-US" sz="2000" baseline="30000" dirty="0" smtClean="0">
                <a:latin typeface="Times" pitchFamily="18" charset="0"/>
                <a:cs typeface="Times" pitchFamily="18" charset="0"/>
              </a:rPr>
              <a:t>3</a:t>
            </a:r>
          </a:p>
          <a:p>
            <a:r>
              <a:rPr lang="en-US" sz="2000" i="1" dirty="0" smtClean="0">
                <a:latin typeface="Times" pitchFamily="18" charset="0"/>
                <a:cs typeface="Times" pitchFamily="18" charset="0"/>
              </a:rPr>
              <a:t>n</a:t>
            </a:r>
            <a:r>
              <a:rPr lang="en-US" sz="2000" dirty="0" smtClean="0">
                <a:latin typeface="Times" pitchFamily="18" charset="0"/>
                <a:cs typeface="Times" pitchFamily="18" charset="0"/>
              </a:rPr>
              <a:t> = 2   </a:t>
            </a:r>
            <a:r>
              <a:rPr lang="en-US" sz="2000" i="1" dirty="0" smtClean="0">
                <a:latin typeface="Times" pitchFamily="18" charset="0"/>
                <a:cs typeface="Times" pitchFamily="18" charset="0"/>
              </a:rPr>
              <a:t>w</a:t>
            </a:r>
            <a:r>
              <a:rPr lang="en-US" sz="2000" dirty="0" smtClean="0">
                <a:latin typeface="Times" pitchFamily="18" charset="0"/>
                <a:cs typeface="Times" pitchFamily="18" charset="0"/>
              </a:rPr>
              <a:t>(</a:t>
            </a:r>
            <a:r>
              <a:rPr lang="en-US" sz="2000" i="1" dirty="0" smtClean="0">
                <a:latin typeface="Times" pitchFamily="18" charset="0"/>
                <a:cs typeface="Times" pitchFamily="18" charset="0"/>
              </a:rPr>
              <a:t>r</a:t>
            </a:r>
            <a:r>
              <a:rPr lang="en-US" sz="2000" dirty="0" smtClean="0">
                <a:latin typeface="Times" pitchFamily="18" charset="0"/>
                <a:cs typeface="Times" pitchFamily="18" charset="0"/>
              </a:rPr>
              <a:t>) = </a:t>
            </a:r>
            <a:r>
              <a:rPr lang="en-US" sz="2000" i="1" dirty="0" smtClean="0">
                <a:latin typeface="Times" pitchFamily="18" charset="0"/>
                <a:cs typeface="Times" pitchFamily="18" charset="0"/>
              </a:rPr>
              <a:t>r</a:t>
            </a:r>
            <a:r>
              <a:rPr lang="en-US" sz="2000" baseline="30000" dirty="0" smtClean="0">
                <a:latin typeface="Times" pitchFamily="18" charset="0"/>
                <a:cs typeface="Times" pitchFamily="18" charset="0"/>
              </a:rPr>
              <a:t>2</a:t>
            </a:r>
          </a:p>
          <a:p>
            <a:r>
              <a:rPr lang="en-US" sz="2000" i="1" dirty="0" smtClean="0">
                <a:latin typeface="Times" pitchFamily="18" charset="0"/>
                <a:cs typeface="Times" pitchFamily="18" charset="0"/>
              </a:rPr>
              <a:t>n</a:t>
            </a:r>
            <a:r>
              <a:rPr lang="en-US" sz="2000" dirty="0" smtClean="0">
                <a:latin typeface="Times" pitchFamily="18" charset="0"/>
                <a:cs typeface="Times" pitchFamily="18" charset="0"/>
              </a:rPr>
              <a:t> = 3   </a:t>
            </a:r>
            <a:r>
              <a:rPr lang="en-US" sz="2000" i="1" dirty="0" smtClean="0">
                <a:latin typeface="Times" pitchFamily="18" charset="0"/>
                <a:cs typeface="Times" pitchFamily="18" charset="0"/>
              </a:rPr>
              <a:t>w</a:t>
            </a:r>
            <a:r>
              <a:rPr lang="en-US" sz="2000" dirty="0" smtClean="0">
                <a:latin typeface="Times" pitchFamily="18" charset="0"/>
                <a:cs typeface="Times" pitchFamily="18" charset="0"/>
              </a:rPr>
              <a:t>(</a:t>
            </a:r>
            <a:r>
              <a:rPr lang="en-US" sz="2000" i="1" dirty="0" smtClean="0">
                <a:latin typeface="Times" pitchFamily="18" charset="0"/>
                <a:cs typeface="Times" pitchFamily="18" charset="0"/>
              </a:rPr>
              <a:t>r</a:t>
            </a:r>
            <a:r>
              <a:rPr lang="en-US" sz="2000" dirty="0" smtClean="0">
                <a:latin typeface="Times" pitchFamily="18" charset="0"/>
                <a:cs typeface="Times" pitchFamily="18" charset="0"/>
              </a:rPr>
              <a:t>) = </a:t>
            </a:r>
            <a:r>
              <a:rPr lang="en-US" sz="2000" i="1" dirty="0" smtClean="0">
                <a:latin typeface="Times" pitchFamily="18" charset="0"/>
                <a:cs typeface="Times" pitchFamily="18" charset="0"/>
              </a:rPr>
              <a:t>r</a:t>
            </a:r>
            <a:r>
              <a:rPr lang="en-US" sz="2000" baseline="30000" dirty="0" smtClean="0">
                <a:latin typeface="Times" pitchFamily="18" charset="0"/>
                <a:cs typeface="Times" pitchFamily="18" charset="0"/>
              </a:rPr>
              <a:t>3</a:t>
            </a:r>
          </a:p>
          <a:p>
            <a:endParaRPr lang="en-US" sz="2000" baseline="30000" dirty="0" smtClean="0">
              <a:latin typeface="Times" pitchFamily="18" charset="0"/>
              <a:cs typeface="Times"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ymbol" pitchFamily="18" charset="2"/>
              </a:rPr>
              <a:t>e</a:t>
            </a:r>
            <a:r>
              <a:rPr lang="en-US" baseline="-25000" dirty="0" smtClean="0"/>
              <a:t>2</a:t>
            </a:r>
            <a:endParaRPr lang="en-US" baseline="-25000" dirty="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91905" y="1295400"/>
            <a:ext cx="4952095" cy="4781407"/>
          </a:xfrm>
          <a:prstGeom prst="rect">
            <a:avLst/>
          </a:prstGeom>
        </p:spPr>
      </p:pic>
      <p:sp>
        <p:nvSpPr>
          <p:cNvPr id="4" name="Rectangle 3"/>
          <p:cNvSpPr/>
          <p:nvPr/>
        </p:nvSpPr>
        <p:spPr>
          <a:xfrm>
            <a:off x="228600" y="1295400"/>
            <a:ext cx="3733800" cy="3693319"/>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Difference in initial eccentricities due to  </a:t>
            </a:r>
            <a:r>
              <a:rPr lang="en-US" dirty="0" err="1" smtClean="0">
                <a:latin typeface="Arial" pitchFamily="34" charset="0"/>
                <a:cs typeface="Arial" pitchFamily="34" charset="0"/>
              </a:rPr>
              <a:t>Glauber</a:t>
            </a:r>
            <a:r>
              <a:rPr lang="en-US" dirty="0" smtClean="0">
                <a:latin typeface="Arial" pitchFamily="34" charset="0"/>
                <a:cs typeface="Arial" pitchFamily="34" charset="0"/>
              </a:rPr>
              <a:t> mixture IC vs. </a:t>
            </a:r>
            <a:r>
              <a:rPr lang="en-US" dirty="0" err="1" smtClean="0">
                <a:latin typeface="Arial" pitchFamily="34" charset="0"/>
                <a:cs typeface="Arial" pitchFamily="34" charset="0"/>
              </a:rPr>
              <a:t>Nbin</a:t>
            </a:r>
            <a:r>
              <a:rPr lang="en-US" dirty="0" smtClean="0">
                <a:latin typeface="Arial" pitchFamily="34" charset="0"/>
                <a:cs typeface="Arial" pitchFamily="34" charset="0"/>
              </a:rPr>
              <a:t> Flow Lines</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Freeze out changes initial and final eccentricity</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Freeze out velocity eccentricity represent a “time averaged” freeze out surface</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Final eccentricity agrees with freeze out velocity eccentricity</a:t>
            </a:r>
            <a:endParaRPr lang="en-US" b="1" baseline="-25000" dirty="0" smtClean="0">
              <a:latin typeface="Arial" pitchFamily="34" charset="0"/>
              <a:cs typeface="Arial" pitchFamily="34" charset="0"/>
            </a:endParaRPr>
          </a:p>
        </p:txBody>
      </p:sp>
      <p:sp>
        <p:nvSpPr>
          <p:cNvPr id="5" name="Rectangle 4"/>
          <p:cNvSpPr/>
          <p:nvPr/>
        </p:nvSpPr>
        <p:spPr>
          <a:xfrm>
            <a:off x="228600" y="5334000"/>
            <a:ext cx="3810000" cy="1015663"/>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Study IC structure impact on time averaged velocity eccentricity. </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ymbol" pitchFamily="18" charset="2"/>
              </a:rPr>
              <a:t>e</a:t>
            </a:r>
            <a:r>
              <a:rPr lang="en-US" baseline="-25000" dirty="0" smtClean="0"/>
              <a:t>3</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91905" y="1314593"/>
            <a:ext cx="4952095" cy="4781407"/>
          </a:xfrm>
          <a:prstGeom prst="rect">
            <a:avLst/>
          </a:prstGeom>
        </p:spPr>
      </p:pic>
      <p:sp>
        <p:nvSpPr>
          <p:cNvPr id="6" name="Rectangle 5"/>
          <p:cNvSpPr/>
          <p:nvPr/>
        </p:nvSpPr>
        <p:spPr>
          <a:xfrm>
            <a:off x="228600" y="1295400"/>
            <a:ext cx="3733800" cy="3693319"/>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Difference in initial eccentricities due to  </a:t>
            </a:r>
            <a:r>
              <a:rPr lang="en-US" dirty="0" err="1" smtClean="0">
                <a:latin typeface="Arial" pitchFamily="34" charset="0"/>
                <a:cs typeface="Arial" pitchFamily="34" charset="0"/>
              </a:rPr>
              <a:t>Glauber</a:t>
            </a:r>
            <a:r>
              <a:rPr lang="en-US" dirty="0" smtClean="0">
                <a:latin typeface="Arial" pitchFamily="34" charset="0"/>
                <a:cs typeface="Arial" pitchFamily="34" charset="0"/>
              </a:rPr>
              <a:t> mixture IC vs. </a:t>
            </a:r>
            <a:r>
              <a:rPr lang="en-US" dirty="0" err="1" smtClean="0">
                <a:latin typeface="Arial" pitchFamily="34" charset="0"/>
                <a:cs typeface="Arial" pitchFamily="34" charset="0"/>
              </a:rPr>
              <a:t>Nbin</a:t>
            </a:r>
            <a:r>
              <a:rPr lang="en-US" dirty="0" smtClean="0">
                <a:latin typeface="Arial" pitchFamily="34" charset="0"/>
                <a:cs typeface="Arial" pitchFamily="34" charset="0"/>
              </a:rPr>
              <a:t> Flow Lines</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Freeze out changes initial and final eccentricity</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Freeze out velocity eccentricity represent a “time averaged” freeze out surface</a:t>
            </a:r>
          </a:p>
          <a:p>
            <a:pPr marL="171450" indent="-171450">
              <a:buFont typeface="Arial" pitchFamily="34" charset="0"/>
              <a:buChar char="•"/>
            </a:pP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Final eccentricity agrees with freeze out velocity eccentricity</a:t>
            </a:r>
            <a:endParaRPr lang="en-US" b="1" baseline="-25000" dirty="0" smtClean="0">
              <a:latin typeface="Arial" pitchFamily="34" charset="0"/>
              <a:cs typeface="Arial" pitchFamily="34" charset="0"/>
            </a:endParaRPr>
          </a:p>
        </p:txBody>
      </p:sp>
      <p:sp>
        <p:nvSpPr>
          <p:cNvPr id="7" name="Rectangle 6"/>
          <p:cNvSpPr/>
          <p:nvPr/>
        </p:nvSpPr>
        <p:spPr>
          <a:xfrm>
            <a:off x="228600" y="5334000"/>
            <a:ext cx="3810000" cy="1015663"/>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Study IC structure impact on time averaged velocity eccentricity. </a:t>
            </a:r>
            <a:endParaRPr lang="en-US" sz="2000" b="1" dirty="0">
              <a:solidFill>
                <a:srgbClr val="FF0000"/>
              </a:solidFill>
            </a:endParaRPr>
          </a:p>
        </p:txBody>
      </p:sp>
    </p:spTree>
    <p:extLst>
      <p:ext uri="{BB962C8B-B14F-4D97-AF65-F5344CB8AC3E}">
        <p14:creationId xmlns="" xmlns:p14="http://schemas.microsoft.com/office/powerpoint/2010/main" val="4097412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ymbol" pitchFamily="18" charset="2"/>
              </a:rPr>
              <a:t>e</a:t>
            </a:r>
            <a:r>
              <a:rPr lang="en-US" baseline="-25000" dirty="0" smtClean="0"/>
              <a:t>n</a:t>
            </a:r>
            <a:r>
              <a:rPr lang="en-US" dirty="0" smtClean="0"/>
              <a:t> Distributions</a:t>
            </a:r>
            <a:endParaRPr lang="en-US"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16566" y="914400"/>
            <a:ext cx="6608234" cy="4800600"/>
          </a:xfrm>
          <a:prstGeom prst="rect">
            <a:avLst/>
          </a:prstGeom>
        </p:spPr>
      </p:pic>
      <p:sp>
        <p:nvSpPr>
          <p:cNvPr id="6" name="Rectangle 5"/>
          <p:cNvSpPr/>
          <p:nvPr/>
        </p:nvSpPr>
        <p:spPr>
          <a:xfrm>
            <a:off x="2133600" y="1752600"/>
            <a:ext cx="1143000" cy="523220"/>
          </a:xfrm>
          <a:prstGeom prst="rect">
            <a:avLst/>
          </a:prstGeom>
        </p:spPr>
        <p:txBody>
          <a:bodyPr wrap="square">
            <a:spAutoFit/>
          </a:bodyPr>
          <a:lstStyle/>
          <a:p>
            <a:r>
              <a:rPr lang="en-US" sz="1400" dirty="0" smtClean="0">
                <a:latin typeface="Arial" pitchFamily="34" charset="0"/>
                <a:cs typeface="Arial" pitchFamily="34" charset="0"/>
              </a:rPr>
              <a:t>Cartesian Space</a:t>
            </a:r>
          </a:p>
        </p:txBody>
      </p:sp>
      <p:sp>
        <p:nvSpPr>
          <p:cNvPr id="7" name="Rectangle 6"/>
          <p:cNvSpPr/>
          <p:nvPr/>
        </p:nvSpPr>
        <p:spPr>
          <a:xfrm>
            <a:off x="2133600" y="4114800"/>
            <a:ext cx="1219200" cy="523220"/>
          </a:xfrm>
          <a:prstGeom prst="rect">
            <a:avLst/>
          </a:prstGeom>
        </p:spPr>
        <p:txBody>
          <a:bodyPr wrap="square">
            <a:spAutoFit/>
          </a:bodyPr>
          <a:lstStyle/>
          <a:p>
            <a:r>
              <a:rPr lang="en-US" sz="1400" dirty="0" smtClean="0">
                <a:latin typeface="Arial" pitchFamily="34" charset="0"/>
                <a:cs typeface="Arial" pitchFamily="34" charset="0"/>
              </a:rPr>
              <a:t>Velocity Space</a:t>
            </a:r>
          </a:p>
        </p:txBody>
      </p:sp>
      <p:sp>
        <p:nvSpPr>
          <p:cNvPr id="8" name="Rectangle 7"/>
          <p:cNvSpPr/>
          <p:nvPr/>
        </p:nvSpPr>
        <p:spPr>
          <a:xfrm rot="16200000">
            <a:off x="671085" y="3942605"/>
            <a:ext cx="1030187" cy="307777"/>
          </a:xfrm>
          <a:prstGeom prst="rect">
            <a:avLst/>
          </a:prstGeom>
        </p:spPr>
        <p:txBody>
          <a:bodyPr wrap="square">
            <a:spAutoFit/>
          </a:bodyPr>
          <a:lstStyle/>
          <a:p>
            <a:r>
              <a:rPr lang="en-US" sz="1400" b="1" dirty="0" smtClean="0">
                <a:latin typeface="Arial" pitchFamily="34" charset="0"/>
                <a:cs typeface="Arial" pitchFamily="34" charset="0"/>
              </a:rPr>
              <a:t># Events</a:t>
            </a:r>
          </a:p>
        </p:txBody>
      </p:sp>
      <p:sp>
        <p:nvSpPr>
          <p:cNvPr id="9" name="Rectangle 8"/>
          <p:cNvSpPr/>
          <p:nvPr/>
        </p:nvSpPr>
        <p:spPr>
          <a:xfrm rot="16200000">
            <a:off x="669596" y="1540818"/>
            <a:ext cx="1030187" cy="307777"/>
          </a:xfrm>
          <a:prstGeom prst="rect">
            <a:avLst/>
          </a:prstGeom>
        </p:spPr>
        <p:txBody>
          <a:bodyPr wrap="square">
            <a:spAutoFit/>
          </a:bodyPr>
          <a:lstStyle/>
          <a:p>
            <a:r>
              <a:rPr lang="en-US" sz="1400" b="1" dirty="0" smtClean="0">
                <a:latin typeface="Arial" pitchFamily="34" charset="0"/>
                <a:cs typeface="Arial" pitchFamily="34" charset="0"/>
              </a:rPr>
              <a:t># Events</a:t>
            </a:r>
          </a:p>
        </p:txBody>
      </p:sp>
      <p:sp>
        <p:nvSpPr>
          <p:cNvPr id="10" name="Rectangle 9"/>
          <p:cNvSpPr/>
          <p:nvPr/>
        </p:nvSpPr>
        <p:spPr>
          <a:xfrm>
            <a:off x="2133600" y="6031468"/>
            <a:ext cx="4800600" cy="369332"/>
          </a:xfrm>
          <a:prstGeom prst="rect">
            <a:avLst/>
          </a:prstGeom>
        </p:spPr>
        <p:txBody>
          <a:bodyPr wrap="square">
            <a:spAutoFit/>
          </a:bodyPr>
          <a:lstStyle/>
          <a:p>
            <a:pPr marL="171450" indent="-171450"/>
            <a:r>
              <a:rPr lang="en-US" dirty="0" smtClean="0">
                <a:latin typeface="Arial" pitchFamily="34" charset="0"/>
                <a:cs typeface="Arial" pitchFamily="34" charset="0"/>
              </a:rPr>
              <a:t>Fluctuations can differentiate initial conditions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Multiplicity Fluctuations</a:t>
            </a:r>
            <a:endParaRPr lang="en-US" dirty="0"/>
          </a:p>
        </p:txBody>
      </p:sp>
      <p:pic>
        <p:nvPicPr>
          <p:cNvPr id="3" name="Picture 2" descr="Schenke_1206.6805_dNdy.png"/>
          <p:cNvPicPr>
            <a:picLocks noChangeAspect="1"/>
          </p:cNvPicPr>
          <p:nvPr/>
        </p:nvPicPr>
        <p:blipFill>
          <a:blip r:embed="rId4" cstate="print"/>
          <a:stretch>
            <a:fillRect/>
          </a:stretch>
        </p:blipFill>
        <p:spPr>
          <a:xfrm>
            <a:off x="4495800" y="3279642"/>
            <a:ext cx="4300737" cy="2968758"/>
          </a:xfrm>
          <a:prstGeom prst="rect">
            <a:avLst/>
          </a:prstGeom>
        </p:spPr>
      </p:pic>
      <p:sp>
        <p:nvSpPr>
          <p:cNvPr id="4" name="TextBox 3"/>
          <p:cNvSpPr txBox="1"/>
          <p:nvPr/>
        </p:nvSpPr>
        <p:spPr>
          <a:xfrm>
            <a:off x="5113338" y="1919406"/>
            <a:ext cx="1676399" cy="707886"/>
          </a:xfrm>
          <a:prstGeom prst="rect">
            <a:avLst/>
          </a:prstGeom>
          <a:noFill/>
        </p:spPr>
        <p:txBody>
          <a:bodyPr wrap="square" rtlCol="0">
            <a:spAutoFit/>
          </a:bodyPr>
          <a:lstStyle/>
          <a:p>
            <a:r>
              <a:rPr lang="en-US" sz="2000" dirty="0" smtClean="0">
                <a:latin typeface="Arial" pitchFamily="34" charset="0"/>
                <a:cs typeface="Arial" pitchFamily="34" charset="0"/>
              </a:rPr>
              <a:t>Fluctuations per source</a:t>
            </a:r>
            <a:endParaRPr lang="en-US" sz="2000" dirty="0">
              <a:latin typeface="Arial" pitchFamily="34" charset="0"/>
              <a:cs typeface="Arial" pitchFamily="34" charset="0"/>
            </a:endParaRPr>
          </a:p>
        </p:txBody>
      </p:sp>
      <p:sp>
        <p:nvSpPr>
          <p:cNvPr id="5" name="TextBox 4"/>
          <p:cNvSpPr txBox="1"/>
          <p:nvPr/>
        </p:nvSpPr>
        <p:spPr>
          <a:xfrm>
            <a:off x="7018338" y="1803737"/>
            <a:ext cx="1981200" cy="1015663"/>
          </a:xfrm>
          <a:prstGeom prst="rect">
            <a:avLst/>
          </a:prstGeom>
          <a:noFill/>
        </p:spPr>
        <p:txBody>
          <a:bodyPr wrap="square" rtlCol="0">
            <a:spAutoFit/>
          </a:bodyPr>
          <a:lstStyle/>
          <a:p>
            <a:r>
              <a:rPr lang="en-US" sz="2000" dirty="0" smtClean="0">
                <a:latin typeface="Arial" pitchFamily="34" charset="0"/>
                <a:cs typeface="Arial" pitchFamily="34" charset="0"/>
              </a:rPr>
              <a:t>Fluctuations in the number of sources</a:t>
            </a:r>
            <a:endParaRPr lang="en-US" sz="2000" dirty="0">
              <a:latin typeface="Arial" pitchFamily="34" charset="0"/>
              <a:cs typeface="Arial" pitchFamily="34" charset="0"/>
            </a:endParaRPr>
          </a:p>
        </p:txBody>
      </p:sp>
      <p:sp>
        <p:nvSpPr>
          <p:cNvPr id="6" name="TextBox 5"/>
          <p:cNvSpPr txBox="1"/>
          <p:nvPr/>
        </p:nvSpPr>
        <p:spPr>
          <a:xfrm>
            <a:off x="312738" y="1219200"/>
            <a:ext cx="4572000" cy="400110"/>
          </a:xfrm>
          <a:prstGeom prst="rect">
            <a:avLst/>
          </a:prstGeom>
          <a:noFill/>
        </p:spPr>
        <p:txBody>
          <a:bodyPr wrap="square" rtlCol="0">
            <a:spAutoFit/>
          </a:bodyPr>
          <a:lstStyle/>
          <a:p>
            <a:r>
              <a:rPr lang="en-US" sz="2000" dirty="0" smtClean="0">
                <a:latin typeface="Arial" pitchFamily="34" charset="0"/>
                <a:cs typeface="Arial" pitchFamily="34" charset="0"/>
              </a:rPr>
              <a:t>For </a:t>
            </a:r>
            <a:r>
              <a:rPr lang="en-US" sz="2000" dirty="0" smtClean="0">
                <a:latin typeface="Times New Roman" pitchFamily="18" charset="0"/>
                <a:cs typeface="Times New Roman" pitchFamily="18" charset="0"/>
              </a:rPr>
              <a:t>K</a:t>
            </a:r>
            <a:r>
              <a:rPr lang="en-US" sz="2000" dirty="0" smtClean="0">
                <a:latin typeface="Arial" pitchFamily="34" charset="0"/>
                <a:cs typeface="Arial" pitchFamily="34" charset="0"/>
              </a:rPr>
              <a:t> sources that fluctuate per event</a:t>
            </a:r>
            <a:endParaRPr lang="en-US" sz="2000" dirty="0">
              <a:latin typeface="Arial" pitchFamily="34" charset="0"/>
              <a:cs typeface="Arial" pitchFamily="34" charset="0"/>
            </a:endParaRPr>
          </a:p>
        </p:txBody>
      </p:sp>
      <p:graphicFrame>
        <p:nvGraphicFramePr>
          <p:cNvPr id="7" name="Object 6"/>
          <p:cNvGraphicFramePr>
            <a:graphicFrameLocks noChangeAspect="1"/>
          </p:cNvGraphicFramePr>
          <p:nvPr/>
        </p:nvGraphicFramePr>
        <p:xfrm>
          <a:off x="6713538" y="2108537"/>
          <a:ext cx="284163" cy="284163"/>
        </p:xfrm>
        <a:graphic>
          <a:graphicData uri="http://schemas.openxmlformats.org/presentationml/2006/ole">
            <p:oleObj spid="_x0000_s161877" name="Equation" r:id="rId5" imgW="139700" imgH="139700" progId="Equation.3">
              <p:embed/>
            </p:oleObj>
          </a:graphicData>
        </a:graphic>
      </p:graphicFrame>
      <p:graphicFrame>
        <p:nvGraphicFramePr>
          <p:cNvPr id="8" name="Object 7"/>
          <p:cNvGraphicFramePr>
            <a:graphicFrameLocks noChangeAspect="1"/>
          </p:cNvGraphicFramePr>
          <p:nvPr/>
        </p:nvGraphicFramePr>
        <p:xfrm>
          <a:off x="228600" y="1692274"/>
          <a:ext cx="4643438" cy="1096963"/>
        </p:xfrm>
        <a:graphic>
          <a:graphicData uri="http://schemas.openxmlformats.org/presentationml/2006/ole">
            <p:oleObj spid="_x0000_s161878" name="Equation" r:id="rId6" imgW="2311400" imgH="546100" progId="Equation.3">
              <p:embed/>
            </p:oleObj>
          </a:graphicData>
        </a:graphic>
      </p:graphicFrame>
      <p:sp>
        <p:nvSpPr>
          <p:cNvPr id="10" name="Rectangle 9"/>
          <p:cNvSpPr/>
          <p:nvPr/>
        </p:nvSpPr>
        <p:spPr>
          <a:xfrm>
            <a:off x="228600" y="3810000"/>
            <a:ext cx="3886200" cy="400110"/>
          </a:xfrm>
          <a:prstGeom prst="rect">
            <a:avLst/>
          </a:prstGeom>
        </p:spPr>
        <p:txBody>
          <a:bodyPr wrap="square">
            <a:spAutoFit/>
          </a:bodyPr>
          <a:lstStyle/>
          <a:p>
            <a:pPr algn="l">
              <a:tabLst>
                <a:tab pos="177800" algn="l"/>
              </a:tabLst>
            </a:pPr>
            <a:r>
              <a:rPr lang="en-US" sz="2000" dirty="0" smtClean="0">
                <a:latin typeface="Arial" pitchFamily="34" charset="0"/>
                <a:cs typeface="Arial" pitchFamily="34" charset="0"/>
              </a:rPr>
              <a:t>Negative binomial distribution </a:t>
            </a:r>
            <a:endParaRPr lang="en-US" sz="2000" dirty="0">
              <a:latin typeface="Arial" pitchFamily="34" charset="0"/>
              <a:cs typeface="Arial" pitchFamily="34" charset="0"/>
            </a:endParaRPr>
          </a:p>
        </p:txBody>
      </p:sp>
      <p:graphicFrame>
        <p:nvGraphicFramePr>
          <p:cNvPr id="12" name="Object 6"/>
          <p:cNvGraphicFramePr>
            <a:graphicFrameLocks noChangeAspect="1"/>
          </p:cNvGraphicFramePr>
          <p:nvPr>
            <p:extLst>
              <p:ext uri="{D42A27DB-BD31-4B8C-83A1-F6EECF244321}">
                <p14:modId xmlns="" xmlns:p14="http://schemas.microsoft.com/office/powerpoint/2010/main" val="2155928010"/>
              </p:ext>
            </p:extLst>
          </p:nvPr>
        </p:nvGraphicFramePr>
        <p:xfrm>
          <a:off x="304800" y="4308396"/>
          <a:ext cx="1193800" cy="482600"/>
        </p:xfrm>
        <a:graphic>
          <a:graphicData uri="http://schemas.openxmlformats.org/presentationml/2006/ole">
            <p:oleObj spid="_x0000_s161879" name="Equation" r:id="rId7" imgW="596900" imgH="241300" progId="Equation.3">
              <p:embed/>
            </p:oleObj>
          </a:graphicData>
        </a:graphic>
      </p:graphicFrame>
      <p:sp>
        <p:nvSpPr>
          <p:cNvPr id="14" name="Rectangle 13"/>
          <p:cNvSpPr/>
          <p:nvPr/>
        </p:nvSpPr>
        <p:spPr>
          <a:xfrm>
            <a:off x="2895600" y="6400800"/>
            <a:ext cx="6248400" cy="307777"/>
          </a:xfrm>
          <a:prstGeom prst="rect">
            <a:avLst/>
          </a:prstGeom>
        </p:spPr>
        <p:txBody>
          <a:bodyPr wrap="square">
            <a:spAutoFit/>
          </a:bodyPr>
          <a:lstStyle/>
          <a:p>
            <a:r>
              <a:rPr lang="en-US" sz="1400" dirty="0" err="1" smtClean="0">
                <a:solidFill>
                  <a:srgbClr val="0000FF"/>
                </a:solidFill>
              </a:rPr>
              <a:t>Schenke</a:t>
            </a:r>
            <a:r>
              <a:rPr lang="en-US" sz="1400" dirty="0" smtClean="0">
                <a:solidFill>
                  <a:srgbClr val="0000FF"/>
                </a:solidFill>
              </a:rPr>
              <a:t>, </a:t>
            </a:r>
            <a:r>
              <a:rPr lang="en-US" sz="1400" dirty="0" err="1" smtClean="0">
                <a:solidFill>
                  <a:srgbClr val="0000FF"/>
                </a:solidFill>
              </a:rPr>
              <a:t>Tribedy</a:t>
            </a:r>
            <a:r>
              <a:rPr lang="en-US" sz="1400" dirty="0" smtClean="0">
                <a:solidFill>
                  <a:srgbClr val="0000FF"/>
                </a:solidFill>
              </a:rPr>
              <a:t>, </a:t>
            </a:r>
            <a:r>
              <a:rPr lang="en-US" sz="1400" dirty="0" err="1" smtClean="0">
                <a:solidFill>
                  <a:srgbClr val="0000FF"/>
                </a:solidFill>
              </a:rPr>
              <a:t>Venugopalan</a:t>
            </a:r>
            <a:r>
              <a:rPr lang="en-US" sz="1400" dirty="0" smtClean="0">
                <a:solidFill>
                  <a:srgbClr val="0000FF"/>
                </a:solidFill>
              </a:rPr>
              <a:t>, arXiv:1206.6805, Phys. Rev. </a:t>
            </a:r>
            <a:r>
              <a:rPr lang="en-US" sz="1400" dirty="0" err="1" smtClean="0">
                <a:solidFill>
                  <a:srgbClr val="0000FF"/>
                </a:solidFill>
              </a:rPr>
              <a:t>Lett</a:t>
            </a:r>
            <a:r>
              <a:rPr lang="en-US" sz="1400" dirty="0" smtClean="0">
                <a:solidFill>
                  <a:srgbClr val="0000FF"/>
                </a:solidFill>
              </a:rPr>
              <a:t>. 108 (2012) 252301</a:t>
            </a:r>
            <a:endParaRPr lang="en-US" sz="1400" dirty="0">
              <a:solidFill>
                <a:srgbClr val="0000FF"/>
              </a:solidFill>
            </a:endParaRPr>
          </a:p>
        </p:txBody>
      </p:sp>
      <p:sp>
        <p:nvSpPr>
          <p:cNvPr id="15" name="Rectangle 14"/>
          <p:cNvSpPr/>
          <p:nvPr/>
        </p:nvSpPr>
        <p:spPr>
          <a:xfrm>
            <a:off x="228600" y="4819710"/>
            <a:ext cx="4191000" cy="307777"/>
          </a:xfrm>
          <a:prstGeom prst="rect">
            <a:avLst/>
          </a:prstGeom>
        </p:spPr>
        <p:txBody>
          <a:bodyPr wrap="square">
            <a:spAutoFit/>
          </a:bodyPr>
          <a:lstStyle/>
          <a:p>
            <a:r>
              <a:rPr lang="en-US" sz="1400" dirty="0" err="1" smtClean="0">
                <a:solidFill>
                  <a:srgbClr val="0000FF"/>
                </a:solidFill>
              </a:rPr>
              <a:t>Gelis</a:t>
            </a:r>
            <a:r>
              <a:rPr lang="en-US" sz="1400" dirty="0" smtClean="0">
                <a:solidFill>
                  <a:srgbClr val="0000FF"/>
                </a:solidFill>
              </a:rPr>
              <a:t>, </a:t>
            </a:r>
            <a:r>
              <a:rPr lang="en-US" sz="1400" dirty="0" err="1" smtClean="0">
                <a:solidFill>
                  <a:srgbClr val="0000FF"/>
                </a:solidFill>
              </a:rPr>
              <a:t>Lappi</a:t>
            </a:r>
            <a:r>
              <a:rPr lang="en-US" sz="1400" dirty="0" smtClean="0">
                <a:solidFill>
                  <a:srgbClr val="0000FF"/>
                </a:solidFill>
              </a:rPr>
              <a:t>, </a:t>
            </a:r>
            <a:r>
              <a:rPr lang="en-US" sz="1400" dirty="0" err="1" smtClean="0">
                <a:solidFill>
                  <a:srgbClr val="0000FF"/>
                </a:solidFill>
              </a:rPr>
              <a:t>McLerran</a:t>
            </a:r>
            <a:r>
              <a:rPr lang="en-US" sz="1400" dirty="0" smtClean="0">
                <a:solidFill>
                  <a:srgbClr val="0000FF"/>
                </a:solidFill>
              </a:rPr>
              <a:t> </a:t>
            </a:r>
            <a:r>
              <a:rPr lang="en-US" sz="1400" dirty="0" err="1" smtClean="0">
                <a:solidFill>
                  <a:srgbClr val="0000FF"/>
                </a:solidFill>
              </a:rPr>
              <a:t>Nucl.Phys</a:t>
            </a:r>
            <a:r>
              <a:rPr lang="en-US" sz="1400" dirty="0" smtClean="0">
                <a:solidFill>
                  <a:srgbClr val="0000FF"/>
                </a:solidFill>
              </a:rPr>
              <a:t>. A828, 149 (2009)</a:t>
            </a:r>
          </a:p>
        </p:txBody>
      </p:sp>
      <p:sp>
        <p:nvSpPr>
          <p:cNvPr id="16" name="Rectangle 15"/>
          <p:cNvSpPr/>
          <p:nvPr/>
        </p:nvSpPr>
        <p:spPr>
          <a:xfrm>
            <a:off x="0" y="838200"/>
            <a:ext cx="3896833" cy="307777"/>
          </a:xfrm>
          <a:prstGeom prst="rect">
            <a:avLst/>
          </a:prstGeom>
        </p:spPr>
        <p:txBody>
          <a:bodyPr wrap="square">
            <a:spAutoFit/>
          </a:bodyPr>
          <a:lstStyle/>
          <a:p>
            <a:r>
              <a:rPr lang="en-US" sz="1400" dirty="0" smtClean="0">
                <a:solidFill>
                  <a:srgbClr val="0000FF"/>
                </a:solidFill>
              </a:rPr>
              <a:t>Gavin, </a:t>
            </a:r>
            <a:r>
              <a:rPr lang="en-US" sz="1400" dirty="0" err="1" smtClean="0">
                <a:solidFill>
                  <a:srgbClr val="0000FF"/>
                </a:solidFill>
              </a:rPr>
              <a:t>Moschelli</a:t>
            </a:r>
            <a:r>
              <a:rPr lang="en-US" sz="1400" dirty="0" smtClean="0">
                <a:solidFill>
                  <a:srgbClr val="0000FF"/>
                </a:solidFill>
              </a:rPr>
              <a:t> </a:t>
            </a:r>
            <a:r>
              <a:rPr lang="en-US" sz="1400" dirty="0" err="1" smtClean="0">
                <a:solidFill>
                  <a:srgbClr val="0000FF"/>
                </a:solidFill>
              </a:rPr>
              <a:t>Phys.Rev</a:t>
            </a:r>
            <a:r>
              <a:rPr lang="en-US" sz="1400" dirty="0" smtClean="0">
                <a:solidFill>
                  <a:srgbClr val="0000FF"/>
                </a:solidFill>
              </a:rPr>
              <a:t>. C79, 051902 (2009)</a:t>
            </a:r>
            <a:endParaRPr lang="en-US" sz="1400" dirty="0">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Binomial Distribution</a:t>
            </a:r>
            <a:endParaRPr lang="en-US" dirty="0"/>
          </a:p>
        </p:txBody>
      </p:sp>
      <p:sp>
        <p:nvSpPr>
          <p:cNvPr id="16" name="TextBox 15"/>
          <p:cNvSpPr txBox="1"/>
          <p:nvPr/>
        </p:nvSpPr>
        <p:spPr>
          <a:xfrm>
            <a:off x="5113338" y="1919406"/>
            <a:ext cx="1676399" cy="707886"/>
          </a:xfrm>
          <a:prstGeom prst="rect">
            <a:avLst/>
          </a:prstGeom>
          <a:noFill/>
        </p:spPr>
        <p:txBody>
          <a:bodyPr wrap="square" rtlCol="0">
            <a:spAutoFit/>
          </a:bodyPr>
          <a:lstStyle/>
          <a:p>
            <a:r>
              <a:rPr lang="en-US" sz="2000" dirty="0" smtClean="0">
                <a:latin typeface="Arial" pitchFamily="34" charset="0"/>
                <a:cs typeface="Arial" pitchFamily="34" charset="0"/>
              </a:rPr>
              <a:t>Fluctuations per source</a:t>
            </a:r>
            <a:endParaRPr lang="en-US" sz="2000" dirty="0">
              <a:latin typeface="Arial" pitchFamily="34" charset="0"/>
              <a:cs typeface="Arial" pitchFamily="34" charset="0"/>
            </a:endParaRPr>
          </a:p>
        </p:txBody>
      </p:sp>
      <p:sp>
        <p:nvSpPr>
          <p:cNvPr id="17" name="TextBox 16"/>
          <p:cNvSpPr txBox="1"/>
          <p:nvPr/>
        </p:nvSpPr>
        <p:spPr>
          <a:xfrm>
            <a:off x="7018338" y="1803737"/>
            <a:ext cx="1981200" cy="1015663"/>
          </a:xfrm>
          <a:prstGeom prst="rect">
            <a:avLst/>
          </a:prstGeom>
          <a:noFill/>
        </p:spPr>
        <p:txBody>
          <a:bodyPr wrap="square" rtlCol="0">
            <a:spAutoFit/>
          </a:bodyPr>
          <a:lstStyle/>
          <a:p>
            <a:r>
              <a:rPr lang="en-US" sz="2000" dirty="0" smtClean="0">
                <a:latin typeface="Arial" pitchFamily="34" charset="0"/>
                <a:cs typeface="Arial" pitchFamily="34" charset="0"/>
              </a:rPr>
              <a:t>Fluctuations in the number of sources</a:t>
            </a:r>
            <a:endParaRPr lang="en-US" sz="2000" dirty="0">
              <a:latin typeface="Arial" pitchFamily="34" charset="0"/>
              <a:cs typeface="Arial" pitchFamily="34" charset="0"/>
            </a:endParaRPr>
          </a:p>
        </p:txBody>
      </p:sp>
      <p:sp>
        <p:nvSpPr>
          <p:cNvPr id="18" name="TextBox 17"/>
          <p:cNvSpPr txBox="1"/>
          <p:nvPr/>
        </p:nvSpPr>
        <p:spPr>
          <a:xfrm>
            <a:off x="312738" y="1219200"/>
            <a:ext cx="4572000" cy="400110"/>
          </a:xfrm>
          <a:prstGeom prst="rect">
            <a:avLst/>
          </a:prstGeom>
          <a:noFill/>
        </p:spPr>
        <p:txBody>
          <a:bodyPr wrap="square" rtlCol="0">
            <a:spAutoFit/>
          </a:bodyPr>
          <a:lstStyle/>
          <a:p>
            <a:r>
              <a:rPr lang="en-US" sz="2000" dirty="0" smtClean="0">
                <a:latin typeface="Arial" pitchFamily="34" charset="0"/>
                <a:cs typeface="Arial" pitchFamily="34" charset="0"/>
              </a:rPr>
              <a:t>For </a:t>
            </a:r>
            <a:r>
              <a:rPr lang="en-US" sz="2000" dirty="0" smtClean="0">
                <a:latin typeface="Times New Roman" pitchFamily="18" charset="0"/>
                <a:cs typeface="Times New Roman" pitchFamily="18" charset="0"/>
              </a:rPr>
              <a:t>K</a:t>
            </a:r>
            <a:r>
              <a:rPr lang="en-US" sz="2000" dirty="0" smtClean="0">
                <a:latin typeface="Arial" pitchFamily="34" charset="0"/>
                <a:cs typeface="Arial" pitchFamily="34" charset="0"/>
              </a:rPr>
              <a:t> sources that fluctuate per event</a:t>
            </a:r>
            <a:endParaRPr lang="en-US" sz="2000" dirty="0">
              <a:latin typeface="Arial" pitchFamily="34" charset="0"/>
              <a:cs typeface="Arial" pitchFamily="34" charset="0"/>
            </a:endParaRPr>
          </a:p>
        </p:txBody>
      </p:sp>
      <p:graphicFrame>
        <p:nvGraphicFramePr>
          <p:cNvPr id="19" name="Object 18"/>
          <p:cNvGraphicFramePr>
            <a:graphicFrameLocks noChangeAspect="1"/>
          </p:cNvGraphicFramePr>
          <p:nvPr/>
        </p:nvGraphicFramePr>
        <p:xfrm>
          <a:off x="6713538" y="2108537"/>
          <a:ext cx="284163" cy="284163"/>
        </p:xfrm>
        <a:graphic>
          <a:graphicData uri="http://schemas.openxmlformats.org/presentationml/2006/ole">
            <p:oleObj spid="_x0000_s189445" name="Equation" r:id="rId3" imgW="139700" imgH="139700" progId="Equation.3">
              <p:embed/>
            </p:oleObj>
          </a:graphicData>
        </a:graphic>
      </p:graphicFrame>
      <p:graphicFrame>
        <p:nvGraphicFramePr>
          <p:cNvPr id="20" name="Object 19"/>
          <p:cNvGraphicFramePr>
            <a:graphicFrameLocks noChangeAspect="1"/>
          </p:cNvGraphicFramePr>
          <p:nvPr/>
        </p:nvGraphicFramePr>
        <p:xfrm>
          <a:off x="228600" y="1692274"/>
          <a:ext cx="4643438" cy="1096963"/>
        </p:xfrm>
        <a:graphic>
          <a:graphicData uri="http://schemas.openxmlformats.org/presentationml/2006/ole">
            <p:oleObj spid="_x0000_s189446" name="Equation" r:id="rId4" imgW="2311400" imgH="546100" progId="Equation.3">
              <p:embed/>
            </p:oleObj>
          </a:graphicData>
        </a:graphic>
      </p:graphicFrame>
      <p:sp>
        <p:nvSpPr>
          <p:cNvPr id="21" name="Rectangle 20"/>
          <p:cNvSpPr/>
          <p:nvPr/>
        </p:nvSpPr>
        <p:spPr>
          <a:xfrm>
            <a:off x="228600" y="3810000"/>
            <a:ext cx="3886200" cy="400110"/>
          </a:xfrm>
          <a:prstGeom prst="rect">
            <a:avLst/>
          </a:prstGeom>
        </p:spPr>
        <p:txBody>
          <a:bodyPr wrap="square">
            <a:spAutoFit/>
          </a:bodyPr>
          <a:lstStyle/>
          <a:p>
            <a:pPr algn="l">
              <a:tabLst>
                <a:tab pos="177800" algn="l"/>
              </a:tabLst>
            </a:pPr>
            <a:r>
              <a:rPr lang="en-US" sz="2000" dirty="0" smtClean="0">
                <a:latin typeface="Arial" pitchFamily="34" charset="0"/>
                <a:cs typeface="Arial" pitchFamily="34" charset="0"/>
              </a:rPr>
              <a:t>Negative binomial distribution </a:t>
            </a:r>
            <a:endParaRPr lang="en-US" sz="2000" dirty="0">
              <a:latin typeface="Arial" pitchFamily="34" charset="0"/>
              <a:cs typeface="Arial" pitchFamily="34" charset="0"/>
            </a:endParaRPr>
          </a:p>
        </p:txBody>
      </p:sp>
      <p:graphicFrame>
        <p:nvGraphicFramePr>
          <p:cNvPr id="22" name="Object 6"/>
          <p:cNvGraphicFramePr>
            <a:graphicFrameLocks noChangeAspect="1"/>
          </p:cNvGraphicFramePr>
          <p:nvPr>
            <p:extLst>
              <p:ext uri="{D42A27DB-BD31-4B8C-83A1-F6EECF244321}">
                <p14:modId xmlns="" xmlns:p14="http://schemas.microsoft.com/office/powerpoint/2010/main" val="2155928010"/>
              </p:ext>
            </p:extLst>
          </p:nvPr>
        </p:nvGraphicFramePr>
        <p:xfrm>
          <a:off x="304800" y="4308396"/>
          <a:ext cx="1193800" cy="482600"/>
        </p:xfrm>
        <a:graphic>
          <a:graphicData uri="http://schemas.openxmlformats.org/presentationml/2006/ole">
            <p:oleObj spid="_x0000_s189447" name="Equation" r:id="rId5" imgW="596900" imgH="241300" progId="Equation.3">
              <p:embed/>
            </p:oleObj>
          </a:graphicData>
        </a:graphic>
      </p:graphicFrame>
      <p:sp>
        <p:nvSpPr>
          <p:cNvPr id="23" name="Rectangle 22"/>
          <p:cNvSpPr/>
          <p:nvPr/>
        </p:nvSpPr>
        <p:spPr>
          <a:xfrm>
            <a:off x="2895600" y="6400800"/>
            <a:ext cx="6248400" cy="307777"/>
          </a:xfrm>
          <a:prstGeom prst="rect">
            <a:avLst/>
          </a:prstGeom>
        </p:spPr>
        <p:txBody>
          <a:bodyPr wrap="square">
            <a:spAutoFit/>
          </a:bodyPr>
          <a:lstStyle/>
          <a:p>
            <a:r>
              <a:rPr lang="en-US" sz="1400" dirty="0" err="1" smtClean="0">
                <a:solidFill>
                  <a:srgbClr val="0000FF"/>
                </a:solidFill>
              </a:rPr>
              <a:t>Schenke</a:t>
            </a:r>
            <a:r>
              <a:rPr lang="en-US" sz="1400" dirty="0" smtClean="0">
                <a:solidFill>
                  <a:srgbClr val="0000FF"/>
                </a:solidFill>
              </a:rPr>
              <a:t>, </a:t>
            </a:r>
            <a:r>
              <a:rPr lang="en-US" sz="1400" dirty="0" err="1" smtClean="0">
                <a:solidFill>
                  <a:srgbClr val="0000FF"/>
                </a:solidFill>
              </a:rPr>
              <a:t>Tribedy</a:t>
            </a:r>
            <a:r>
              <a:rPr lang="en-US" sz="1400" dirty="0" smtClean="0">
                <a:solidFill>
                  <a:srgbClr val="0000FF"/>
                </a:solidFill>
              </a:rPr>
              <a:t>, </a:t>
            </a:r>
            <a:r>
              <a:rPr lang="en-US" sz="1400" dirty="0" err="1" smtClean="0">
                <a:solidFill>
                  <a:srgbClr val="0000FF"/>
                </a:solidFill>
              </a:rPr>
              <a:t>Venugopalan</a:t>
            </a:r>
            <a:r>
              <a:rPr lang="en-US" sz="1400" dirty="0" smtClean="0">
                <a:solidFill>
                  <a:srgbClr val="0000FF"/>
                </a:solidFill>
              </a:rPr>
              <a:t>, arXiv:1206.6805, Phys. Rev. </a:t>
            </a:r>
            <a:r>
              <a:rPr lang="en-US" sz="1400" dirty="0" err="1" smtClean="0">
                <a:solidFill>
                  <a:srgbClr val="0000FF"/>
                </a:solidFill>
              </a:rPr>
              <a:t>Lett</a:t>
            </a:r>
            <a:r>
              <a:rPr lang="en-US" sz="1400" dirty="0" smtClean="0">
                <a:solidFill>
                  <a:srgbClr val="0000FF"/>
                </a:solidFill>
              </a:rPr>
              <a:t>. 108 (2012) 252301</a:t>
            </a:r>
            <a:endParaRPr lang="en-US" sz="1400" dirty="0">
              <a:solidFill>
                <a:srgbClr val="0000FF"/>
              </a:solidFill>
            </a:endParaRPr>
          </a:p>
        </p:txBody>
      </p:sp>
      <p:sp>
        <p:nvSpPr>
          <p:cNvPr id="24" name="Rectangle 23"/>
          <p:cNvSpPr/>
          <p:nvPr/>
        </p:nvSpPr>
        <p:spPr>
          <a:xfrm>
            <a:off x="228600" y="4819710"/>
            <a:ext cx="4191000" cy="307777"/>
          </a:xfrm>
          <a:prstGeom prst="rect">
            <a:avLst/>
          </a:prstGeom>
        </p:spPr>
        <p:txBody>
          <a:bodyPr wrap="square">
            <a:spAutoFit/>
          </a:bodyPr>
          <a:lstStyle/>
          <a:p>
            <a:r>
              <a:rPr lang="en-US" sz="1400" dirty="0" err="1" smtClean="0">
                <a:solidFill>
                  <a:srgbClr val="0000FF"/>
                </a:solidFill>
              </a:rPr>
              <a:t>Gelis</a:t>
            </a:r>
            <a:r>
              <a:rPr lang="en-US" sz="1400" dirty="0" smtClean="0">
                <a:solidFill>
                  <a:srgbClr val="0000FF"/>
                </a:solidFill>
              </a:rPr>
              <a:t>, </a:t>
            </a:r>
            <a:r>
              <a:rPr lang="en-US" sz="1400" dirty="0" err="1" smtClean="0">
                <a:solidFill>
                  <a:srgbClr val="0000FF"/>
                </a:solidFill>
              </a:rPr>
              <a:t>Lappi</a:t>
            </a:r>
            <a:r>
              <a:rPr lang="en-US" sz="1400" dirty="0" smtClean="0">
                <a:solidFill>
                  <a:srgbClr val="0000FF"/>
                </a:solidFill>
              </a:rPr>
              <a:t>, </a:t>
            </a:r>
            <a:r>
              <a:rPr lang="en-US" sz="1400" dirty="0" err="1" smtClean="0">
                <a:solidFill>
                  <a:srgbClr val="0000FF"/>
                </a:solidFill>
              </a:rPr>
              <a:t>McLerran</a:t>
            </a:r>
            <a:r>
              <a:rPr lang="en-US" sz="1400" dirty="0" smtClean="0">
                <a:solidFill>
                  <a:srgbClr val="0000FF"/>
                </a:solidFill>
              </a:rPr>
              <a:t> </a:t>
            </a:r>
            <a:r>
              <a:rPr lang="en-US" sz="1400" dirty="0" err="1" smtClean="0">
                <a:solidFill>
                  <a:srgbClr val="0000FF"/>
                </a:solidFill>
              </a:rPr>
              <a:t>Nucl.Phys</a:t>
            </a:r>
            <a:r>
              <a:rPr lang="en-US" sz="1400" dirty="0" smtClean="0">
                <a:solidFill>
                  <a:srgbClr val="0000FF"/>
                </a:solidFill>
              </a:rPr>
              <a:t>. A828, 149 (2009)</a:t>
            </a:r>
          </a:p>
        </p:txBody>
      </p:sp>
      <p:sp>
        <p:nvSpPr>
          <p:cNvPr id="25" name="Rectangle 24"/>
          <p:cNvSpPr/>
          <p:nvPr/>
        </p:nvSpPr>
        <p:spPr>
          <a:xfrm>
            <a:off x="0" y="838200"/>
            <a:ext cx="3896833" cy="307777"/>
          </a:xfrm>
          <a:prstGeom prst="rect">
            <a:avLst/>
          </a:prstGeom>
        </p:spPr>
        <p:txBody>
          <a:bodyPr wrap="square">
            <a:spAutoFit/>
          </a:bodyPr>
          <a:lstStyle/>
          <a:p>
            <a:r>
              <a:rPr lang="en-US" sz="1400" dirty="0" smtClean="0">
                <a:solidFill>
                  <a:srgbClr val="0000FF"/>
                </a:solidFill>
              </a:rPr>
              <a:t>Gavin, </a:t>
            </a:r>
            <a:r>
              <a:rPr lang="en-US" sz="1400" dirty="0" err="1" smtClean="0">
                <a:solidFill>
                  <a:srgbClr val="0000FF"/>
                </a:solidFill>
              </a:rPr>
              <a:t>Moschelli</a:t>
            </a:r>
            <a:r>
              <a:rPr lang="en-US" sz="1400" dirty="0" smtClean="0">
                <a:solidFill>
                  <a:srgbClr val="0000FF"/>
                </a:solidFill>
              </a:rPr>
              <a:t> </a:t>
            </a:r>
            <a:r>
              <a:rPr lang="en-US" sz="1400" dirty="0" err="1" smtClean="0">
                <a:solidFill>
                  <a:srgbClr val="0000FF"/>
                </a:solidFill>
              </a:rPr>
              <a:t>Phys.Rev</a:t>
            </a:r>
            <a:r>
              <a:rPr lang="en-US" sz="1400" dirty="0" smtClean="0">
                <a:solidFill>
                  <a:srgbClr val="0000FF"/>
                </a:solidFill>
              </a:rPr>
              <a:t>. C79, 051902 (2009)</a:t>
            </a:r>
            <a:endParaRPr lang="en-US" sz="1400" dirty="0">
              <a:solidFill>
                <a:srgbClr val="0000FF"/>
              </a:solidFill>
            </a:endParaRPr>
          </a:p>
        </p:txBody>
      </p:sp>
      <p:pic>
        <p:nvPicPr>
          <p:cNvPr id="28" name="Picture 27" descr="Schenke_multdist_rhic_paper.png"/>
          <p:cNvPicPr>
            <a:picLocks noChangeAspect="1"/>
          </p:cNvPicPr>
          <p:nvPr/>
        </p:nvPicPr>
        <p:blipFill>
          <a:blip r:embed="rId6" cstate="print"/>
          <a:stretch>
            <a:fillRect/>
          </a:stretch>
        </p:blipFill>
        <p:spPr>
          <a:xfrm>
            <a:off x="4451132" y="3165446"/>
            <a:ext cx="4328175" cy="3111856"/>
          </a:xfrm>
          <a:prstGeom prst="rect">
            <a:avLst/>
          </a:prstGeom>
        </p:spPr>
      </p:pic>
      <p:sp>
        <p:nvSpPr>
          <p:cNvPr id="14" name="TextBox 13"/>
          <p:cNvSpPr txBox="1"/>
          <p:nvPr/>
        </p:nvSpPr>
        <p:spPr>
          <a:xfrm>
            <a:off x="2209800" y="5943600"/>
            <a:ext cx="2438400" cy="400110"/>
          </a:xfrm>
          <a:prstGeom prst="rect">
            <a:avLst/>
          </a:prstGeom>
          <a:noFill/>
        </p:spPr>
        <p:txBody>
          <a:bodyPr wrap="square" rtlCol="0">
            <a:spAutoFit/>
          </a:bodyPr>
          <a:lstStyle/>
          <a:p>
            <a:r>
              <a:rPr lang="en-US" sz="2000" dirty="0" smtClean="0">
                <a:latin typeface="Arial" pitchFamily="34" charset="0"/>
                <a:cs typeface="Arial" pitchFamily="34" charset="0"/>
              </a:rPr>
              <a:t>NBD put in by hand</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Fluctuations and Correlations</a:t>
            </a:r>
            <a:endParaRPr lang="en-US" dirty="0"/>
          </a:p>
        </p:txBody>
      </p:sp>
      <p:sp>
        <p:nvSpPr>
          <p:cNvPr id="3" name="TextBox 2"/>
          <p:cNvSpPr txBox="1"/>
          <p:nvPr/>
        </p:nvSpPr>
        <p:spPr>
          <a:xfrm>
            <a:off x="393700" y="914400"/>
            <a:ext cx="4191000" cy="400110"/>
          </a:xfrm>
          <a:prstGeom prst="rect">
            <a:avLst/>
          </a:prstGeom>
          <a:noFill/>
          <a:ln>
            <a:noFill/>
          </a:ln>
        </p:spPr>
        <p:txBody>
          <a:bodyPr wrap="square" rtlCol="0">
            <a:spAutoFit/>
          </a:bodyPr>
          <a:lstStyle/>
          <a:p>
            <a:r>
              <a:rPr lang="en-US" sz="2000" b="1" dirty="0" smtClean="0">
                <a:latin typeface="Arial" pitchFamily="34" charset="0"/>
                <a:cs typeface="Arial" pitchFamily="34" charset="0"/>
              </a:rPr>
              <a:t>correlations = pairs - singles</a:t>
            </a:r>
            <a:r>
              <a:rPr lang="en-US" sz="2000" b="1" baseline="30000" dirty="0" smtClean="0">
                <a:latin typeface="Arial" pitchFamily="34" charset="0"/>
                <a:cs typeface="Arial" pitchFamily="34" charset="0"/>
              </a:rPr>
              <a:t>2</a:t>
            </a:r>
            <a:endParaRPr lang="en-US" sz="2000" b="1" dirty="0" smtClean="0">
              <a:latin typeface="Arial" pitchFamily="34" charset="0"/>
              <a:cs typeface="Arial" pitchFamily="34" charset="0"/>
            </a:endParaRPr>
          </a:p>
        </p:txBody>
      </p:sp>
      <p:graphicFrame>
        <p:nvGraphicFramePr>
          <p:cNvPr id="4" name="Object 2"/>
          <p:cNvGraphicFramePr>
            <a:graphicFrameLocks noChangeAspect="1"/>
          </p:cNvGraphicFramePr>
          <p:nvPr/>
        </p:nvGraphicFramePr>
        <p:xfrm>
          <a:off x="1155700" y="1393825"/>
          <a:ext cx="4549775" cy="511175"/>
        </p:xfrm>
        <a:graphic>
          <a:graphicData uri="http://schemas.openxmlformats.org/presentationml/2006/ole">
            <p:oleObj spid="_x0000_s182273" name="Equation" r:id="rId3" imgW="2260600" imgH="254000" progId="Equation.3">
              <p:embed/>
            </p:oleObj>
          </a:graphicData>
        </a:graphic>
      </p:graphicFrame>
      <p:graphicFrame>
        <p:nvGraphicFramePr>
          <p:cNvPr id="5" name="Object 6"/>
          <p:cNvGraphicFramePr>
            <a:graphicFrameLocks noChangeAspect="1"/>
          </p:cNvGraphicFramePr>
          <p:nvPr/>
        </p:nvGraphicFramePr>
        <p:xfrm>
          <a:off x="1155700" y="2667000"/>
          <a:ext cx="5881687" cy="587375"/>
        </p:xfrm>
        <a:graphic>
          <a:graphicData uri="http://schemas.openxmlformats.org/presentationml/2006/ole">
            <p:oleObj spid="_x0000_s182274" name="Equation" r:id="rId4" imgW="2920680" imgH="291960" progId="Equation.3">
              <p:embed/>
            </p:oleObj>
          </a:graphicData>
        </a:graphic>
      </p:graphicFrame>
      <p:graphicFrame>
        <p:nvGraphicFramePr>
          <p:cNvPr id="182275" name="Object 3"/>
          <p:cNvGraphicFramePr>
            <a:graphicFrameLocks noChangeAspect="1"/>
          </p:cNvGraphicFramePr>
          <p:nvPr/>
        </p:nvGraphicFramePr>
        <p:xfrm>
          <a:off x="7086600" y="4191000"/>
          <a:ext cx="1803400" cy="508000"/>
        </p:xfrm>
        <a:graphic>
          <a:graphicData uri="http://schemas.openxmlformats.org/presentationml/2006/ole">
            <p:oleObj spid="_x0000_s182275" name="Equation" r:id="rId5" imgW="914400" imgH="254000" progId="Equation.3">
              <p:embed/>
            </p:oleObj>
          </a:graphicData>
        </a:graphic>
      </p:graphicFrame>
      <p:graphicFrame>
        <p:nvGraphicFramePr>
          <p:cNvPr id="182276" name="Object 4"/>
          <p:cNvGraphicFramePr>
            <a:graphicFrameLocks noChangeAspect="1"/>
          </p:cNvGraphicFramePr>
          <p:nvPr/>
        </p:nvGraphicFramePr>
        <p:xfrm>
          <a:off x="1155700" y="4038600"/>
          <a:ext cx="4902200" cy="889000"/>
        </p:xfrm>
        <a:graphic>
          <a:graphicData uri="http://schemas.openxmlformats.org/presentationml/2006/ole">
            <p:oleObj spid="_x0000_s182276" name="Equation" r:id="rId6" imgW="2476500" imgH="444500" progId="Equation.3">
              <p:embed/>
            </p:oleObj>
          </a:graphicData>
        </a:graphic>
      </p:graphicFrame>
      <p:graphicFrame>
        <p:nvGraphicFramePr>
          <p:cNvPr id="182277" name="Object 5"/>
          <p:cNvGraphicFramePr>
            <a:graphicFrameLocks noChangeAspect="1"/>
          </p:cNvGraphicFramePr>
          <p:nvPr/>
        </p:nvGraphicFramePr>
        <p:xfrm>
          <a:off x="1155700" y="5664200"/>
          <a:ext cx="6540500" cy="965200"/>
        </p:xfrm>
        <a:graphic>
          <a:graphicData uri="http://schemas.openxmlformats.org/presentationml/2006/ole">
            <p:oleObj spid="_x0000_s182277" name="Equation" r:id="rId7" imgW="3251200" imgH="482600" progId="Equation.3">
              <p:embed/>
            </p:oleObj>
          </a:graphicData>
        </a:graphic>
      </p:graphicFrame>
      <p:sp>
        <p:nvSpPr>
          <p:cNvPr id="9" name="TextBox 8"/>
          <p:cNvSpPr txBox="1"/>
          <p:nvPr/>
        </p:nvSpPr>
        <p:spPr>
          <a:xfrm>
            <a:off x="393700" y="2133600"/>
            <a:ext cx="4191000" cy="400110"/>
          </a:xfrm>
          <a:prstGeom prst="rect">
            <a:avLst/>
          </a:prstGeom>
          <a:noFill/>
          <a:ln>
            <a:noFill/>
          </a:ln>
        </p:spPr>
        <p:txBody>
          <a:bodyPr wrap="square" rtlCol="0">
            <a:spAutoFit/>
          </a:bodyPr>
          <a:lstStyle/>
          <a:p>
            <a:r>
              <a:rPr lang="en-US" sz="2000" b="1" dirty="0" smtClean="0">
                <a:latin typeface="Arial" pitchFamily="34" charset="0"/>
                <a:cs typeface="Arial" pitchFamily="34" charset="0"/>
              </a:rPr>
              <a:t>Multiplicity Fluctuations</a:t>
            </a:r>
          </a:p>
        </p:txBody>
      </p:sp>
      <p:sp>
        <p:nvSpPr>
          <p:cNvPr id="10" name="TextBox 9"/>
          <p:cNvSpPr txBox="1"/>
          <p:nvPr/>
        </p:nvSpPr>
        <p:spPr>
          <a:xfrm>
            <a:off x="393700" y="3505200"/>
            <a:ext cx="4191000" cy="400110"/>
          </a:xfrm>
          <a:prstGeom prst="rect">
            <a:avLst/>
          </a:prstGeom>
          <a:noFill/>
          <a:ln>
            <a:noFill/>
          </a:ln>
        </p:spPr>
        <p:txBody>
          <a:bodyPr wrap="square" rtlCol="0">
            <a:spAutoFit/>
          </a:bodyPr>
          <a:lstStyle/>
          <a:p>
            <a:r>
              <a:rPr lang="en-US" sz="2000" b="1" dirty="0" smtClean="0">
                <a:latin typeface="Arial" pitchFamily="34" charset="0"/>
                <a:cs typeface="Arial" pitchFamily="34" charset="0"/>
              </a:rPr>
              <a:t>Momentum Fluctuations</a:t>
            </a:r>
          </a:p>
        </p:txBody>
      </p:sp>
      <p:sp>
        <p:nvSpPr>
          <p:cNvPr id="11" name="TextBox 10"/>
          <p:cNvSpPr txBox="1"/>
          <p:nvPr/>
        </p:nvSpPr>
        <p:spPr>
          <a:xfrm>
            <a:off x="393700" y="5105400"/>
            <a:ext cx="4191000" cy="400110"/>
          </a:xfrm>
          <a:prstGeom prst="rect">
            <a:avLst/>
          </a:prstGeom>
          <a:noFill/>
          <a:ln>
            <a:noFill/>
          </a:ln>
        </p:spPr>
        <p:txBody>
          <a:bodyPr wrap="square" rtlCol="0">
            <a:spAutoFit/>
          </a:bodyPr>
          <a:lstStyle/>
          <a:p>
            <a:r>
              <a:rPr lang="en-US" sz="2000" b="1" dirty="0" smtClean="0">
                <a:latin typeface="Arial" pitchFamily="34" charset="0"/>
                <a:cs typeface="Arial" pitchFamily="34" charset="0"/>
              </a:rPr>
              <a:t>“Flow Fluctuations”</a:t>
            </a:r>
          </a:p>
        </p:txBody>
      </p:sp>
      <p:sp>
        <p:nvSpPr>
          <p:cNvPr id="12" name="Rectangle 11"/>
          <p:cNvSpPr>
            <a:spLocks noChangeArrowheads="1"/>
          </p:cNvSpPr>
          <p:nvPr/>
        </p:nvSpPr>
        <p:spPr bwMode="auto">
          <a:xfrm>
            <a:off x="7315200" y="914400"/>
            <a:ext cx="1828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spcBef>
                <a:spcPct val="20000"/>
              </a:spcBef>
              <a:tabLst>
                <a:tab pos="0" algn="l"/>
              </a:tabLst>
            </a:pPr>
            <a:r>
              <a:rPr lang="en-US" sz="1400" dirty="0" smtClean="0">
                <a:solidFill>
                  <a:srgbClr val="0000FF"/>
                </a:solidFill>
                <a:latin typeface="Arial" pitchFamily="34" charset="0"/>
                <a:cs typeface="Arial" pitchFamily="34" charset="0"/>
              </a:rPr>
              <a:t>Gavin, </a:t>
            </a:r>
            <a:r>
              <a:rPr lang="en-US" sz="1400" dirty="0" err="1" smtClean="0">
                <a:solidFill>
                  <a:srgbClr val="0000FF"/>
                </a:solidFill>
                <a:latin typeface="Arial" pitchFamily="34" charset="0"/>
                <a:cs typeface="Arial" pitchFamily="34" charset="0"/>
              </a:rPr>
              <a:t>Moschelli</a:t>
            </a:r>
            <a:endParaRPr lang="en-US" sz="1400" dirty="0" smtClean="0">
              <a:solidFill>
                <a:srgbClr val="0000FF"/>
              </a:solidFill>
              <a:latin typeface="Arial" pitchFamily="34" charset="0"/>
              <a:cs typeface="Arial" pitchFamily="34" charset="0"/>
            </a:endParaRPr>
          </a:p>
          <a:p>
            <a:pPr marL="0" lvl="1">
              <a:spcBef>
                <a:spcPct val="20000"/>
              </a:spcBef>
              <a:tabLst>
                <a:tab pos="0" algn="l"/>
              </a:tabLst>
            </a:pPr>
            <a:r>
              <a:rPr lang="en-US" sz="1400" dirty="0" err="1" smtClean="0">
                <a:solidFill>
                  <a:srgbClr val="0000FF"/>
                </a:solidFill>
                <a:latin typeface="Arial" pitchFamily="34" charset="0"/>
                <a:cs typeface="Arial" pitchFamily="34" charset="0"/>
              </a:rPr>
              <a:t>nucl-th</a:t>
            </a:r>
            <a:r>
              <a:rPr lang="en-US" sz="1400" dirty="0" smtClean="0">
                <a:solidFill>
                  <a:srgbClr val="0000FF"/>
                </a:solidFill>
                <a:latin typeface="Arial" pitchFamily="34" charset="0"/>
                <a:cs typeface="Arial" pitchFamily="34" charset="0"/>
              </a:rPr>
              <a:t>/1107.3317</a:t>
            </a:r>
          </a:p>
          <a:p>
            <a:pPr marL="0" lvl="1">
              <a:spcBef>
                <a:spcPct val="20000"/>
              </a:spcBef>
              <a:tabLst>
                <a:tab pos="0" algn="l"/>
              </a:tabLst>
            </a:pPr>
            <a:r>
              <a:rPr lang="en-US" sz="1400" dirty="0" err="1" smtClean="0">
                <a:solidFill>
                  <a:srgbClr val="0000FF"/>
                </a:solidFill>
                <a:latin typeface="Arial" pitchFamily="34" charset="0"/>
                <a:cs typeface="Arial" pitchFamily="34" charset="0"/>
              </a:rPr>
              <a:t>nucl</a:t>
            </a:r>
            <a:r>
              <a:rPr lang="en-US" sz="1400" dirty="0" smtClean="0">
                <a:solidFill>
                  <a:srgbClr val="0000FF"/>
                </a:solidFill>
                <a:latin typeface="Arial" pitchFamily="34" charset="0"/>
                <a:cs typeface="Arial" pitchFamily="34" charset="0"/>
              </a:rPr>
              <a:t>-</a:t>
            </a:r>
            <a:r>
              <a:rPr lang="en-US" sz="1400" dirty="0" err="1" smtClean="0">
                <a:solidFill>
                  <a:srgbClr val="0000FF"/>
                </a:solidFill>
                <a:latin typeface="Arial" pitchFamily="34" charset="0"/>
                <a:cs typeface="Arial" pitchFamily="34" charset="0"/>
              </a:rPr>
              <a:t>th</a:t>
            </a:r>
            <a:r>
              <a:rPr lang="en-US" sz="1400" dirty="0" smtClean="0">
                <a:solidFill>
                  <a:srgbClr val="0000FF"/>
                </a:solidFill>
                <a:latin typeface="Arial" pitchFamily="34" charset="0"/>
                <a:cs typeface="Arial" pitchFamily="34" charset="0"/>
              </a:rPr>
              <a:t>/1205.1218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step</a:t>
            </a:r>
            <a:endParaRPr lang="en-US" dirty="0"/>
          </a:p>
        </p:txBody>
      </p:sp>
      <p:sp>
        <p:nvSpPr>
          <p:cNvPr id="6" name="Rectangle 5"/>
          <p:cNvSpPr/>
          <p:nvPr/>
        </p:nvSpPr>
        <p:spPr>
          <a:xfrm>
            <a:off x="381000" y="1238071"/>
            <a:ext cx="8763000" cy="1892826"/>
          </a:xfrm>
          <a:prstGeom prst="rect">
            <a:avLst/>
          </a:prstGeom>
        </p:spPr>
        <p:txBody>
          <a:bodyPr wrap="square">
            <a:spAutoFit/>
          </a:bodyPr>
          <a:lstStyle/>
          <a:p>
            <a:r>
              <a:rPr lang="en-US" b="1" dirty="0" smtClean="0">
                <a:latin typeface="Arial" pitchFamily="34" charset="0"/>
                <a:cs typeface="Arial" pitchFamily="34" charset="0"/>
              </a:rPr>
              <a:t>IC lumps from K random sources</a:t>
            </a:r>
          </a:p>
          <a:p>
            <a:pPr marL="171450" indent="-171450">
              <a:lnSpc>
                <a:spcPct val="150000"/>
              </a:lnSpc>
              <a:buFont typeface="Arial" pitchFamily="34" charset="0"/>
              <a:buChar char="•"/>
            </a:pPr>
            <a:r>
              <a:rPr lang="en-US" dirty="0" smtClean="0">
                <a:latin typeface="Arial" pitchFamily="34" charset="0"/>
                <a:cs typeface="Arial" pitchFamily="34" charset="0"/>
              </a:rPr>
              <a:t>Poisson flow line multiplicity per source</a:t>
            </a:r>
          </a:p>
          <a:p>
            <a:pPr marL="171450" indent="-171450">
              <a:lnSpc>
                <a:spcPct val="150000"/>
              </a:lnSpc>
              <a:buFont typeface="Arial" pitchFamily="34" charset="0"/>
              <a:buChar char="•"/>
            </a:pPr>
            <a:r>
              <a:rPr lang="en-US" dirty="0" smtClean="0">
                <a:latin typeface="Arial" pitchFamily="34" charset="0"/>
                <a:cs typeface="Arial" pitchFamily="34" charset="0"/>
              </a:rPr>
              <a:t>Compare large &lt;K&gt; and small source size to small &lt;K&gt; and large source size</a:t>
            </a:r>
          </a:p>
          <a:p>
            <a:pPr marL="171450" indent="-171450">
              <a:lnSpc>
                <a:spcPct val="150000"/>
              </a:lnSpc>
              <a:buFont typeface="Arial" pitchFamily="34" charset="0"/>
              <a:buChar char="•"/>
            </a:pPr>
            <a:r>
              <a:rPr lang="en-US" dirty="0" smtClean="0">
                <a:latin typeface="Arial" pitchFamily="34" charset="0"/>
                <a:cs typeface="Arial" pitchFamily="34" charset="0"/>
              </a:rPr>
              <a:t>Compare to “smooth” hydro</a:t>
            </a:r>
          </a:p>
          <a:p>
            <a:pPr marL="171450" indent="-171450"/>
            <a:endParaRPr lang="en-US" dirty="0" smtClean="0">
              <a:latin typeface="Arial" pitchFamily="34" charset="0"/>
              <a:cs typeface="Arial" pitchFamily="34" charset="0"/>
            </a:endParaRPr>
          </a:p>
        </p:txBody>
      </p:sp>
      <p:sp>
        <p:nvSpPr>
          <p:cNvPr id="12" name="Rectangle 11"/>
          <p:cNvSpPr/>
          <p:nvPr/>
        </p:nvSpPr>
        <p:spPr>
          <a:xfrm>
            <a:off x="381000" y="4590871"/>
            <a:ext cx="6172200" cy="1615827"/>
          </a:xfrm>
          <a:prstGeom prst="rect">
            <a:avLst/>
          </a:prstGeom>
        </p:spPr>
        <p:txBody>
          <a:bodyPr wrap="square">
            <a:spAutoFit/>
          </a:bodyPr>
          <a:lstStyle/>
          <a:p>
            <a:r>
              <a:rPr lang="en-US" b="1" dirty="0" smtClean="0">
                <a:latin typeface="Arial" pitchFamily="34" charset="0"/>
                <a:cs typeface="Arial" pitchFamily="34" charset="0"/>
              </a:rPr>
              <a:t>Angular Correlations</a:t>
            </a:r>
          </a:p>
          <a:p>
            <a:pPr marL="171450" indent="-171450">
              <a:lnSpc>
                <a:spcPct val="150000"/>
              </a:lnSpc>
              <a:buFont typeface="Arial" pitchFamily="34" charset="0"/>
              <a:buChar char="•"/>
            </a:pPr>
            <a:r>
              <a:rPr lang="en-US" dirty="0" smtClean="0">
                <a:latin typeface="Arial" pitchFamily="34" charset="0"/>
                <a:cs typeface="Arial" pitchFamily="34" charset="0"/>
              </a:rPr>
              <a:t>Compare </a:t>
            </a:r>
            <a:r>
              <a:rPr lang="en-US" dirty="0" smtClean="0">
                <a:latin typeface="Symbol" pitchFamily="18" charset="2"/>
                <a:cs typeface="Arial" pitchFamily="34" charset="0"/>
              </a:rPr>
              <a:t>e</a:t>
            </a:r>
            <a:r>
              <a:rPr lang="en-US" baseline="-25000" dirty="0" smtClean="0">
                <a:latin typeface="Arial" pitchFamily="34" charset="0"/>
                <a:cs typeface="Arial" pitchFamily="34" charset="0"/>
              </a:rPr>
              <a:t>n</a:t>
            </a:r>
            <a:r>
              <a:rPr lang="en-US" dirty="0" smtClean="0">
                <a:latin typeface="Arial" pitchFamily="34" charset="0"/>
                <a:cs typeface="Arial" pitchFamily="34" charset="0"/>
              </a:rPr>
              <a:t> and </a:t>
            </a:r>
            <a:r>
              <a:rPr lang="en-US" dirty="0" err="1" smtClean="0">
                <a:latin typeface="Arial" pitchFamily="34" charset="0"/>
                <a:cs typeface="Arial" pitchFamily="34" charset="0"/>
              </a:rPr>
              <a:t>v</a:t>
            </a:r>
            <a:r>
              <a:rPr lang="en-US" baseline="-25000" dirty="0" err="1" smtClean="0">
                <a:latin typeface="Arial" pitchFamily="34" charset="0"/>
                <a:cs typeface="Arial" pitchFamily="34" charset="0"/>
              </a:rPr>
              <a:t>n</a:t>
            </a:r>
            <a:r>
              <a:rPr lang="en-US" dirty="0" smtClean="0">
                <a:latin typeface="Arial" pitchFamily="34" charset="0"/>
                <a:cs typeface="Arial" pitchFamily="34" charset="0"/>
              </a:rPr>
              <a:t> with different IC</a:t>
            </a:r>
          </a:p>
          <a:p>
            <a:pPr marL="171450" indent="-171450">
              <a:lnSpc>
                <a:spcPct val="150000"/>
              </a:lnSpc>
              <a:buFont typeface="Arial" pitchFamily="34" charset="0"/>
              <a:buChar char="•"/>
            </a:pPr>
            <a:r>
              <a:rPr lang="en-US" dirty="0" smtClean="0">
                <a:latin typeface="Arial" pitchFamily="34" charset="0"/>
                <a:cs typeface="Arial" pitchFamily="34" charset="0"/>
              </a:rPr>
              <a:t>Radial cuts</a:t>
            </a:r>
          </a:p>
          <a:p>
            <a:pPr marL="171450" indent="-171450">
              <a:lnSpc>
                <a:spcPct val="150000"/>
              </a:lnSpc>
              <a:buFont typeface="Arial" pitchFamily="34" charset="0"/>
              <a:buChar char="•"/>
            </a:pPr>
            <a:r>
              <a:rPr lang="en-US" dirty="0" smtClean="0">
                <a:latin typeface="Arial" pitchFamily="34" charset="0"/>
                <a:cs typeface="Arial" pitchFamily="34" charset="0"/>
              </a:rPr>
              <a:t>Momentum, </a:t>
            </a:r>
            <a:r>
              <a:rPr lang="en-US" dirty="0" err="1" smtClean="0">
                <a:latin typeface="Arial" pitchFamily="34" charset="0"/>
                <a:cs typeface="Arial" pitchFamily="34" charset="0"/>
              </a:rPr>
              <a:t>v</a:t>
            </a:r>
            <a:r>
              <a:rPr lang="en-US" baseline="-25000" dirty="0" err="1" smtClean="0">
                <a:latin typeface="Arial" pitchFamily="34" charset="0"/>
                <a:cs typeface="Arial" pitchFamily="34" charset="0"/>
              </a:rPr>
              <a:t>n</a:t>
            </a:r>
            <a:r>
              <a:rPr lang="en-US" dirty="0" smtClean="0">
                <a:latin typeface="Arial" pitchFamily="34" charset="0"/>
                <a:cs typeface="Arial" pitchFamily="34" charset="0"/>
              </a:rPr>
              <a:t> (eccentricity) and </a:t>
            </a:r>
            <a:r>
              <a:rPr lang="en-US" dirty="0" err="1" smtClean="0">
                <a:latin typeface="Arial" pitchFamily="34" charset="0"/>
                <a:cs typeface="Arial" pitchFamily="34" charset="0"/>
              </a:rPr>
              <a:t>v</a:t>
            </a:r>
            <a:r>
              <a:rPr lang="en-US" baseline="-25000" dirty="0" err="1" smtClean="0">
                <a:latin typeface="Arial" pitchFamily="34" charset="0"/>
                <a:cs typeface="Arial" pitchFamily="34" charset="0"/>
              </a:rPr>
              <a:t>n</a:t>
            </a:r>
            <a:r>
              <a:rPr lang="en-US" dirty="0" smtClean="0">
                <a:latin typeface="Arial" pitchFamily="34" charset="0"/>
                <a:cs typeface="Arial" pitchFamily="34" charset="0"/>
              </a:rPr>
              <a:t>{2}</a:t>
            </a:r>
            <a:r>
              <a:rPr lang="en-US" baseline="30000" dirty="0" smtClean="0">
                <a:latin typeface="Arial" pitchFamily="34" charset="0"/>
                <a:cs typeface="Arial" pitchFamily="34" charset="0"/>
              </a:rPr>
              <a:t>2</a:t>
            </a:r>
            <a:r>
              <a:rPr lang="en-US" dirty="0" smtClean="0">
                <a:latin typeface="Arial" pitchFamily="34" charset="0"/>
                <a:cs typeface="Arial" pitchFamily="34" charset="0"/>
              </a:rPr>
              <a:t>-v</a:t>
            </a:r>
            <a:r>
              <a:rPr lang="en-US" baseline="-25000" dirty="0" smtClean="0">
                <a:latin typeface="Arial" pitchFamily="34" charset="0"/>
                <a:cs typeface="Arial" pitchFamily="34" charset="0"/>
              </a:rPr>
              <a:t>n</a:t>
            </a:r>
            <a:r>
              <a:rPr lang="en-US" dirty="0" smtClean="0">
                <a:latin typeface="Arial" pitchFamily="34" charset="0"/>
                <a:cs typeface="Arial" pitchFamily="34" charset="0"/>
              </a:rPr>
              <a:t>{4}</a:t>
            </a:r>
            <a:r>
              <a:rPr lang="en-US" baseline="30000" dirty="0" smtClean="0">
                <a:latin typeface="Arial" pitchFamily="34" charset="0"/>
                <a:cs typeface="Arial" pitchFamily="34" charset="0"/>
              </a:rPr>
              <a:t>2</a:t>
            </a:r>
            <a:r>
              <a:rPr lang="en-US" dirty="0" smtClean="0">
                <a:latin typeface="Arial" pitchFamily="34" charset="0"/>
                <a:cs typeface="Arial" pitchFamily="34" charset="0"/>
              </a:rPr>
              <a:t> fluctuations</a:t>
            </a:r>
          </a:p>
        </p:txBody>
      </p:sp>
      <p:sp>
        <p:nvSpPr>
          <p:cNvPr id="13" name="Rectangle 12"/>
          <p:cNvSpPr/>
          <p:nvPr/>
        </p:nvSpPr>
        <p:spPr>
          <a:xfrm>
            <a:off x="381000" y="3161942"/>
            <a:ext cx="5562600" cy="1200329"/>
          </a:xfrm>
          <a:prstGeom prst="rect">
            <a:avLst/>
          </a:prstGeom>
        </p:spPr>
        <p:txBody>
          <a:bodyPr wrap="square">
            <a:spAutoFit/>
          </a:bodyPr>
          <a:lstStyle/>
          <a:p>
            <a:pPr>
              <a:lnSpc>
                <a:spcPct val="150000"/>
              </a:lnSpc>
            </a:pPr>
            <a:r>
              <a:rPr lang="en-US" b="1" dirty="0" smtClean="0">
                <a:latin typeface="Arial" pitchFamily="34" charset="0"/>
                <a:cs typeface="Arial" pitchFamily="34" charset="0"/>
              </a:rPr>
              <a:t>Mixed Events</a:t>
            </a:r>
          </a:p>
          <a:p>
            <a:pPr marL="173038" indent="-173038">
              <a:lnSpc>
                <a:spcPct val="150000"/>
              </a:lnSpc>
              <a:buFont typeface="Arial" pitchFamily="34" charset="0"/>
              <a:buChar char="•"/>
            </a:pPr>
            <a:r>
              <a:rPr lang="en-US" dirty="0" smtClean="0">
                <a:latin typeface="Arial" pitchFamily="34" charset="0"/>
                <a:cs typeface="Arial" pitchFamily="34" charset="0"/>
              </a:rPr>
              <a:t>With and without aligned reaction / event planes</a:t>
            </a:r>
          </a:p>
          <a:p>
            <a:endParaRPr lang="en-US"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124929" name="Picture 1"/>
          <p:cNvPicPr>
            <a:picLocks noChangeAspect="1" noChangeArrowheads="1"/>
          </p:cNvPicPr>
          <p:nvPr/>
        </p:nvPicPr>
        <p:blipFill>
          <a:blip r:embed="rId2" cstate="print"/>
          <a:srcRect/>
          <a:stretch>
            <a:fillRect/>
          </a:stretch>
        </p:blipFill>
        <p:spPr bwMode="auto">
          <a:xfrm>
            <a:off x="5334000" y="990600"/>
            <a:ext cx="3657600" cy="5476875"/>
          </a:xfrm>
          <a:prstGeom prst="rect">
            <a:avLst/>
          </a:prstGeom>
          <a:noFill/>
          <a:ln w="9525">
            <a:noFill/>
            <a:miter lim="800000"/>
            <a:headEnd/>
            <a:tailEnd/>
          </a:ln>
        </p:spPr>
      </p:pic>
      <p:sp>
        <p:nvSpPr>
          <p:cNvPr id="4" name="Rectangle 3"/>
          <p:cNvSpPr/>
          <p:nvPr/>
        </p:nvSpPr>
        <p:spPr>
          <a:xfrm>
            <a:off x="0" y="6087718"/>
            <a:ext cx="3240952" cy="307777"/>
          </a:xfrm>
          <a:prstGeom prst="rect">
            <a:avLst/>
          </a:prstGeom>
        </p:spPr>
        <p:txBody>
          <a:bodyPr wrap="none">
            <a:spAutoFit/>
          </a:bodyPr>
          <a:lstStyle/>
          <a:p>
            <a:r>
              <a:rPr lang="en-US" sz="1400" b="1" dirty="0" smtClean="0">
                <a:solidFill>
                  <a:srgbClr val="0000FF"/>
                </a:solidFill>
              </a:rPr>
              <a:t>MC-KLN</a:t>
            </a:r>
            <a:r>
              <a:rPr lang="en-US" sz="1400" dirty="0" smtClean="0">
                <a:solidFill>
                  <a:srgbClr val="0000FF"/>
                </a:solidFill>
              </a:rPr>
              <a:t>: </a:t>
            </a:r>
            <a:r>
              <a:rPr lang="en-US" sz="1400" dirty="0" err="1" smtClean="0">
                <a:solidFill>
                  <a:srgbClr val="0000FF"/>
                </a:solidFill>
              </a:rPr>
              <a:t>Drescher</a:t>
            </a:r>
            <a:r>
              <a:rPr lang="en-US" sz="1400" dirty="0" smtClean="0">
                <a:solidFill>
                  <a:srgbClr val="0000FF"/>
                </a:solidFill>
              </a:rPr>
              <a:t>, Nara, </a:t>
            </a:r>
            <a:r>
              <a:rPr lang="en-US" sz="1400" dirty="0" err="1" smtClean="0">
                <a:solidFill>
                  <a:srgbClr val="0000FF"/>
                </a:solidFill>
              </a:rPr>
              <a:t>nucl-th</a:t>
            </a:r>
            <a:r>
              <a:rPr lang="en-US" sz="1400" dirty="0" smtClean="0">
                <a:solidFill>
                  <a:srgbClr val="0000FF"/>
                </a:solidFill>
              </a:rPr>
              <a:t>/0611017</a:t>
            </a:r>
            <a:endParaRPr lang="en-US" sz="1400" dirty="0">
              <a:solidFill>
                <a:srgbClr val="0000FF"/>
              </a:solidFill>
            </a:endParaRPr>
          </a:p>
        </p:txBody>
      </p:sp>
      <p:sp>
        <p:nvSpPr>
          <p:cNvPr id="5" name="Rectangle 4"/>
          <p:cNvSpPr/>
          <p:nvPr/>
        </p:nvSpPr>
        <p:spPr>
          <a:xfrm>
            <a:off x="-15949" y="5486400"/>
            <a:ext cx="5497033" cy="523220"/>
          </a:xfrm>
          <a:prstGeom prst="rect">
            <a:avLst/>
          </a:prstGeom>
        </p:spPr>
        <p:txBody>
          <a:bodyPr wrap="square">
            <a:spAutoFit/>
          </a:bodyPr>
          <a:lstStyle/>
          <a:p>
            <a:r>
              <a:rPr lang="en-US" sz="1400" b="1" dirty="0" smtClean="0">
                <a:solidFill>
                  <a:srgbClr val="0000FF"/>
                </a:solidFill>
              </a:rPr>
              <a:t>IP-</a:t>
            </a:r>
            <a:r>
              <a:rPr lang="en-US" sz="1400" b="1" dirty="0" err="1" smtClean="0">
                <a:solidFill>
                  <a:srgbClr val="0000FF"/>
                </a:solidFill>
              </a:rPr>
              <a:t>Glasma</a:t>
            </a:r>
            <a:r>
              <a:rPr lang="en-US" sz="1400" b="1" dirty="0" smtClean="0">
                <a:solidFill>
                  <a:srgbClr val="0000FF"/>
                </a:solidFill>
              </a:rPr>
              <a:t>: </a:t>
            </a:r>
            <a:r>
              <a:rPr lang="en-US" sz="1400" dirty="0" err="1" smtClean="0">
                <a:solidFill>
                  <a:srgbClr val="0000FF"/>
                </a:solidFill>
              </a:rPr>
              <a:t>Schenke</a:t>
            </a:r>
            <a:r>
              <a:rPr lang="en-US" sz="1400" dirty="0" smtClean="0">
                <a:solidFill>
                  <a:srgbClr val="0000FF"/>
                </a:solidFill>
              </a:rPr>
              <a:t>, </a:t>
            </a:r>
            <a:r>
              <a:rPr lang="en-US" sz="1400" dirty="0" err="1" smtClean="0">
                <a:solidFill>
                  <a:srgbClr val="0000FF"/>
                </a:solidFill>
              </a:rPr>
              <a:t>Tribedy</a:t>
            </a:r>
            <a:r>
              <a:rPr lang="en-US" sz="1400" dirty="0" smtClean="0">
                <a:solidFill>
                  <a:srgbClr val="0000FF"/>
                </a:solidFill>
              </a:rPr>
              <a:t>, </a:t>
            </a:r>
            <a:r>
              <a:rPr lang="en-US" sz="1400" dirty="0" err="1" smtClean="0">
                <a:solidFill>
                  <a:srgbClr val="0000FF"/>
                </a:solidFill>
              </a:rPr>
              <a:t>Venugopalan</a:t>
            </a:r>
            <a:r>
              <a:rPr lang="en-US" sz="1400" dirty="0" smtClean="0">
                <a:solidFill>
                  <a:srgbClr val="0000FF"/>
                </a:solidFill>
              </a:rPr>
              <a:t>,</a:t>
            </a:r>
          </a:p>
          <a:p>
            <a:r>
              <a:rPr lang="en-US" sz="1400" dirty="0" smtClean="0">
                <a:solidFill>
                  <a:srgbClr val="0000FF"/>
                </a:solidFill>
              </a:rPr>
              <a:t>arXiv:1206.6805, Phys. Rev. </a:t>
            </a:r>
            <a:r>
              <a:rPr lang="en-US" sz="1400" dirty="0" err="1" smtClean="0">
                <a:solidFill>
                  <a:srgbClr val="0000FF"/>
                </a:solidFill>
              </a:rPr>
              <a:t>Lett</a:t>
            </a:r>
            <a:r>
              <a:rPr lang="en-US" sz="1400" dirty="0" smtClean="0">
                <a:solidFill>
                  <a:srgbClr val="0000FF"/>
                </a:solidFill>
              </a:rPr>
              <a:t>. 108 (2012) 252301</a:t>
            </a:r>
            <a:endParaRPr lang="en-US" sz="1400" dirty="0">
              <a:solidFill>
                <a:srgbClr val="0000FF"/>
              </a:solidFill>
            </a:endParaRPr>
          </a:p>
        </p:txBody>
      </p:sp>
      <p:sp>
        <p:nvSpPr>
          <p:cNvPr id="6" name="Rectangle 5"/>
          <p:cNvSpPr/>
          <p:nvPr/>
        </p:nvSpPr>
        <p:spPr>
          <a:xfrm>
            <a:off x="-4191000" y="1828800"/>
            <a:ext cx="4191000" cy="2862322"/>
          </a:xfrm>
          <a:prstGeom prst="rect">
            <a:avLst/>
          </a:prstGeom>
        </p:spPr>
        <p:txBody>
          <a:bodyPr wrap="square">
            <a:spAutoFit/>
          </a:bodyPr>
          <a:lstStyle/>
          <a:p>
            <a:r>
              <a:rPr lang="en-US" dirty="0" smtClean="0">
                <a:latin typeface="Arial" pitchFamily="34" charset="0"/>
                <a:cs typeface="Arial" pitchFamily="34" charset="0"/>
              </a:rPr>
              <a:t>Different initial conditions give different eccentricities and therefore different flow coefficients</a:t>
            </a:r>
          </a:p>
          <a:p>
            <a:endParaRPr lang="en-US" dirty="0">
              <a:latin typeface="Arial" pitchFamily="34" charset="0"/>
              <a:cs typeface="Arial" pitchFamily="34" charset="0"/>
            </a:endParaRPr>
          </a:p>
          <a:p>
            <a:r>
              <a:rPr lang="en-US" dirty="0" smtClean="0">
                <a:latin typeface="Arial" pitchFamily="34" charset="0"/>
                <a:cs typeface="Arial" pitchFamily="34" charset="0"/>
              </a:rPr>
              <a:t>Event by event hydro… going beyond </a:t>
            </a:r>
            <a:r>
              <a:rPr lang="en-US" dirty="0" smtClean="0">
                <a:latin typeface="Symbol" pitchFamily="18" charset="2"/>
                <a:cs typeface="Arial" pitchFamily="34" charset="0"/>
              </a:rPr>
              <a:t>e</a:t>
            </a:r>
            <a:r>
              <a:rPr lang="en-US" baseline="-25000" dirty="0" smtClean="0">
                <a:latin typeface="Arial" pitchFamily="34" charset="0"/>
                <a:cs typeface="Arial" pitchFamily="34" charset="0"/>
              </a:rPr>
              <a:t>n</a:t>
            </a:r>
            <a:r>
              <a:rPr lang="en-US" dirty="0" smtClean="0">
                <a:latin typeface="Arial" pitchFamily="34" charset="0"/>
                <a:cs typeface="Arial" pitchFamily="34" charset="0"/>
              </a:rPr>
              <a:t> and </a:t>
            </a:r>
            <a:r>
              <a:rPr lang="en-US" dirty="0" err="1" smtClean="0">
                <a:latin typeface="Symbol" pitchFamily="18" charset="2"/>
                <a:cs typeface="Arial" pitchFamily="34" charset="0"/>
              </a:rPr>
              <a:t>Y</a:t>
            </a:r>
            <a:r>
              <a:rPr lang="en-US" baseline="-25000" dirty="0" err="1" smtClean="0">
                <a:latin typeface="Arial" pitchFamily="34" charset="0"/>
                <a:cs typeface="Arial" pitchFamily="34" charset="0"/>
              </a:rPr>
              <a:t>n</a:t>
            </a:r>
            <a:r>
              <a:rPr lang="en-US" dirty="0" smtClean="0">
                <a:latin typeface="Arial" pitchFamily="34" charset="0"/>
                <a:cs typeface="Arial" pitchFamily="34" charset="0"/>
              </a:rPr>
              <a:t> …the three examples have different </a:t>
            </a:r>
            <a:r>
              <a:rPr lang="en-US" dirty="0">
                <a:latin typeface="Symbol" pitchFamily="18" charset="2"/>
                <a:cs typeface="Arial" pitchFamily="34" charset="0"/>
              </a:rPr>
              <a:t>e</a:t>
            </a:r>
            <a:r>
              <a:rPr lang="en-US" baseline="-25000" dirty="0">
                <a:latin typeface="Arial" pitchFamily="34" charset="0"/>
                <a:cs typeface="Arial" pitchFamily="34" charset="0"/>
              </a:rPr>
              <a:t>n</a:t>
            </a:r>
            <a:r>
              <a:rPr lang="en-US" dirty="0" smtClean="0">
                <a:latin typeface="Arial" pitchFamily="34" charset="0"/>
                <a:cs typeface="Arial" pitchFamily="34" charset="0"/>
              </a:rPr>
              <a:t> because they have different numbers of sources with different sizes multiplicity fluctuations for example also depend on these things</a:t>
            </a:r>
            <a:endParaRPr lang="en-US" dirty="0" smtClean="0">
              <a:latin typeface="Symbol" pitchFamily="18" charset="2"/>
              <a:cs typeface="Arial" pitchFamily="34" charset="0"/>
            </a:endParaRPr>
          </a:p>
        </p:txBody>
      </p:sp>
      <p:sp>
        <p:nvSpPr>
          <p:cNvPr id="7" name="TextBox 6"/>
          <p:cNvSpPr txBox="1"/>
          <p:nvPr/>
        </p:nvSpPr>
        <p:spPr>
          <a:xfrm>
            <a:off x="381000" y="1401901"/>
            <a:ext cx="4648200" cy="3170099"/>
          </a:xfrm>
          <a:prstGeom prst="rect">
            <a:avLst/>
          </a:prstGeom>
          <a:noFill/>
        </p:spPr>
        <p:txBody>
          <a:bodyPr wrap="square" rtlCol="0">
            <a:spAutoFit/>
          </a:bodyPr>
          <a:lstStyle/>
          <a:p>
            <a:r>
              <a:rPr lang="en-US" sz="2000" b="1" dirty="0" smtClean="0">
                <a:latin typeface="Arial" pitchFamily="34" charset="0"/>
                <a:cs typeface="Arial" pitchFamily="34" charset="0"/>
              </a:rPr>
              <a:t>Fluctuating Initial Conditions </a:t>
            </a:r>
          </a:p>
          <a:p>
            <a:r>
              <a:rPr lang="en-US" sz="2000" b="1" dirty="0" smtClean="0">
                <a:latin typeface="Arial" pitchFamily="34" charset="0"/>
                <a:cs typeface="Arial" pitchFamily="34" charset="0"/>
              </a:rPr>
              <a:t>and </a:t>
            </a:r>
          </a:p>
          <a:p>
            <a:r>
              <a:rPr lang="en-US" sz="2000" b="1" dirty="0" smtClean="0">
                <a:latin typeface="Arial" pitchFamily="34" charset="0"/>
                <a:cs typeface="Arial" pitchFamily="34" charset="0"/>
              </a:rPr>
              <a:t>Event-by-Event Studies </a:t>
            </a:r>
          </a:p>
          <a:p>
            <a:endParaRPr lang="en-US" sz="2000" b="1" dirty="0" smtClean="0">
              <a:latin typeface="Arial" pitchFamily="34" charset="0"/>
              <a:cs typeface="Arial" pitchFamily="34" charset="0"/>
            </a:endParaRPr>
          </a:p>
          <a:p>
            <a:pPr marL="171450" indent="-171450">
              <a:buFont typeface="Arial" pitchFamily="34" charset="0"/>
              <a:buChar char="•"/>
            </a:pPr>
            <a:r>
              <a:rPr lang="en-US" sz="2000" dirty="0" smtClean="0">
                <a:latin typeface="Arial" pitchFamily="34" charset="0"/>
                <a:cs typeface="Arial" pitchFamily="34" charset="0"/>
              </a:rPr>
              <a:t>Local Correlations</a:t>
            </a:r>
          </a:p>
          <a:p>
            <a:pPr marL="171450" indent="-171450"/>
            <a:endParaRPr lang="en-US" sz="2000" dirty="0" smtClean="0">
              <a:latin typeface="Arial" pitchFamily="34" charset="0"/>
              <a:cs typeface="Arial" pitchFamily="34" charset="0"/>
            </a:endParaRPr>
          </a:p>
          <a:p>
            <a:pPr marL="171450" indent="-171450">
              <a:buFont typeface="Arial" pitchFamily="34" charset="0"/>
              <a:buChar char="•"/>
            </a:pPr>
            <a:r>
              <a:rPr lang="en-US" sz="2000" dirty="0" smtClean="0">
                <a:latin typeface="Arial" pitchFamily="34" charset="0"/>
                <a:cs typeface="Arial" pitchFamily="34" charset="0"/>
              </a:rPr>
              <a:t>Global Correlations</a:t>
            </a:r>
          </a:p>
          <a:p>
            <a:pPr marL="171450" indent="-171450">
              <a:buFont typeface="Arial" pitchFamily="34" charset="0"/>
              <a:buChar char="•"/>
            </a:pPr>
            <a:endParaRPr lang="en-US" sz="2000" dirty="0" smtClean="0">
              <a:latin typeface="Arial" pitchFamily="34" charset="0"/>
              <a:cs typeface="Arial" pitchFamily="34" charset="0"/>
            </a:endParaRPr>
          </a:p>
          <a:p>
            <a:pPr marL="171450" indent="-171450">
              <a:buFont typeface="Arial" pitchFamily="34" charset="0"/>
              <a:buChar char="•"/>
            </a:pPr>
            <a:r>
              <a:rPr lang="en-US" sz="2000" dirty="0" smtClean="0">
                <a:latin typeface="Arial" pitchFamily="34" charset="0"/>
                <a:cs typeface="Arial" pitchFamily="34" charset="0"/>
              </a:rPr>
              <a:t>Geometry Fluctuations</a:t>
            </a:r>
          </a:p>
          <a:p>
            <a:pPr marL="171450" indent="-171450">
              <a:buFont typeface="Arial" pitchFamily="34" charset="0"/>
              <a:buChar char="•"/>
            </a:pPr>
            <a:endParaRPr lang="en-US" sz="2000" dirty="0" smtClean="0">
              <a:latin typeface="Arial" pitchFamily="34" charset="0"/>
              <a:cs typeface="Arial" pitchFamily="34" charset="0"/>
            </a:endParaRPr>
          </a:p>
        </p:txBody>
      </p:sp>
    </p:spTree>
    <p:extLst>
      <p:ext uri="{BB962C8B-B14F-4D97-AF65-F5344CB8AC3E}">
        <p14:creationId xmlns="" xmlns:p14="http://schemas.microsoft.com/office/powerpoint/2010/main" val="3406827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pic>
        <p:nvPicPr>
          <p:cNvPr id="3" name="Picture 1"/>
          <p:cNvPicPr>
            <a:picLocks noChangeAspect="1" noChangeArrowheads="1"/>
          </p:cNvPicPr>
          <p:nvPr/>
        </p:nvPicPr>
        <p:blipFill>
          <a:blip r:embed="rId3" cstate="print"/>
          <a:srcRect/>
          <a:stretch>
            <a:fillRect/>
          </a:stretch>
        </p:blipFill>
        <p:spPr bwMode="auto">
          <a:xfrm>
            <a:off x="5334000" y="990600"/>
            <a:ext cx="3657600" cy="5476875"/>
          </a:xfrm>
          <a:prstGeom prst="rect">
            <a:avLst/>
          </a:prstGeom>
          <a:noFill/>
          <a:ln w="9525">
            <a:noFill/>
            <a:miter lim="800000"/>
            <a:headEnd/>
            <a:tailEnd/>
          </a:ln>
        </p:spPr>
      </p:pic>
      <p:sp>
        <p:nvSpPr>
          <p:cNvPr id="4" name="Rectangle 3"/>
          <p:cNvSpPr/>
          <p:nvPr/>
        </p:nvSpPr>
        <p:spPr>
          <a:xfrm>
            <a:off x="228600" y="2819400"/>
            <a:ext cx="5334000" cy="3416320"/>
          </a:xfrm>
          <a:prstGeom prst="rect">
            <a:avLst/>
          </a:prstGeom>
        </p:spPr>
        <p:txBody>
          <a:bodyPr wrap="square">
            <a:spAutoFit/>
          </a:bodyPr>
          <a:lstStyle/>
          <a:p>
            <a:r>
              <a:rPr lang="en-US" b="1" dirty="0" smtClean="0">
                <a:solidFill>
                  <a:srgbClr val="FF0000"/>
                </a:solidFill>
                <a:latin typeface="Arial" pitchFamily="34" charset="0"/>
                <a:cs typeface="Arial" pitchFamily="34" charset="0"/>
              </a:rPr>
              <a:t>Can we use hydro select the right IC?</a:t>
            </a:r>
          </a:p>
          <a:p>
            <a:endParaRPr lang="en-US" b="1" dirty="0" smtClean="0">
              <a:solidFill>
                <a:srgbClr val="FF0000"/>
              </a:solidFill>
              <a:latin typeface="Arial" pitchFamily="34" charset="0"/>
              <a:cs typeface="Arial" pitchFamily="34" charset="0"/>
            </a:endParaRPr>
          </a:p>
          <a:p>
            <a:pPr marL="173038" indent="-173038">
              <a:buFont typeface="Arial" pitchFamily="34" charset="0"/>
              <a:buChar char="•"/>
            </a:pPr>
            <a:r>
              <a:rPr lang="en-US" dirty="0" smtClean="0">
                <a:solidFill>
                  <a:srgbClr val="FF0000"/>
                </a:solidFill>
                <a:latin typeface="Arial" pitchFamily="34" charset="0"/>
                <a:cs typeface="Arial" pitchFamily="34" charset="0"/>
              </a:rPr>
              <a:t>Determine hydro response to “common origin” correlations and dependence on choice of IC.</a:t>
            </a:r>
          </a:p>
          <a:p>
            <a:pPr marL="173038" indent="-173038"/>
            <a:endParaRPr lang="en-US" dirty="0" smtClean="0">
              <a:solidFill>
                <a:srgbClr val="FF0000"/>
              </a:solidFill>
              <a:latin typeface="Arial" pitchFamily="34" charset="0"/>
              <a:cs typeface="Arial" pitchFamily="34" charset="0"/>
            </a:endParaRPr>
          </a:p>
          <a:p>
            <a:pPr marL="173038" indent="-173038">
              <a:buFont typeface="Arial" pitchFamily="34" charset="0"/>
              <a:buChar char="•"/>
            </a:pPr>
            <a:r>
              <a:rPr lang="en-US" dirty="0" smtClean="0">
                <a:solidFill>
                  <a:srgbClr val="FF0000"/>
                </a:solidFill>
                <a:latin typeface="Arial" pitchFamily="34" charset="0"/>
                <a:cs typeface="Arial" pitchFamily="34" charset="0"/>
              </a:rPr>
              <a:t>Trace the evolution of fluid element correlations to freeze out.</a:t>
            </a:r>
          </a:p>
          <a:p>
            <a:pPr marL="173038" indent="-173038">
              <a:buFont typeface="Arial" pitchFamily="34" charset="0"/>
              <a:buChar char="•"/>
            </a:pPr>
            <a:endParaRPr lang="en-US" dirty="0" smtClean="0">
              <a:solidFill>
                <a:srgbClr val="FF0000"/>
              </a:solidFill>
              <a:latin typeface="Arial" pitchFamily="34" charset="0"/>
              <a:cs typeface="Arial" pitchFamily="34" charset="0"/>
            </a:endParaRPr>
          </a:p>
          <a:p>
            <a:pPr marL="173038" indent="-173038">
              <a:buFont typeface="Arial" pitchFamily="34" charset="0"/>
              <a:buChar char="•"/>
            </a:pPr>
            <a:r>
              <a:rPr lang="en-US" dirty="0" smtClean="0">
                <a:solidFill>
                  <a:srgbClr val="FF0000"/>
                </a:solidFill>
                <a:latin typeface="Arial" pitchFamily="34" charset="0"/>
                <a:cs typeface="Arial" pitchFamily="34" charset="0"/>
              </a:rPr>
              <a:t>Determine a source “resolution”.</a:t>
            </a:r>
          </a:p>
          <a:p>
            <a:pPr marL="173038" indent="-173038">
              <a:buFont typeface="Arial" pitchFamily="34" charset="0"/>
              <a:buChar char="•"/>
            </a:pPr>
            <a:endParaRPr lang="en-US" dirty="0" smtClean="0">
              <a:solidFill>
                <a:srgbClr val="FF0000"/>
              </a:solidFill>
              <a:latin typeface="Arial" pitchFamily="34" charset="0"/>
              <a:cs typeface="Arial" pitchFamily="34" charset="0"/>
            </a:endParaRPr>
          </a:p>
          <a:p>
            <a:pPr marL="173038" indent="-173038">
              <a:buFont typeface="Arial" pitchFamily="34" charset="0"/>
              <a:buChar char="•"/>
            </a:pPr>
            <a:r>
              <a:rPr lang="en-US" dirty="0" smtClean="0">
                <a:solidFill>
                  <a:srgbClr val="FF0000"/>
                </a:solidFill>
                <a:latin typeface="Arial" pitchFamily="34" charset="0"/>
                <a:cs typeface="Arial" pitchFamily="34" charset="0"/>
              </a:rPr>
              <a:t>Study IC structure impact on time averaged velocity eccentricity. </a:t>
            </a:r>
            <a:endParaRPr lang="en-US" dirty="0" smtClean="0">
              <a:solidFill>
                <a:srgbClr val="FF0000"/>
              </a:solidFill>
            </a:endParaRPr>
          </a:p>
        </p:txBody>
      </p:sp>
      <p:sp>
        <p:nvSpPr>
          <p:cNvPr id="5" name="Rectangle 4"/>
          <p:cNvSpPr/>
          <p:nvPr/>
        </p:nvSpPr>
        <p:spPr>
          <a:xfrm>
            <a:off x="228600" y="1066800"/>
            <a:ext cx="4572000" cy="1287532"/>
          </a:xfrm>
          <a:prstGeom prst="rect">
            <a:avLst/>
          </a:prstGeom>
        </p:spPr>
        <p:txBody>
          <a:bodyPr>
            <a:spAutoFit/>
          </a:bodyPr>
          <a:lstStyle/>
          <a:p>
            <a:pPr>
              <a:lnSpc>
                <a:spcPct val="150000"/>
              </a:lnSpc>
            </a:pPr>
            <a:r>
              <a:rPr lang="en-US" b="1" dirty="0" smtClean="0">
                <a:latin typeface="Arial" pitchFamily="34" charset="0"/>
                <a:cs typeface="Arial" pitchFamily="34" charset="0"/>
              </a:rPr>
              <a:t>Freeze out effects</a:t>
            </a:r>
          </a:p>
          <a:p>
            <a:pPr marL="171450" indent="-171450">
              <a:lnSpc>
                <a:spcPct val="150000"/>
              </a:lnSpc>
              <a:buFont typeface="Arial" pitchFamily="34" charset="0"/>
              <a:buChar char="•"/>
            </a:pPr>
            <a:r>
              <a:rPr lang="en-US" dirty="0" smtClean="0">
                <a:latin typeface="Arial" pitchFamily="34" charset="0"/>
                <a:cs typeface="Arial" pitchFamily="34" charset="0"/>
              </a:rPr>
              <a:t>Eccentricity fluctuations</a:t>
            </a:r>
          </a:p>
          <a:p>
            <a:pPr marL="171450" indent="-171450">
              <a:lnSpc>
                <a:spcPct val="150000"/>
              </a:lnSpc>
              <a:buFont typeface="Arial" pitchFamily="34" charset="0"/>
              <a:buChar char="•"/>
            </a:pPr>
            <a:r>
              <a:rPr lang="en-US" dirty="0" smtClean="0">
                <a:latin typeface="Arial" pitchFamily="34" charset="0"/>
                <a:cs typeface="Arial" pitchFamily="34" charset="0"/>
              </a:rPr>
              <a:t>Event plane angle determination</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Cumulant</a:t>
            </a:r>
            <a:r>
              <a:rPr lang="en-US" dirty="0" smtClean="0"/>
              <a:t> Expansion</a:t>
            </a:r>
            <a:endParaRPr lang="en-US" dirty="0"/>
          </a:p>
        </p:txBody>
      </p:sp>
      <p:graphicFrame>
        <p:nvGraphicFramePr>
          <p:cNvPr id="66562" name="Object 2"/>
          <p:cNvGraphicFramePr>
            <a:graphicFrameLocks noChangeAspect="1"/>
          </p:cNvGraphicFramePr>
          <p:nvPr/>
        </p:nvGraphicFramePr>
        <p:xfrm>
          <a:off x="708025" y="1676400"/>
          <a:ext cx="4549775" cy="511175"/>
        </p:xfrm>
        <a:graphic>
          <a:graphicData uri="http://schemas.openxmlformats.org/presentationml/2006/ole">
            <p:oleObj spid="_x0000_s66665" name="Equation" r:id="rId3" imgW="2260600" imgH="254000" progId="Equation.3">
              <p:embed/>
            </p:oleObj>
          </a:graphicData>
        </a:graphic>
      </p:graphicFrame>
      <p:graphicFrame>
        <p:nvGraphicFramePr>
          <p:cNvPr id="66563" name="Object 3"/>
          <p:cNvGraphicFramePr>
            <a:graphicFrameLocks noChangeAspect="1"/>
          </p:cNvGraphicFramePr>
          <p:nvPr/>
        </p:nvGraphicFramePr>
        <p:xfrm>
          <a:off x="708025" y="2990910"/>
          <a:ext cx="2481263" cy="561975"/>
        </p:xfrm>
        <a:graphic>
          <a:graphicData uri="http://schemas.openxmlformats.org/presentationml/2006/ole">
            <p:oleObj spid="_x0000_s66666" name="Equation" r:id="rId4" imgW="1231366" imgH="279279" progId="Equation.3">
              <p:embed/>
            </p:oleObj>
          </a:graphicData>
        </a:graphic>
      </p:graphicFrame>
      <p:sp>
        <p:nvSpPr>
          <p:cNvPr id="6" name="TextBox 5"/>
          <p:cNvSpPr txBox="1"/>
          <p:nvPr/>
        </p:nvSpPr>
        <p:spPr>
          <a:xfrm>
            <a:off x="381000" y="114300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Pair Distribution:</a:t>
            </a:r>
          </a:p>
        </p:txBody>
      </p:sp>
      <p:sp>
        <p:nvSpPr>
          <p:cNvPr id="7" name="TextBox 6"/>
          <p:cNvSpPr txBox="1"/>
          <p:nvPr/>
        </p:nvSpPr>
        <p:spPr>
          <a:xfrm>
            <a:off x="381000" y="243840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Two-particle coefficient:</a:t>
            </a:r>
          </a:p>
        </p:txBody>
      </p:sp>
      <p:sp>
        <p:nvSpPr>
          <p:cNvPr id="8" name="TextBox 7"/>
          <p:cNvSpPr txBox="1"/>
          <p:nvPr/>
        </p:nvSpPr>
        <p:spPr>
          <a:xfrm>
            <a:off x="381000" y="419100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Correlated Part:</a:t>
            </a:r>
          </a:p>
        </p:txBody>
      </p:sp>
      <p:sp>
        <p:nvSpPr>
          <p:cNvPr id="10" name="Rectangle 12"/>
          <p:cNvSpPr>
            <a:spLocks noChangeArrowheads="1"/>
          </p:cNvSpPr>
          <p:nvPr/>
        </p:nvSpPr>
        <p:spPr bwMode="auto">
          <a:xfrm>
            <a:off x="5867400" y="1676400"/>
            <a:ext cx="3048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gn="l">
              <a:lnSpc>
                <a:spcPct val="80000"/>
              </a:lnSpc>
              <a:spcBef>
                <a:spcPct val="20000"/>
              </a:spcBef>
              <a:buFont typeface="Times" charset="0"/>
              <a:buNone/>
            </a:pPr>
            <a:r>
              <a:rPr lang="en-US" sz="1600" dirty="0" err="1" smtClean="0">
                <a:solidFill>
                  <a:srgbClr val="0000FF"/>
                </a:solidFill>
                <a:latin typeface="Arial" pitchFamily="34" charset="0"/>
                <a:cs typeface="Arial" pitchFamily="34" charset="0"/>
              </a:rPr>
              <a:t>Borghini</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Dinh</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Ollitrault</a:t>
            </a:r>
            <a:endParaRPr lang="en-US" sz="1600" dirty="0">
              <a:solidFill>
                <a:srgbClr val="0000FF"/>
              </a:solidFill>
              <a:latin typeface="Arial" pitchFamily="34" charset="0"/>
              <a:cs typeface="Arial" pitchFamily="34" charset="0"/>
              <a:sym typeface="Symbol" charset="0"/>
            </a:endParaRPr>
          </a:p>
        </p:txBody>
      </p:sp>
      <p:sp>
        <p:nvSpPr>
          <p:cNvPr id="11" name="TextBox 10"/>
          <p:cNvSpPr txBox="1"/>
          <p:nvPr/>
        </p:nvSpPr>
        <p:spPr>
          <a:xfrm>
            <a:off x="0" y="6019800"/>
            <a:ext cx="9144000" cy="461665"/>
          </a:xfrm>
          <a:prstGeom prst="rect">
            <a:avLst/>
          </a:prstGeom>
          <a:noFill/>
        </p:spPr>
        <p:txBody>
          <a:bodyPr wrap="square" rtlCol="0">
            <a:spAutoFit/>
          </a:bodyPr>
          <a:lstStyle/>
          <a:p>
            <a:pPr algn="ctr"/>
            <a:r>
              <a:rPr lang="en-US" sz="2400" b="1" i="1" dirty="0" err="1" smtClean="0">
                <a:solidFill>
                  <a:srgbClr val="FF0000"/>
                </a:solidFill>
                <a:latin typeface="Times New Roman" pitchFamily="18" charset="0"/>
                <a:cs typeface="Times New Roman" pitchFamily="18" charset="0"/>
              </a:rPr>
              <a:t>v</a:t>
            </a:r>
            <a:r>
              <a:rPr lang="en-US" sz="2400" b="1" i="1" baseline="-25000" dirty="0" err="1" smtClean="0">
                <a:solidFill>
                  <a:srgbClr val="FF0000"/>
                </a:solidFill>
                <a:latin typeface="Times New Roman" pitchFamily="18" charset="0"/>
                <a:cs typeface="Times New Roman" pitchFamily="18" charset="0"/>
              </a:rPr>
              <a:t>n</a:t>
            </a:r>
            <a:r>
              <a:rPr lang="en-US" sz="2400" b="1" dirty="0" smtClean="0">
                <a:solidFill>
                  <a:srgbClr val="FF0000"/>
                </a:solidFill>
                <a:latin typeface="Times New Roman" pitchFamily="18" charset="0"/>
                <a:cs typeface="Times New Roman" pitchFamily="18" charset="0"/>
              </a:rPr>
              <a:t> </a:t>
            </a:r>
            <a:r>
              <a:rPr lang="en-US" sz="2000" b="1" dirty="0" smtClean="0">
                <a:solidFill>
                  <a:srgbClr val="FF0000"/>
                </a:solidFill>
                <a:latin typeface="Arial" pitchFamily="34" charset="0"/>
                <a:cs typeface="Arial" pitchFamily="34" charset="0"/>
              </a:rPr>
              <a:t>factorization is a signature of flow if </a:t>
            </a:r>
            <a:r>
              <a:rPr lang="en-US" sz="2000" b="1" dirty="0" err="1" smtClean="0">
                <a:solidFill>
                  <a:srgbClr val="FF0000"/>
                </a:solidFill>
                <a:latin typeface="Symbol" pitchFamily="18" charset="2"/>
                <a:cs typeface="Arial" pitchFamily="34" charset="0"/>
              </a:rPr>
              <a:t>s</a:t>
            </a:r>
            <a:r>
              <a:rPr lang="en-US" sz="2000" b="1" baseline="-25000" dirty="0" err="1" smtClean="0">
                <a:solidFill>
                  <a:srgbClr val="FF0000"/>
                </a:solidFill>
                <a:latin typeface="Arial" pitchFamily="34" charset="0"/>
                <a:cs typeface="Arial" pitchFamily="34" charset="0"/>
              </a:rPr>
              <a:t>n</a:t>
            </a:r>
            <a:r>
              <a:rPr lang="en-US" sz="2000" b="1" baseline="-25000" dirty="0" smtClean="0">
                <a:solidFill>
                  <a:srgbClr val="FF0000"/>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 0</a:t>
            </a:r>
          </a:p>
        </p:txBody>
      </p:sp>
      <p:sp>
        <p:nvSpPr>
          <p:cNvPr id="12" name="Rectangle 11"/>
          <p:cNvSpPr/>
          <p:nvPr/>
        </p:nvSpPr>
        <p:spPr>
          <a:xfrm>
            <a:off x="4267200" y="2590800"/>
            <a:ext cx="4876800" cy="1754326"/>
          </a:xfrm>
          <a:prstGeom prst="rect">
            <a:avLst/>
          </a:prstGeom>
        </p:spPr>
        <p:txBody>
          <a:bodyPr wrap="square">
            <a:spAutoFit/>
          </a:bodyPr>
          <a:lstStyle/>
          <a:p>
            <a:pPr marL="236538" indent="-236538">
              <a:lnSpc>
                <a:spcPct val="150000"/>
              </a:lnSpc>
              <a:buSzPct val="100000"/>
              <a:buFont typeface="Arial" pitchFamily="34" charset="0"/>
              <a:buChar char="•"/>
            </a:pPr>
            <a:r>
              <a:rPr lang="en-US" sz="2400" b="1" dirty="0" smtClean="0">
                <a:latin typeface="Times New Roman" pitchFamily="18" charset="0"/>
                <a:cs typeface="Times New Roman" pitchFamily="18" charset="0"/>
              </a:rPr>
              <a:t>&lt;</a:t>
            </a:r>
            <a:r>
              <a:rPr lang="en-US" sz="2400" b="1" i="1" dirty="0" err="1" smtClean="0">
                <a:latin typeface="Times New Roman" pitchFamily="18" charset="0"/>
                <a:cs typeface="Times New Roman" pitchFamily="18" charset="0"/>
              </a:rPr>
              <a:t>v</a:t>
            </a:r>
            <a:r>
              <a:rPr lang="en-US" sz="2400" b="1" i="1" baseline="-25000" dirty="0" err="1" smtClean="0">
                <a:latin typeface="Times New Roman" pitchFamily="18" charset="0"/>
                <a:cs typeface="Times New Roman" pitchFamily="18" charset="0"/>
              </a:rPr>
              <a:t>n</a:t>
            </a:r>
            <a:r>
              <a:rPr lang="en-US" sz="2400" b="1" dirty="0" smtClean="0">
                <a:latin typeface="Times New Roman" pitchFamily="18" charset="0"/>
                <a:cs typeface="Times New Roman" pitchFamily="18" charset="0"/>
              </a:rPr>
              <a:t>&gt;</a:t>
            </a:r>
            <a:r>
              <a:rPr lang="en-US" sz="2400" b="1" baseline="30000" dirty="0" smtClean="0">
                <a:latin typeface="Times New Roman" pitchFamily="18" charset="0"/>
                <a:cs typeface="Times New Roman" pitchFamily="18" charset="0"/>
              </a:rPr>
              <a:t>2</a:t>
            </a:r>
            <a:r>
              <a:rPr lang="en-US" sz="2400" b="1" i="1" dirty="0" smtClean="0">
                <a:latin typeface="Times New Roman" pitchFamily="18" charset="0"/>
                <a:cs typeface="Times New Roman" pitchFamily="18" charset="0"/>
              </a:rPr>
              <a:t> </a:t>
            </a:r>
            <a:r>
              <a:rPr lang="en-US" sz="2000" dirty="0" smtClean="0">
                <a:latin typeface="Arial" pitchFamily="34" charset="0"/>
                <a:cs typeface="Arial" pitchFamily="34" charset="0"/>
              </a:rPr>
              <a:t>= reaction plane correlations</a:t>
            </a:r>
          </a:p>
          <a:p>
            <a:pPr marL="236538" indent="-236538">
              <a:lnSpc>
                <a:spcPct val="150000"/>
              </a:lnSpc>
              <a:buSzPct val="100000"/>
              <a:buFont typeface="Arial" pitchFamily="34" charset="0"/>
              <a:buChar char="•"/>
            </a:pPr>
            <a:r>
              <a:rPr lang="en-US" sz="2400" b="1" dirty="0" smtClean="0">
                <a:latin typeface="Symbol" pitchFamily="18" charset="2"/>
                <a:cs typeface="Arial" pitchFamily="34" charset="0"/>
              </a:rPr>
              <a:t>s</a:t>
            </a:r>
            <a:r>
              <a:rPr lang="en-US" sz="2400" b="1" baseline="30000" dirty="0" smtClean="0">
                <a:latin typeface="Symbol" pitchFamily="18" charset="2"/>
                <a:cs typeface="Arial" pitchFamily="34" charset="0"/>
              </a:rPr>
              <a:t>2</a:t>
            </a:r>
            <a:r>
              <a:rPr lang="en-US" sz="2400" b="1" baseline="-25000" dirty="0" smtClean="0">
                <a:latin typeface="Arial" pitchFamily="34" charset="0"/>
                <a:cs typeface="Arial" pitchFamily="34" charset="0"/>
              </a:rPr>
              <a:t>n</a:t>
            </a:r>
            <a:r>
              <a:rPr lang="en-US" sz="2000" dirty="0" smtClean="0">
                <a:latin typeface="Arial" pitchFamily="34" charset="0"/>
                <a:cs typeface="Arial" pitchFamily="34" charset="0"/>
              </a:rPr>
              <a:t> = other correlations</a:t>
            </a:r>
          </a:p>
          <a:p>
            <a:pPr marL="236538" indent="-236538">
              <a:lnSpc>
                <a:spcPct val="150000"/>
              </a:lnSpc>
              <a:buSzPct val="100000"/>
              <a:buFont typeface="Arial" pitchFamily="34" charset="0"/>
              <a:buChar char="•"/>
            </a:pPr>
            <a:r>
              <a:rPr lang="en-US" sz="2400" b="1" i="1" dirty="0" err="1" smtClean="0">
                <a:solidFill>
                  <a:srgbClr val="FF0000"/>
                </a:solidFill>
                <a:latin typeface="Times New Roman" pitchFamily="18" charset="0"/>
                <a:cs typeface="Times New Roman" pitchFamily="18" charset="0"/>
              </a:rPr>
              <a:t>v</a:t>
            </a:r>
            <a:r>
              <a:rPr lang="en-US" sz="2400" b="1" i="1" baseline="-25000" dirty="0" err="1" smtClean="0">
                <a:solidFill>
                  <a:srgbClr val="FF0000"/>
                </a:solidFill>
                <a:latin typeface="Times New Roman" pitchFamily="18" charset="0"/>
                <a:cs typeface="Times New Roman" pitchFamily="18" charset="0"/>
              </a:rPr>
              <a:t>n</a:t>
            </a:r>
            <a:r>
              <a:rPr lang="en-US" sz="2400" b="1" dirty="0" smtClean="0">
                <a:solidFill>
                  <a:srgbClr val="FF0000"/>
                </a:solidFill>
                <a:latin typeface="Times New Roman" pitchFamily="18" charset="0"/>
                <a:cs typeface="Times New Roman" pitchFamily="18" charset="0"/>
              </a:rPr>
              <a:t>{4}</a:t>
            </a:r>
            <a:r>
              <a:rPr lang="en-US" sz="2400" b="1" dirty="0" smtClean="0">
                <a:solidFill>
                  <a:srgbClr val="FF0000"/>
                </a:solidFill>
                <a:latin typeface="Times New Roman" pitchFamily="18" charset="0"/>
                <a:cs typeface="Times New Roman" pitchFamily="18" charset="0"/>
                <a:sym typeface="Symbol"/>
              </a:rPr>
              <a:t>   </a:t>
            </a:r>
            <a:r>
              <a:rPr lang="en-US" sz="2400" b="1" dirty="0" smtClean="0">
                <a:solidFill>
                  <a:srgbClr val="FF0000"/>
                </a:solidFill>
                <a:latin typeface="Times New Roman" pitchFamily="18" charset="0"/>
                <a:cs typeface="Times New Roman" pitchFamily="18" charset="0"/>
              </a:rPr>
              <a:t> &lt;</a:t>
            </a:r>
            <a:r>
              <a:rPr lang="en-US" sz="2400" b="1" i="1" dirty="0" err="1" smtClean="0">
                <a:solidFill>
                  <a:srgbClr val="FF0000"/>
                </a:solidFill>
                <a:latin typeface="Times New Roman" pitchFamily="18" charset="0"/>
                <a:cs typeface="Times New Roman" pitchFamily="18" charset="0"/>
              </a:rPr>
              <a:t>v</a:t>
            </a:r>
            <a:r>
              <a:rPr lang="en-US" sz="2400" b="1" i="1" baseline="-25000" dirty="0" err="1" smtClean="0">
                <a:solidFill>
                  <a:srgbClr val="FF0000"/>
                </a:solidFill>
                <a:latin typeface="Times New Roman" pitchFamily="18" charset="0"/>
                <a:cs typeface="Times New Roman" pitchFamily="18" charset="0"/>
              </a:rPr>
              <a:t>n</a:t>
            </a:r>
            <a:r>
              <a:rPr lang="en-US" sz="2400" b="1" dirty="0" smtClean="0">
                <a:solidFill>
                  <a:srgbClr val="FF0000"/>
                </a:solidFill>
                <a:latin typeface="Times New Roman" pitchFamily="18" charset="0"/>
                <a:cs typeface="Times New Roman" pitchFamily="18" charset="0"/>
              </a:rPr>
              <a:t>&gt;</a:t>
            </a:r>
          </a:p>
        </p:txBody>
      </p:sp>
      <p:sp>
        <p:nvSpPr>
          <p:cNvPr id="13" name="Rectangle 12"/>
          <p:cNvSpPr>
            <a:spLocks noChangeArrowheads="1"/>
          </p:cNvSpPr>
          <p:nvPr/>
        </p:nvSpPr>
        <p:spPr bwMode="auto">
          <a:xfrm>
            <a:off x="6553200" y="3657600"/>
            <a:ext cx="25908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nSpc>
                <a:spcPct val="80000"/>
              </a:lnSpc>
              <a:spcBef>
                <a:spcPct val="20000"/>
              </a:spcBef>
            </a:pPr>
            <a:r>
              <a:rPr lang="en-US" sz="1600" dirty="0" err="1" smtClean="0">
                <a:solidFill>
                  <a:srgbClr val="0000FF"/>
                </a:solidFill>
                <a:latin typeface="Arial" pitchFamily="34" charset="0"/>
                <a:cs typeface="Arial" pitchFamily="34" charset="0"/>
              </a:rPr>
              <a:t>Borghini</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Dinh</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Ollitrault</a:t>
            </a:r>
            <a:r>
              <a:rPr lang="en-US" sz="1600" dirty="0" smtClean="0">
                <a:solidFill>
                  <a:srgbClr val="0000FF"/>
                </a:solidFill>
                <a:latin typeface="Arial" pitchFamily="34" charset="0"/>
                <a:cs typeface="Arial" pitchFamily="34" charset="0"/>
                <a:sym typeface="Symbol" charset="0"/>
              </a:rPr>
              <a:t>;</a:t>
            </a:r>
          </a:p>
          <a:p>
            <a:pPr marL="0" lvl="1">
              <a:lnSpc>
                <a:spcPct val="80000"/>
              </a:lnSpc>
              <a:spcBef>
                <a:spcPct val="20000"/>
              </a:spcBef>
            </a:pPr>
            <a:r>
              <a:rPr lang="en-US" sz="1600" dirty="0" err="1" smtClean="0">
                <a:solidFill>
                  <a:srgbClr val="0000FF"/>
                </a:solidFill>
                <a:latin typeface="Arial" pitchFamily="34" charset="0"/>
                <a:cs typeface="Arial" pitchFamily="34" charset="0"/>
              </a:rPr>
              <a:t>Voloshin</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Poskanzer</a:t>
            </a:r>
            <a:r>
              <a:rPr lang="en-US" sz="1600" dirty="0" smtClean="0">
                <a:solidFill>
                  <a:srgbClr val="0000FF"/>
                </a:solidFill>
                <a:latin typeface="Arial" pitchFamily="34" charset="0"/>
                <a:cs typeface="Arial" pitchFamily="34" charset="0"/>
              </a:rPr>
              <a:t>, Tang, Wang</a:t>
            </a:r>
            <a:endParaRPr lang="en-US" sz="1600" dirty="0">
              <a:solidFill>
                <a:srgbClr val="0000FF"/>
              </a:solidFill>
              <a:latin typeface="Arial" pitchFamily="34" charset="0"/>
              <a:cs typeface="Arial" pitchFamily="34" charset="0"/>
              <a:sym typeface="Symbol" charset="0"/>
            </a:endParaRPr>
          </a:p>
        </p:txBody>
      </p:sp>
      <p:graphicFrame>
        <p:nvGraphicFramePr>
          <p:cNvPr id="66565" name="Object 5"/>
          <p:cNvGraphicFramePr>
            <a:graphicFrameLocks noChangeAspect="1"/>
          </p:cNvGraphicFramePr>
          <p:nvPr/>
        </p:nvGraphicFramePr>
        <p:xfrm>
          <a:off x="696912" y="4819650"/>
          <a:ext cx="6542088" cy="971550"/>
        </p:xfrm>
        <a:graphic>
          <a:graphicData uri="http://schemas.openxmlformats.org/presentationml/2006/ole">
            <p:oleObj spid="_x0000_s66667" name="Equation" r:id="rId5" imgW="3251200" imgH="482600" progId="Equation.3">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mpsCompare.png"/>
          <p:cNvPicPr>
            <a:picLocks noChangeAspect="1"/>
          </p:cNvPicPr>
          <p:nvPr/>
        </p:nvPicPr>
        <p:blipFill>
          <a:blip r:embed="rId4" cstate="print"/>
          <a:stretch>
            <a:fillRect/>
          </a:stretch>
        </p:blipFill>
        <p:spPr>
          <a:xfrm>
            <a:off x="3866073" y="3458254"/>
            <a:ext cx="5125527" cy="3323546"/>
          </a:xfrm>
          <a:prstGeom prst="rect">
            <a:avLst/>
          </a:prstGeom>
        </p:spPr>
      </p:pic>
      <p:sp>
        <p:nvSpPr>
          <p:cNvPr id="2" name="Title 1"/>
          <p:cNvSpPr>
            <a:spLocks noGrp="1"/>
          </p:cNvSpPr>
          <p:nvPr>
            <p:ph type="title"/>
          </p:nvPr>
        </p:nvSpPr>
        <p:spPr/>
        <p:txBody>
          <a:bodyPr/>
          <a:lstStyle/>
          <a:p>
            <a:r>
              <a:rPr lang="en-US" dirty="0" smtClean="0"/>
              <a:t>The Soft Ridge</a:t>
            </a:r>
            <a:endParaRPr lang="en-US" dirty="0"/>
          </a:p>
        </p:txBody>
      </p:sp>
      <p:sp>
        <p:nvSpPr>
          <p:cNvPr id="4" name="Rectangle 9"/>
          <p:cNvSpPr>
            <a:spLocks noChangeArrowheads="1"/>
          </p:cNvSpPr>
          <p:nvPr/>
        </p:nvSpPr>
        <p:spPr bwMode="auto">
          <a:xfrm>
            <a:off x="304800" y="3427512"/>
            <a:ext cx="3962400" cy="3170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177800" indent="-177800">
              <a:buFont typeface="Tahoma" charset="0"/>
              <a:buChar char="•"/>
              <a:tabLst>
                <a:tab pos="177800" algn="l"/>
              </a:tabLst>
            </a:pPr>
            <a:r>
              <a:rPr lang="en-US" sz="2000" dirty="0" smtClean="0">
                <a:latin typeface="Arial" pitchFamily="34" charset="0"/>
                <a:cs typeface="Arial" pitchFamily="34" charset="0"/>
              </a:rPr>
              <a:t> </a:t>
            </a:r>
            <a:r>
              <a:rPr lang="en-US" sz="2000" b="1" dirty="0" smtClean="0">
                <a:latin typeface="Arial" pitchFamily="34" charset="0"/>
                <a:cs typeface="Arial" pitchFamily="34" charset="0"/>
              </a:rPr>
              <a:t>Only </a:t>
            </a:r>
            <a:r>
              <a:rPr lang="en-US" sz="2000" b="1" dirty="0" err="1" smtClean="0">
                <a:latin typeface="Arial" pitchFamily="34" charset="0"/>
                <a:cs typeface="Arial" pitchFamily="34" charset="0"/>
              </a:rPr>
              <a:t>cos</a:t>
            </a:r>
            <a:r>
              <a:rPr lang="en-US" sz="2000" b="1" dirty="0" smtClean="0">
                <a:latin typeface="Arial" pitchFamily="34" charset="0"/>
                <a:cs typeface="Arial" pitchFamily="34" charset="0"/>
              </a:rPr>
              <a:t> </a:t>
            </a:r>
            <a:r>
              <a:rPr lang="en-US" sz="2000" b="1" dirty="0" err="1" smtClean="0">
                <a:latin typeface="Symbol" pitchFamily="18" charset="2"/>
                <a:cs typeface="Arial" pitchFamily="34" charset="0"/>
              </a:rPr>
              <a:t>Df</a:t>
            </a:r>
            <a:r>
              <a:rPr lang="en-US" sz="2000" b="1" dirty="0" smtClean="0">
                <a:latin typeface="Symbol" pitchFamily="18" charset="2"/>
                <a:cs typeface="Arial" pitchFamily="34" charset="0"/>
              </a:rPr>
              <a:t> </a:t>
            </a:r>
            <a:r>
              <a:rPr lang="en-US" sz="2000" b="1" dirty="0" smtClean="0">
                <a:latin typeface="Arial" pitchFamily="34" charset="0"/>
                <a:cs typeface="Arial" pitchFamily="34" charset="0"/>
              </a:rPr>
              <a:t>and </a:t>
            </a:r>
            <a:r>
              <a:rPr lang="en-US" sz="2000" b="1" dirty="0" err="1" smtClean="0">
                <a:latin typeface="Arial" pitchFamily="34" charset="0"/>
                <a:cs typeface="Arial" pitchFamily="34" charset="0"/>
              </a:rPr>
              <a:t>cos</a:t>
            </a:r>
            <a:r>
              <a:rPr lang="en-US" sz="2000" b="1" dirty="0" smtClean="0">
                <a:latin typeface="Arial" pitchFamily="34" charset="0"/>
                <a:cs typeface="Arial" pitchFamily="34" charset="0"/>
              </a:rPr>
              <a:t> 2</a:t>
            </a:r>
            <a:r>
              <a:rPr lang="en-US" sz="2000" b="1" dirty="0" smtClean="0">
                <a:latin typeface="Symbol" pitchFamily="18" charset="2"/>
                <a:cs typeface="Arial" pitchFamily="34" charset="0"/>
              </a:rPr>
              <a:t>Df</a:t>
            </a:r>
            <a:r>
              <a:rPr lang="en-US" sz="2000" b="1" dirty="0" smtClean="0">
                <a:latin typeface="Arial" pitchFamily="34" charset="0"/>
                <a:cs typeface="Arial" pitchFamily="34" charset="0"/>
              </a:rPr>
              <a:t> terms subtracted</a:t>
            </a:r>
          </a:p>
          <a:p>
            <a:pPr marL="177800" indent="-177800">
              <a:buFont typeface="Tahoma" charset="0"/>
              <a:buChar char="•"/>
              <a:tabLst>
                <a:tab pos="177800" algn="l"/>
              </a:tabLst>
            </a:pPr>
            <a:r>
              <a:rPr lang="en-US" sz="2000" b="1" dirty="0" smtClean="0">
                <a:latin typeface="Arial" pitchFamily="34" charset="0"/>
                <a:cs typeface="Arial" pitchFamily="34" charset="0"/>
              </a:rPr>
              <a:t>These terms also contain fluctuations</a:t>
            </a:r>
          </a:p>
          <a:p>
            <a:pPr marL="177800" indent="-177800" algn="l">
              <a:buFont typeface="Tahoma" charset="0"/>
              <a:buChar char="•"/>
              <a:tabLst>
                <a:tab pos="177800" algn="l"/>
              </a:tabLst>
            </a:pPr>
            <a:r>
              <a:rPr lang="en-US" sz="2000" dirty="0" err="1" smtClean="0">
                <a:latin typeface="Arial" pitchFamily="34" charset="0"/>
                <a:cs typeface="Arial" pitchFamily="34" charset="0"/>
              </a:rPr>
              <a:t>Glasma</a:t>
            </a:r>
            <a:r>
              <a:rPr lang="en-US" sz="2000" dirty="0" smtClean="0">
                <a:latin typeface="Arial" pitchFamily="34" charset="0"/>
                <a:cs typeface="Arial" pitchFamily="34" charset="0"/>
              </a:rPr>
              <a:t> energy dependence</a:t>
            </a:r>
            <a:endParaRPr lang="en-US" sz="2000" dirty="0">
              <a:latin typeface="Arial" pitchFamily="34" charset="0"/>
              <a:cs typeface="Arial" pitchFamily="34" charset="0"/>
            </a:endParaRPr>
          </a:p>
          <a:p>
            <a:pPr marL="177800" indent="-177800">
              <a:buFont typeface="Tahoma" charset="0"/>
              <a:buChar char="•"/>
              <a:tabLst>
                <a:tab pos="177800" algn="l"/>
              </a:tabLst>
            </a:pPr>
            <a:r>
              <a:rPr lang="en-US" sz="2000" b="1" dirty="0" smtClean="0">
                <a:latin typeface="Lucida Calligraphy" pitchFamily="66" charset="0"/>
                <a:sym typeface="Symbol" charset="0"/>
              </a:rPr>
              <a:t>R</a:t>
            </a:r>
            <a:r>
              <a:rPr lang="en-US" sz="2000" dirty="0" smtClean="0">
                <a:latin typeface="Arial" pitchFamily="34" charset="0"/>
                <a:cs typeface="Arial" pitchFamily="34" charset="0"/>
              </a:rPr>
              <a:t> scale factor set in </a:t>
            </a:r>
          </a:p>
          <a:p>
            <a:pPr marL="177800" indent="-177800">
              <a:tabLst>
                <a:tab pos="177800" algn="l"/>
              </a:tabLst>
            </a:pPr>
            <a:r>
              <a:rPr lang="en-US" sz="2000" dirty="0" smtClean="0">
                <a:latin typeface="Arial" pitchFamily="34" charset="0"/>
                <a:cs typeface="Arial" pitchFamily="34" charset="0"/>
              </a:rPr>
              <a:t>	Au-Au 200 </a:t>
            </a:r>
            <a:r>
              <a:rPr lang="en-US" sz="2000" dirty="0" err="1" smtClean="0">
                <a:latin typeface="Arial" pitchFamily="34" charset="0"/>
                <a:cs typeface="Arial" pitchFamily="34" charset="0"/>
              </a:rPr>
              <a:t>GeV</a:t>
            </a:r>
            <a:endParaRPr lang="en-US" sz="2000" dirty="0" smtClean="0">
              <a:latin typeface="Arial" pitchFamily="34" charset="0"/>
              <a:cs typeface="Arial" pitchFamily="34" charset="0"/>
            </a:endParaRPr>
          </a:p>
          <a:p>
            <a:pPr marL="177800" indent="-177800" algn="l">
              <a:buFont typeface="Tahoma" charset="0"/>
              <a:buChar char="•"/>
              <a:tabLst>
                <a:tab pos="177800" algn="l"/>
              </a:tabLst>
            </a:pPr>
            <a:r>
              <a:rPr lang="en-US" sz="2000" dirty="0" smtClean="0">
                <a:latin typeface="Arial" pitchFamily="34" charset="0"/>
                <a:cs typeface="Arial" pitchFamily="34" charset="0"/>
              </a:rPr>
              <a:t>Blast wave</a:t>
            </a:r>
            <a:r>
              <a:rPr lang="en-US" sz="2000" dirty="0" smtClean="0">
                <a:latin typeface="Arial" pitchFamily="34" charset="0"/>
                <a:cs typeface="Arial" pitchFamily="34" charset="0"/>
                <a:sym typeface="Symbol" charset="0"/>
              </a:rPr>
              <a:t> </a:t>
            </a:r>
            <a:r>
              <a:rPr lang="en-US" sz="2000" i="1" dirty="0">
                <a:latin typeface="Times New Roman" pitchFamily="18" charset="0"/>
                <a:cs typeface="Times New Roman" pitchFamily="18" charset="0"/>
              </a:rPr>
              <a:t>f </a:t>
            </a:r>
            <a:r>
              <a:rPr lang="en-US" sz="2000" dirty="0">
                <a:latin typeface="Times New Roman" pitchFamily="18" charset="0"/>
                <a:cs typeface="Times New Roman" pitchFamily="18" charset="0"/>
              </a:rPr>
              <a:t>(</a:t>
            </a:r>
            <a:r>
              <a:rPr lang="en-US" sz="2000" i="1" dirty="0" err="1">
                <a:latin typeface="Times New Roman" pitchFamily="18" charset="0"/>
                <a:cs typeface="Times New Roman" pitchFamily="18" charset="0"/>
              </a:rPr>
              <a:t>p,x</a:t>
            </a:r>
            <a:r>
              <a:rPr lang="en-US" sz="2000" dirty="0" smtClean="0">
                <a:latin typeface="Times New Roman" pitchFamily="18" charset="0"/>
                <a:cs typeface="Times New Roman" pitchFamily="18" charset="0"/>
              </a:rPr>
              <a:t>)</a:t>
            </a:r>
          </a:p>
          <a:p>
            <a:pPr marL="177800" indent="-177800">
              <a:buFont typeface="Tahoma" charset="0"/>
              <a:buChar char="•"/>
              <a:tabLst>
                <a:tab pos="177800" algn="l"/>
              </a:tabLst>
            </a:pPr>
            <a:r>
              <a:rPr lang="en-US" sz="2000" dirty="0" smtClean="0">
                <a:latin typeface="Arial" pitchFamily="34" charset="0"/>
                <a:cs typeface="Arial" pitchFamily="34" charset="0"/>
              </a:rPr>
              <a:t>Difference in peripheral STAR→ALICE</a:t>
            </a:r>
          </a:p>
        </p:txBody>
      </p:sp>
      <p:graphicFrame>
        <p:nvGraphicFramePr>
          <p:cNvPr id="116739" name="Object 3"/>
          <p:cNvGraphicFramePr>
            <a:graphicFrameLocks noChangeAspect="1"/>
          </p:cNvGraphicFramePr>
          <p:nvPr/>
        </p:nvGraphicFramePr>
        <p:xfrm>
          <a:off x="1371600" y="884237"/>
          <a:ext cx="6088063" cy="944563"/>
        </p:xfrm>
        <a:graphic>
          <a:graphicData uri="http://schemas.openxmlformats.org/presentationml/2006/ole">
            <p:oleObj spid="_x0000_s150598" name="Equation" r:id="rId5" imgW="3022600" imgH="469900" progId="Equation.3">
              <p:embed/>
            </p:oleObj>
          </a:graphicData>
        </a:graphic>
      </p:graphicFrame>
      <p:grpSp>
        <p:nvGrpSpPr>
          <p:cNvPr id="3" name="Group 11"/>
          <p:cNvGrpSpPr/>
          <p:nvPr/>
        </p:nvGrpSpPr>
        <p:grpSpPr>
          <a:xfrm>
            <a:off x="1219200" y="2057400"/>
            <a:ext cx="6324600" cy="1143000"/>
            <a:chOff x="1219200" y="2057400"/>
            <a:chExt cx="6324600" cy="1143000"/>
          </a:xfrm>
        </p:grpSpPr>
        <p:sp>
          <p:nvSpPr>
            <p:cNvPr id="11" name="Rectangle 10"/>
            <p:cNvSpPr/>
            <p:nvPr/>
          </p:nvSpPr>
          <p:spPr>
            <a:xfrm>
              <a:off x="1219200" y="2057400"/>
              <a:ext cx="6324600" cy="1143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71600" y="2255837"/>
              <a:ext cx="2133600" cy="707886"/>
            </a:xfrm>
            <a:prstGeom prst="rect">
              <a:avLst/>
            </a:prstGeom>
          </p:spPr>
          <p:txBody>
            <a:bodyPr wrap="square">
              <a:spAutoFit/>
            </a:bodyPr>
            <a:lstStyle/>
            <a:p>
              <a:r>
                <a:rPr lang="en-US" sz="2000" b="1" dirty="0" smtClean="0">
                  <a:latin typeface="Arial" pitchFamily="34" charset="0"/>
                  <a:cs typeface="Arial" pitchFamily="34" charset="0"/>
                </a:rPr>
                <a:t>Flow subtracted ridge</a:t>
              </a:r>
              <a:endParaRPr lang="en-US" sz="2000" dirty="0" smtClean="0">
                <a:latin typeface="Arial" pitchFamily="34" charset="0"/>
                <a:cs typeface="Arial" pitchFamily="34" charset="0"/>
              </a:endParaRPr>
            </a:p>
          </p:txBody>
        </p:sp>
        <p:graphicFrame>
          <p:nvGraphicFramePr>
            <p:cNvPr id="116740" name="Object 4"/>
            <p:cNvGraphicFramePr>
              <a:graphicFrameLocks noChangeAspect="1"/>
            </p:cNvGraphicFramePr>
            <p:nvPr/>
          </p:nvGraphicFramePr>
          <p:xfrm>
            <a:off x="3810000" y="2179637"/>
            <a:ext cx="3505200" cy="944563"/>
          </p:xfrm>
          <a:graphic>
            <a:graphicData uri="http://schemas.openxmlformats.org/presentationml/2006/ole">
              <p:oleObj spid="_x0000_s150599" name="Equation" r:id="rId6" imgW="1739900" imgH="469900" progId="Equation.3">
                <p:embed/>
              </p:oleObj>
            </a:graphicData>
          </a:graphic>
        </p:graphicFrame>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Four-Particle Coefficients</a:t>
            </a:r>
            <a:endParaRPr lang="en-US" dirty="0"/>
          </a:p>
        </p:txBody>
      </p:sp>
      <p:graphicFrame>
        <p:nvGraphicFramePr>
          <p:cNvPr id="114690" name="Object 2"/>
          <p:cNvGraphicFramePr>
            <a:graphicFrameLocks noChangeAspect="1"/>
          </p:cNvGraphicFramePr>
          <p:nvPr/>
        </p:nvGraphicFramePr>
        <p:xfrm>
          <a:off x="768350" y="5638800"/>
          <a:ext cx="6242050" cy="592138"/>
        </p:xfrm>
        <a:graphic>
          <a:graphicData uri="http://schemas.openxmlformats.org/presentationml/2006/ole">
            <p:oleObj spid="_x0000_s114793" name="Equation" r:id="rId3" imgW="3098800" imgH="292100" progId="Equation.3">
              <p:embed/>
            </p:oleObj>
          </a:graphicData>
        </a:graphic>
      </p:graphicFrame>
      <p:graphicFrame>
        <p:nvGraphicFramePr>
          <p:cNvPr id="114691" name="Object 3"/>
          <p:cNvGraphicFramePr>
            <a:graphicFrameLocks noChangeAspect="1"/>
          </p:cNvGraphicFramePr>
          <p:nvPr/>
        </p:nvGraphicFramePr>
        <p:xfrm>
          <a:off x="776287" y="1905000"/>
          <a:ext cx="5853113" cy="1533525"/>
        </p:xfrm>
        <a:graphic>
          <a:graphicData uri="http://schemas.openxmlformats.org/presentationml/2006/ole">
            <p:oleObj spid="_x0000_s114794" name="Equation" r:id="rId4" imgW="2908300" imgH="762000" progId="Equation.3">
              <p:embed/>
            </p:oleObj>
          </a:graphicData>
        </a:graphic>
      </p:graphicFrame>
      <p:graphicFrame>
        <p:nvGraphicFramePr>
          <p:cNvPr id="114693" name="Object 5"/>
          <p:cNvGraphicFramePr>
            <a:graphicFrameLocks noChangeAspect="1"/>
          </p:cNvGraphicFramePr>
          <p:nvPr/>
        </p:nvGraphicFramePr>
        <p:xfrm>
          <a:off x="719137" y="4667250"/>
          <a:ext cx="6138863" cy="588963"/>
        </p:xfrm>
        <a:graphic>
          <a:graphicData uri="http://schemas.openxmlformats.org/presentationml/2006/ole">
            <p:oleObj spid="_x0000_s114795" name="Equation" r:id="rId5" imgW="3048000" imgH="292100" progId="Equation.3">
              <p:embed/>
            </p:oleObj>
          </a:graphicData>
        </a:graphic>
      </p:graphicFrame>
      <p:sp>
        <p:nvSpPr>
          <p:cNvPr id="8" name="Rectangle 12"/>
          <p:cNvSpPr>
            <a:spLocks noChangeArrowheads="1"/>
          </p:cNvSpPr>
          <p:nvPr/>
        </p:nvSpPr>
        <p:spPr bwMode="auto">
          <a:xfrm>
            <a:off x="5562600" y="4038600"/>
            <a:ext cx="35814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gn="l">
              <a:lnSpc>
                <a:spcPct val="80000"/>
              </a:lnSpc>
              <a:spcBef>
                <a:spcPct val="20000"/>
              </a:spcBef>
              <a:buFont typeface="Times" charset="0"/>
              <a:buNone/>
            </a:pPr>
            <a:r>
              <a:rPr lang="en-US" dirty="0" err="1" smtClean="0">
                <a:solidFill>
                  <a:srgbClr val="0000FF"/>
                </a:solidFill>
                <a:latin typeface="Arial" pitchFamily="34" charset="0"/>
                <a:cs typeface="Arial" pitchFamily="34" charset="0"/>
              </a:rPr>
              <a:t>Voloshin</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Poskanzer</a:t>
            </a:r>
            <a:r>
              <a:rPr lang="en-US" dirty="0" smtClean="0">
                <a:solidFill>
                  <a:srgbClr val="0000FF"/>
                </a:solidFill>
                <a:latin typeface="Arial" pitchFamily="34" charset="0"/>
                <a:cs typeface="Arial" pitchFamily="34" charset="0"/>
              </a:rPr>
              <a:t>, Tang, Wang</a:t>
            </a:r>
            <a:endParaRPr lang="en-US" dirty="0">
              <a:solidFill>
                <a:srgbClr val="0000FF"/>
              </a:solidFill>
              <a:latin typeface="Arial" pitchFamily="34" charset="0"/>
              <a:cs typeface="Arial" pitchFamily="34" charset="0"/>
              <a:sym typeface="Symbol" charset="0"/>
            </a:endParaRPr>
          </a:p>
        </p:txBody>
      </p:sp>
      <p:sp>
        <p:nvSpPr>
          <p:cNvPr id="9" name="Rectangle 12"/>
          <p:cNvSpPr>
            <a:spLocks noChangeArrowheads="1"/>
          </p:cNvSpPr>
          <p:nvPr/>
        </p:nvSpPr>
        <p:spPr bwMode="auto">
          <a:xfrm>
            <a:off x="5562600" y="3733800"/>
            <a:ext cx="31242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gn="l">
              <a:lnSpc>
                <a:spcPct val="80000"/>
              </a:lnSpc>
              <a:spcBef>
                <a:spcPct val="20000"/>
              </a:spcBef>
              <a:buFont typeface="Times" charset="0"/>
              <a:buNone/>
            </a:pPr>
            <a:r>
              <a:rPr lang="en-US" dirty="0" err="1" smtClean="0">
                <a:solidFill>
                  <a:srgbClr val="0000FF"/>
                </a:solidFill>
                <a:latin typeface="Arial" pitchFamily="34" charset="0"/>
                <a:cs typeface="Arial" pitchFamily="34" charset="0"/>
              </a:rPr>
              <a:t>Borghini</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Dinh</a:t>
            </a:r>
            <a:r>
              <a:rPr lang="en-US" dirty="0" smtClean="0">
                <a:solidFill>
                  <a:srgbClr val="0000FF"/>
                </a:solidFill>
                <a:latin typeface="Arial" pitchFamily="34" charset="0"/>
                <a:cs typeface="Arial" pitchFamily="34" charset="0"/>
              </a:rPr>
              <a:t>, and </a:t>
            </a:r>
            <a:r>
              <a:rPr lang="en-US" dirty="0" err="1" smtClean="0">
                <a:solidFill>
                  <a:srgbClr val="0000FF"/>
                </a:solidFill>
                <a:latin typeface="Arial" pitchFamily="34" charset="0"/>
                <a:cs typeface="Arial" pitchFamily="34" charset="0"/>
              </a:rPr>
              <a:t>Ollitrault</a:t>
            </a:r>
            <a:endParaRPr lang="en-US" dirty="0">
              <a:solidFill>
                <a:srgbClr val="0000FF"/>
              </a:solidFill>
              <a:latin typeface="Arial" pitchFamily="34" charset="0"/>
              <a:cs typeface="Arial" pitchFamily="34" charset="0"/>
              <a:sym typeface="Symbol" charset="0"/>
            </a:endParaRPr>
          </a:p>
        </p:txBody>
      </p:sp>
      <p:sp>
        <p:nvSpPr>
          <p:cNvPr id="10" name="TextBox 9"/>
          <p:cNvSpPr txBox="1"/>
          <p:nvPr/>
        </p:nvSpPr>
        <p:spPr>
          <a:xfrm>
            <a:off x="381000" y="398145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Four-particle coefficient:</a:t>
            </a:r>
          </a:p>
        </p:txBody>
      </p:sp>
      <p:sp>
        <p:nvSpPr>
          <p:cNvPr id="11" name="TextBox 10"/>
          <p:cNvSpPr txBox="1"/>
          <p:nvPr/>
        </p:nvSpPr>
        <p:spPr>
          <a:xfrm>
            <a:off x="381000" y="1143000"/>
            <a:ext cx="8001000" cy="400110"/>
          </a:xfrm>
          <a:prstGeom prst="rect">
            <a:avLst/>
          </a:prstGeom>
          <a:noFill/>
        </p:spPr>
        <p:txBody>
          <a:bodyPr wrap="square" rtlCol="0">
            <a:spAutoFit/>
          </a:bodyPr>
          <a:lstStyle/>
          <a:p>
            <a:r>
              <a:rPr lang="en-US" sz="2000" b="1" dirty="0" smtClean="0">
                <a:latin typeface="Arial" pitchFamily="34" charset="0"/>
                <a:cs typeface="Arial" pitchFamily="34" charset="0"/>
              </a:rPr>
              <a:t>Four-Particle Distribution: </a:t>
            </a:r>
            <a:r>
              <a:rPr lang="en-US" sz="2000" dirty="0" smtClean="0">
                <a:latin typeface="Arial" pitchFamily="34" charset="0"/>
                <a:cs typeface="Arial" pitchFamily="34" charset="0"/>
              </a:rPr>
              <a:t>keep only two-particle correlations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730250" y="4237037"/>
          <a:ext cx="4427537" cy="639763"/>
        </p:xfrm>
        <a:graphic>
          <a:graphicData uri="http://schemas.openxmlformats.org/presentationml/2006/ole">
            <p:oleObj spid="_x0000_s119947" name="Equation" r:id="rId3" imgW="2197100" imgH="317500" progId="Equation.3">
              <p:embed/>
            </p:oleObj>
          </a:graphicData>
        </a:graphic>
      </p:graphicFrame>
      <p:graphicFrame>
        <p:nvGraphicFramePr>
          <p:cNvPr id="119814" name="Object 6"/>
          <p:cNvGraphicFramePr>
            <a:graphicFrameLocks noChangeAspect="1"/>
          </p:cNvGraphicFramePr>
          <p:nvPr/>
        </p:nvGraphicFramePr>
        <p:xfrm>
          <a:off x="747713" y="1743075"/>
          <a:ext cx="5729287" cy="1228725"/>
        </p:xfrm>
        <a:graphic>
          <a:graphicData uri="http://schemas.openxmlformats.org/presentationml/2006/ole">
            <p:oleObj spid="_x0000_s119948" name="Equation" r:id="rId4" imgW="2844800" imgH="609600" progId="Equation.3">
              <p:embed/>
            </p:oleObj>
          </a:graphicData>
        </a:graphic>
      </p:graphicFrame>
      <p:sp>
        <p:nvSpPr>
          <p:cNvPr id="2" name="Title 1"/>
          <p:cNvSpPr>
            <a:spLocks noGrp="1"/>
          </p:cNvSpPr>
          <p:nvPr>
            <p:ph type="title"/>
          </p:nvPr>
        </p:nvSpPr>
        <p:spPr/>
        <p:txBody>
          <a:bodyPr/>
          <a:lstStyle/>
          <a:p>
            <a:r>
              <a:rPr lang="en-US" dirty="0" err="1" smtClean="0"/>
              <a:t>v</a:t>
            </a:r>
            <a:r>
              <a:rPr lang="en-US" baseline="-25000" dirty="0" err="1" smtClean="0"/>
              <a:t>n</a:t>
            </a:r>
            <a:r>
              <a:rPr lang="en-US" dirty="0" smtClean="0"/>
              <a:t>{4} corrections</a:t>
            </a:r>
            <a:endParaRPr lang="en-US" dirty="0"/>
          </a:p>
        </p:txBody>
      </p:sp>
      <p:graphicFrame>
        <p:nvGraphicFramePr>
          <p:cNvPr id="119811" name="Object 3"/>
          <p:cNvGraphicFramePr>
            <a:graphicFrameLocks noChangeAspect="1"/>
          </p:cNvGraphicFramePr>
          <p:nvPr/>
        </p:nvGraphicFramePr>
        <p:xfrm>
          <a:off x="730250" y="5581650"/>
          <a:ext cx="5518150" cy="895350"/>
        </p:xfrm>
        <a:graphic>
          <a:graphicData uri="http://schemas.openxmlformats.org/presentationml/2006/ole">
            <p:oleObj spid="_x0000_s119949" name="Equation" r:id="rId5" imgW="2743200" imgH="444500" progId="Equation.3">
              <p:embed/>
            </p:oleObj>
          </a:graphicData>
        </a:graphic>
      </p:graphicFrame>
      <p:graphicFrame>
        <p:nvGraphicFramePr>
          <p:cNvPr id="119812" name="Object 4"/>
          <p:cNvGraphicFramePr>
            <a:graphicFrameLocks noChangeAspect="1"/>
          </p:cNvGraphicFramePr>
          <p:nvPr/>
        </p:nvGraphicFramePr>
        <p:xfrm>
          <a:off x="6934200" y="6172200"/>
          <a:ext cx="1941513" cy="434975"/>
        </p:xfrm>
        <a:graphic>
          <a:graphicData uri="http://schemas.openxmlformats.org/presentationml/2006/ole">
            <p:oleObj spid="_x0000_s119950" name="Equation" r:id="rId6" imgW="964781" imgH="215806" progId="Equation.3">
              <p:embed/>
            </p:oleObj>
          </a:graphicData>
        </a:graphic>
      </p:graphicFrame>
      <p:sp>
        <p:nvSpPr>
          <p:cNvPr id="6" name="TextBox 5"/>
          <p:cNvSpPr txBox="1"/>
          <p:nvPr/>
        </p:nvSpPr>
        <p:spPr>
          <a:xfrm>
            <a:off x="381000" y="112389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Four-particle coefficient:</a:t>
            </a:r>
          </a:p>
        </p:txBody>
      </p:sp>
      <p:sp>
        <p:nvSpPr>
          <p:cNvPr id="15" name="Rectangle 12"/>
          <p:cNvSpPr>
            <a:spLocks noChangeArrowheads="1"/>
          </p:cNvSpPr>
          <p:nvPr/>
        </p:nvSpPr>
        <p:spPr bwMode="auto">
          <a:xfrm>
            <a:off x="1828800" y="3200400"/>
            <a:ext cx="2133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gn="l">
              <a:lnSpc>
                <a:spcPct val="80000"/>
              </a:lnSpc>
              <a:spcBef>
                <a:spcPct val="20000"/>
              </a:spcBef>
              <a:buFont typeface="Times" charset="0"/>
              <a:buNone/>
            </a:pPr>
            <a:r>
              <a:rPr lang="en-US" sz="2000" dirty="0" smtClean="0">
                <a:solidFill>
                  <a:srgbClr val="0000FF"/>
                </a:solidFill>
                <a:latin typeface="Arial" pitchFamily="34" charset="0"/>
                <a:cs typeface="Arial" pitchFamily="34" charset="0"/>
                <a:sym typeface="Symbol" charset="0"/>
              </a:rPr>
              <a:t>Will cancel with </a:t>
            </a:r>
            <a:r>
              <a:rPr lang="en-US" sz="2000" i="1" dirty="0" err="1" smtClean="0">
                <a:solidFill>
                  <a:srgbClr val="0000FF"/>
                </a:solidFill>
                <a:latin typeface="Times New Roman" pitchFamily="18" charset="0"/>
                <a:cs typeface="Times New Roman" pitchFamily="18" charset="0"/>
                <a:sym typeface="Symbol" charset="0"/>
              </a:rPr>
              <a:t>v</a:t>
            </a:r>
            <a:r>
              <a:rPr lang="en-US" sz="2000" i="1" baseline="-25000" dirty="0" err="1" smtClean="0">
                <a:solidFill>
                  <a:srgbClr val="0000FF"/>
                </a:solidFill>
                <a:latin typeface="Times New Roman" pitchFamily="18" charset="0"/>
                <a:cs typeface="Times New Roman" pitchFamily="18" charset="0"/>
                <a:sym typeface="Symbol" charset="0"/>
              </a:rPr>
              <a:t>n</a:t>
            </a:r>
            <a:r>
              <a:rPr lang="en-US" sz="2000" dirty="0" smtClean="0">
                <a:solidFill>
                  <a:srgbClr val="0000FF"/>
                </a:solidFill>
                <a:latin typeface="Arial" pitchFamily="34" charset="0"/>
                <a:cs typeface="Arial" pitchFamily="34" charset="0"/>
                <a:sym typeface="Symbol" charset="0"/>
              </a:rPr>
              <a:t>{2} terms</a:t>
            </a:r>
            <a:endParaRPr lang="en-US" sz="2000" dirty="0">
              <a:solidFill>
                <a:srgbClr val="0000FF"/>
              </a:solidFill>
              <a:latin typeface="Arial" pitchFamily="34" charset="0"/>
              <a:cs typeface="Arial" pitchFamily="34" charset="0"/>
              <a:sym typeface="Symbol" charset="0"/>
            </a:endParaRPr>
          </a:p>
        </p:txBody>
      </p:sp>
      <p:sp>
        <p:nvSpPr>
          <p:cNvPr id="16" name="Rectangle 12"/>
          <p:cNvSpPr>
            <a:spLocks noChangeArrowheads="1"/>
          </p:cNvSpPr>
          <p:nvPr/>
        </p:nvSpPr>
        <p:spPr bwMode="auto">
          <a:xfrm>
            <a:off x="5638800" y="4343400"/>
            <a:ext cx="32766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lvl="1" algn="l">
              <a:lnSpc>
                <a:spcPct val="80000"/>
              </a:lnSpc>
              <a:spcBef>
                <a:spcPct val="20000"/>
              </a:spcBef>
              <a:buFont typeface="Times" charset="0"/>
              <a:buNone/>
            </a:pPr>
            <a:r>
              <a:rPr lang="en-US" sz="2000" dirty="0" smtClean="0">
                <a:solidFill>
                  <a:srgbClr val="FF0000"/>
                </a:solidFill>
                <a:latin typeface="Arial" pitchFamily="34" charset="0"/>
                <a:cs typeface="Arial" pitchFamily="34" charset="0"/>
              </a:rPr>
              <a:t>Corrections of order ~1.2%</a:t>
            </a:r>
            <a:endParaRPr lang="en-US" sz="2000" dirty="0">
              <a:solidFill>
                <a:srgbClr val="FF0000"/>
              </a:solidFill>
              <a:latin typeface="Arial" pitchFamily="34" charset="0"/>
              <a:cs typeface="Arial" pitchFamily="34" charset="0"/>
              <a:sym typeface="Symbol" charset="0"/>
            </a:endParaRPr>
          </a:p>
        </p:txBody>
      </p:sp>
      <p:sp>
        <p:nvSpPr>
          <p:cNvPr id="18" name="Right Brace 17"/>
          <p:cNvSpPr/>
          <p:nvPr/>
        </p:nvSpPr>
        <p:spPr>
          <a:xfrm rot="5400000">
            <a:off x="2667000" y="2133600"/>
            <a:ext cx="228600" cy="1905000"/>
          </a:xfrm>
          <a:prstGeom prst="rightBrace">
            <a:avLst>
              <a:gd name="adj1" fmla="val 42759"/>
              <a:gd name="adj2"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Calligraphy" pitchFamily="66" charset="0"/>
              </a:rPr>
              <a:t>R</a:t>
            </a:r>
            <a:endParaRPr lang="en-US" dirty="0">
              <a:latin typeface="Lucida Calligraphy" pitchFamily="66" charset="0"/>
            </a:endParaRPr>
          </a:p>
        </p:txBody>
      </p:sp>
      <p:sp>
        <p:nvSpPr>
          <p:cNvPr id="3" name="Rectangle 5"/>
          <p:cNvSpPr>
            <a:spLocks noChangeArrowheads="1"/>
          </p:cNvSpPr>
          <p:nvPr/>
        </p:nvSpPr>
        <p:spPr bwMode="auto">
          <a:xfrm>
            <a:off x="373062" y="1295400"/>
            <a:ext cx="3360738" cy="381000"/>
          </a:xfrm>
          <a:prstGeom prst="rect">
            <a:avLst/>
          </a:prstGeom>
          <a:noFill/>
          <a:ln w="9525">
            <a:noFill/>
            <a:miter lim="800000"/>
            <a:headEnd/>
            <a:tailEnd/>
          </a:ln>
        </p:spPr>
        <p:txBody>
          <a:bodyPr/>
          <a:lstStyle/>
          <a:p>
            <a:pPr marL="114300" lvl="1" algn="l" eaLnBrk="1" hangingPunct="1">
              <a:lnSpc>
                <a:spcPct val="80000"/>
              </a:lnSpc>
              <a:spcBef>
                <a:spcPct val="20000"/>
              </a:spcBef>
              <a:buSzPct val="150000"/>
              <a:buFont typeface="Times" pitchFamily="-32" charset="0"/>
              <a:buChar char="•"/>
              <a:tabLst>
                <a:tab pos="914400" algn="l"/>
              </a:tabLst>
            </a:pPr>
            <a:r>
              <a:rPr lang="en-US" sz="2000" dirty="0">
                <a:latin typeface="Times New Roman Italic" pitchFamily="-32" charset="0"/>
              </a:rPr>
              <a:t> K</a:t>
            </a:r>
            <a:r>
              <a:rPr lang="en-US" sz="2000" dirty="0">
                <a:latin typeface="Arial" pitchFamily="34" charset="0"/>
                <a:cs typeface="Arial" pitchFamily="34" charset="0"/>
              </a:rPr>
              <a:t> flux tubes, assume </a:t>
            </a:r>
            <a:endParaRPr lang="en-US" sz="2000" i="1" baseline="-25000" dirty="0">
              <a:latin typeface="Arial" pitchFamily="34" charset="0"/>
              <a:cs typeface="Arial" pitchFamily="34" charset="0"/>
            </a:endParaRPr>
          </a:p>
        </p:txBody>
      </p:sp>
      <p:sp>
        <p:nvSpPr>
          <p:cNvPr id="4" name="Rectangle 6"/>
          <p:cNvSpPr>
            <a:spLocks noChangeArrowheads="1"/>
          </p:cNvSpPr>
          <p:nvPr/>
        </p:nvSpPr>
        <p:spPr bwMode="auto">
          <a:xfrm>
            <a:off x="4183062" y="1295400"/>
            <a:ext cx="4038600" cy="320675"/>
          </a:xfrm>
          <a:prstGeom prst="rect">
            <a:avLst/>
          </a:prstGeom>
          <a:noFill/>
          <a:ln w="9525">
            <a:noFill/>
            <a:miter lim="800000"/>
            <a:headEnd/>
            <a:tailEnd/>
          </a:ln>
        </p:spPr>
        <p:txBody>
          <a:bodyPr/>
          <a:lstStyle/>
          <a:p>
            <a:pPr marL="114300" lvl="1" algn="l" eaLnBrk="1" hangingPunct="1">
              <a:lnSpc>
                <a:spcPct val="80000"/>
              </a:lnSpc>
              <a:spcBef>
                <a:spcPct val="20000"/>
              </a:spcBef>
              <a:buSzPct val="150000"/>
              <a:buFont typeface="Times" pitchFamily="-32" charset="0"/>
              <a:buChar char="•"/>
              <a:tabLst>
                <a:tab pos="914400" algn="l"/>
              </a:tabLst>
            </a:pPr>
            <a:r>
              <a:rPr lang="en-US" sz="2000" dirty="0">
                <a:latin typeface="Times New Roman Italic" pitchFamily="-32" charset="0"/>
              </a:rPr>
              <a:t> K</a:t>
            </a:r>
            <a:r>
              <a:rPr lang="en-US" sz="2000" dirty="0"/>
              <a:t> </a:t>
            </a:r>
            <a:r>
              <a:rPr lang="en-US" sz="2000" dirty="0">
                <a:latin typeface="Arial" pitchFamily="34" charset="0"/>
                <a:cs typeface="Arial" pitchFamily="34" charset="0"/>
              </a:rPr>
              <a:t>varies event-by-event</a:t>
            </a:r>
            <a:endParaRPr lang="en-US" sz="2800" i="1" baseline="-25000" dirty="0">
              <a:latin typeface="Arial" pitchFamily="34" charset="0"/>
              <a:cs typeface="Arial" pitchFamily="34" charset="0"/>
            </a:endParaRPr>
          </a:p>
        </p:txBody>
      </p:sp>
      <p:sp>
        <p:nvSpPr>
          <p:cNvPr id="9" name="TextBox 8"/>
          <p:cNvSpPr txBox="1"/>
          <p:nvPr/>
        </p:nvSpPr>
        <p:spPr>
          <a:xfrm>
            <a:off x="5257800" y="4251702"/>
            <a:ext cx="1676399" cy="707886"/>
          </a:xfrm>
          <a:prstGeom prst="rect">
            <a:avLst/>
          </a:prstGeom>
          <a:noFill/>
        </p:spPr>
        <p:txBody>
          <a:bodyPr wrap="square" rtlCol="0">
            <a:spAutoFit/>
          </a:bodyPr>
          <a:lstStyle/>
          <a:p>
            <a:r>
              <a:rPr lang="en-US" sz="2000" dirty="0" smtClean="0">
                <a:latin typeface="Arial" pitchFamily="34" charset="0"/>
                <a:cs typeface="Arial" pitchFamily="34" charset="0"/>
              </a:rPr>
              <a:t>Fluctuations per source</a:t>
            </a:r>
            <a:endParaRPr lang="en-US" sz="2000" dirty="0">
              <a:latin typeface="Arial" pitchFamily="34" charset="0"/>
              <a:cs typeface="Arial" pitchFamily="34" charset="0"/>
            </a:endParaRPr>
          </a:p>
        </p:txBody>
      </p:sp>
      <p:sp>
        <p:nvSpPr>
          <p:cNvPr id="10" name="TextBox 9"/>
          <p:cNvSpPr txBox="1"/>
          <p:nvPr/>
        </p:nvSpPr>
        <p:spPr>
          <a:xfrm>
            <a:off x="7162800" y="4136033"/>
            <a:ext cx="1981200" cy="1015663"/>
          </a:xfrm>
          <a:prstGeom prst="rect">
            <a:avLst/>
          </a:prstGeom>
          <a:noFill/>
        </p:spPr>
        <p:txBody>
          <a:bodyPr wrap="square" rtlCol="0">
            <a:spAutoFit/>
          </a:bodyPr>
          <a:lstStyle/>
          <a:p>
            <a:r>
              <a:rPr lang="en-US" sz="2000" dirty="0" smtClean="0">
                <a:latin typeface="Arial" pitchFamily="34" charset="0"/>
                <a:cs typeface="Arial" pitchFamily="34" charset="0"/>
              </a:rPr>
              <a:t>Fluctuations in the number of sources</a:t>
            </a:r>
            <a:endParaRPr lang="en-US" sz="2000" dirty="0">
              <a:latin typeface="Arial" pitchFamily="34" charset="0"/>
              <a:cs typeface="Arial" pitchFamily="34" charset="0"/>
            </a:endParaRPr>
          </a:p>
        </p:txBody>
      </p:sp>
      <p:sp>
        <p:nvSpPr>
          <p:cNvPr id="12" name="TextBox 11"/>
          <p:cNvSpPr txBox="1"/>
          <p:nvPr/>
        </p:nvSpPr>
        <p:spPr>
          <a:xfrm>
            <a:off x="381000" y="3916363"/>
            <a:ext cx="4572000" cy="400110"/>
          </a:xfrm>
          <a:prstGeom prst="rect">
            <a:avLst/>
          </a:prstGeom>
          <a:noFill/>
        </p:spPr>
        <p:txBody>
          <a:bodyPr wrap="square" rtlCol="0">
            <a:spAutoFit/>
          </a:bodyPr>
          <a:lstStyle/>
          <a:p>
            <a:r>
              <a:rPr lang="en-US" sz="2000" dirty="0" smtClean="0">
                <a:latin typeface="Arial" pitchFamily="34" charset="0"/>
                <a:cs typeface="Arial" pitchFamily="34" charset="0"/>
              </a:rPr>
              <a:t>For </a:t>
            </a:r>
            <a:r>
              <a:rPr lang="en-US" sz="2000" dirty="0" smtClean="0">
                <a:latin typeface="Times New Roman" pitchFamily="18" charset="0"/>
                <a:cs typeface="Times New Roman" pitchFamily="18" charset="0"/>
              </a:rPr>
              <a:t>K</a:t>
            </a:r>
            <a:r>
              <a:rPr lang="en-US" sz="2000" dirty="0" smtClean="0">
                <a:latin typeface="Arial" pitchFamily="34" charset="0"/>
                <a:cs typeface="Arial" pitchFamily="34" charset="0"/>
              </a:rPr>
              <a:t> sources that fluctuate per event</a:t>
            </a:r>
            <a:endParaRPr lang="en-US" sz="2000" dirty="0">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6858000" y="4440833"/>
          <a:ext cx="284163" cy="284163"/>
        </p:xfrm>
        <a:graphic>
          <a:graphicData uri="http://schemas.openxmlformats.org/presentationml/2006/ole">
            <p:oleObj spid="_x0000_s112846" name="Equation" r:id="rId3" imgW="139700" imgH="139700" progId="Equation.3">
              <p:embed/>
            </p:oleObj>
          </a:graphicData>
        </a:graphic>
      </p:graphicFrame>
      <p:graphicFrame>
        <p:nvGraphicFramePr>
          <p:cNvPr id="14" name="Object 13"/>
          <p:cNvGraphicFramePr>
            <a:graphicFrameLocks noChangeAspect="1"/>
          </p:cNvGraphicFramePr>
          <p:nvPr/>
        </p:nvGraphicFramePr>
        <p:xfrm>
          <a:off x="373062" y="4313237"/>
          <a:ext cx="4643438" cy="1096963"/>
        </p:xfrm>
        <a:graphic>
          <a:graphicData uri="http://schemas.openxmlformats.org/presentationml/2006/ole">
            <p:oleObj spid="_x0000_s112847" name="Equation" r:id="rId4" imgW="2311400" imgH="546100" progId="Equation.3">
              <p:embed/>
            </p:oleObj>
          </a:graphicData>
        </a:graphic>
      </p:graphicFrame>
      <p:graphicFrame>
        <p:nvGraphicFramePr>
          <p:cNvPr id="92165" name="Object 5"/>
          <p:cNvGraphicFramePr>
            <a:graphicFrameLocks noChangeAspect="1"/>
          </p:cNvGraphicFramePr>
          <p:nvPr/>
        </p:nvGraphicFramePr>
        <p:xfrm>
          <a:off x="533400" y="2057400"/>
          <a:ext cx="1454150" cy="509587"/>
        </p:xfrm>
        <a:graphic>
          <a:graphicData uri="http://schemas.openxmlformats.org/presentationml/2006/ole">
            <p:oleObj spid="_x0000_s112848" name="Equation" r:id="rId5" imgW="723586" imgH="253890" progId="Equation.3">
              <p:embed/>
            </p:oleObj>
          </a:graphicData>
        </a:graphic>
      </p:graphicFrame>
      <p:graphicFrame>
        <p:nvGraphicFramePr>
          <p:cNvPr id="92166" name="Object 6"/>
          <p:cNvGraphicFramePr>
            <a:graphicFrameLocks noChangeAspect="1"/>
          </p:cNvGraphicFramePr>
          <p:nvPr/>
        </p:nvGraphicFramePr>
        <p:xfrm>
          <a:off x="533400" y="2819400"/>
          <a:ext cx="2679700" cy="612775"/>
        </p:xfrm>
        <a:graphic>
          <a:graphicData uri="http://schemas.openxmlformats.org/presentationml/2006/ole">
            <p:oleObj spid="_x0000_s112849" name="Equation" r:id="rId6" imgW="1333500" imgH="304800" progId="Equation.3">
              <p:embed/>
            </p:oleObj>
          </a:graphicData>
        </a:graphic>
      </p:graphicFrame>
      <p:graphicFrame>
        <p:nvGraphicFramePr>
          <p:cNvPr id="92168" name="Object 8"/>
          <p:cNvGraphicFramePr>
            <a:graphicFrameLocks noChangeAspect="1"/>
          </p:cNvGraphicFramePr>
          <p:nvPr/>
        </p:nvGraphicFramePr>
        <p:xfrm>
          <a:off x="4208462" y="2057400"/>
          <a:ext cx="1506538" cy="509588"/>
        </p:xfrm>
        <a:graphic>
          <a:graphicData uri="http://schemas.openxmlformats.org/presentationml/2006/ole">
            <p:oleObj spid="_x0000_s112850" name="Equation" r:id="rId7" imgW="748975" imgH="253890" progId="Equation.3">
              <p:embed/>
            </p:oleObj>
          </a:graphicData>
        </a:graphic>
      </p:graphicFrame>
      <p:graphicFrame>
        <p:nvGraphicFramePr>
          <p:cNvPr id="92169" name="Object 9"/>
          <p:cNvGraphicFramePr>
            <a:graphicFrameLocks noChangeAspect="1"/>
          </p:cNvGraphicFramePr>
          <p:nvPr/>
        </p:nvGraphicFramePr>
        <p:xfrm>
          <a:off x="4217988" y="2819400"/>
          <a:ext cx="4621212" cy="585788"/>
        </p:xfrm>
        <a:graphic>
          <a:graphicData uri="http://schemas.openxmlformats.org/presentationml/2006/ole">
            <p:oleObj spid="_x0000_s112851" name="Equation" r:id="rId8" imgW="2298700" imgH="29210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Correlations</a:t>
            </a:r>
            <a:endParaRPr lang="en-US" dirty="0"/>
          </a:p>
        </p:txBody>
      </p:sp>
      <p:pic>
        <p:nvPicPr>
          <p:cNvPr id="3" name="Picture 2" descr="momcorr2.png"/>
          <p:cNvPicPr>
            <a:picLocks noChangeAspect="1"/>
          </p:cNvPicPr>
          <p:nvPr/>
        </p:nvPicPr>
        <p:blipFill>
          <a:blip r:embed="rId2" cstate="print"/>
          <a:stretch>
            <a:fillRect/>
          </a:stretch>
        </p:blipFill>
        <p:spPr>
          <a:xfrm>
            <a:off x="5210628" y="1447800"/>
            <a:ext cx="3328423" cy="2598730"/>
          </a:xfrm>
          <a:prstGeom prst="rect">
            <a:avLst/>
          </a:prstGeom>
        </p:spPr>
      </p:pic>
      <p:pic>
        <p:nvPicPr>
          <p:cNvPr id="4" name="Picture 3" descr="spacecorr2.png"/>
          <p:cNvPicPr>
            <a:picLocks noChangeAspect="1"/>
          </p:cNvPicPr>
          <p:nvPr/>
        </p:nvPicPr>
        <p:blipFill>
          <a:blip r:embed="rId3" cstate="print"/>
          <a:stretch>
            <a:fillRect/>
          </a:stretch>
        </p:blipFill>
        <p:spPr>
          <a:xfrm>
            <a:off x="609600" y="1447800"/>
            <a:ext cx="3857556" cy="2910236"/>
          </a:xfrm>
          <a:prstGeom prst="rect">
            <a:avLst/>
          </a:prstGeom>
        </p:spPr>
      </p:pic>
      <p:sp>
        <p:nvSpPr>
          <p:cNvPr id="5" name="TextBox 4"/>
          <p:cNvSpPr txBox="1"/>
          <p:nvPr/>
        </p:nvSpPr>
        <p:spPr>
          <a:xfrm>
            <a:off x="990600" y="990600"/>
            <a:ext cx="3352800" cy="400110"/>
          </a:xfrm>
          <a:prstGeom prst="rect">
            <a:avLst/>
          </a:prstGeom>
          <a:noFill/>
        </p:spPr>
        <p:txBody>
          <a:bodyPr wrap="square" rtlCol="0">
            <a:spAutoFit/>
          </a:bodyPr>
          <a:lstStyle/>
          <a:p>
            <a:r>
              <a:rPr lang="en-US" sz="2000" b="1" dirty="0" smtClean="0">
                <a:latin typeface="Arial" pitchFamily="34" charset="0"/>
                <a:cs typeface="Arial" pitchFamily="34" charset="0"/>
              </a:rPr>
              <a:t>Initial State Configuration</a:t>
            </a:r>
          </a:p>
        </p:txBody>
      </p:sp>
      <p:sp>
        <p:nvSpPr>
          <p:cNvPr id="6" name="TextBox 5"/>
          <p:cNvSpPr txBox="1"/>
          <p:nvPr/>
        </p:nvSpPr>
        <p:spPr>
          <a:xfrm>
            <a:off x="5257800" y="1066800"/>
            <a:ext cx="2971800" cy="400110"/>
          </a:xfrm>
          <a:prstGeom prst="rect">
            <a:avLst/>
          </a:prstGeom>
          <a:noFill/>
        </p:spPr>
        <p:txBody>
          <a:bodyPr wrap="square" rtlCol="0">
            <a:spAutoFit/>
          </a:bodyPr>
          <a:lstStyle/>
          <a:p>
            <a:r>
              <a:rPr lang="en-US" sz="2000" b="1" dirty="0" smtClean="0">
                <a:latin typeface="Arial" pitchFamily="34" charset="0"/>
                <a:cs typeface="Arial" pitchFamily="34" charset="0"/>
              </a:rPr>
              <a:t>Final State Momentum</a:t>
            </a:r>
          </a:p>
        </p:txBody>
      </p:sp>
      <p:sp>
        <p:nvSpPr>
          <p:cNvPr id="9" name="TextBox 8"/>
          <p:cNvSpPr txBox="1"/>
          <p:nvPr/>
        </p:nvSpPr>
        <p:spPr>
          <a:xfrm>
            <a:off x="685800" y="4419600"/>
            <a:ext cx="7162800" cy="1015663"/>
          </a:xfrm>
          <a:prstGeom prst="rect">
            <a:avLst/>
          </a:prstGeom>
          <a:noFill/>
        </p:spPr>
        <p:txBody>
          <a:bodyPr wrap="square" rtlCol="0">
            <a:spAutoFit/>
          </a:bodyPr>
          <a:lstStyle/>
          <a:p>
            <a:r>
              <a:rPr lang="en-US" sz="2000" b="1" dirty="0" smtClean="0">
                <a:latin typeface="Arial" pitchFamily="34" charset="0"/>
                <a:cs typeface="Arial" pitchFamily="34" charset="0"/>
              </a:rPr>
              <a:t>Final state </a:t>
            </a:r>
            <a:r>
              <a:rPr lang="en-US" sz="2000" b="1" dirty="0" err="1" smtClean="0">
                <a:latin typeface="Arial" pitchFamily="34" charset="0"/>
                <a:cs typeface="Arial" pitchFamily="34" charset="0"/>
              </a:rPr>
              <a:t>momenta</a:t>
            </a:r>
            <a:r>
              <a:rPr lang="en-US" sz="2000" b="1" dirty="0" smtClean="0">
                <a:latin typeface="Arial" pitchFamily="34" charset="0"/>
                <a:cs typeface="Arial" pitchFamily="34" charset="0"/>
              </a:rPr>
              <a:t> are correlated to initial position. </a:t>
            </a:r>
          </a:p>
          <a:p>
            <a:pPr marL="236538" indent="-236538">
              <a:buSzPct val="100000"/>
              <a:buFont typeface="Arial" pitchFamily="34" charset="0"/>
              <a:buChar char="•"/>
            </a:pPr>
            <a:r>
              <a:rPr lang="en-US" sz="2000" dirty="0" smtClean="0">
                <a:latin typeface="Arial" pitchFamily="34" charset="0"/>
                <a:cs typeface="Arial" pitchFamily="34" charset="0"/>
              </a:rPr>
              <a:t>Reaction / event plane</a:t>
            </a:r>
          </a:p>
          <a:p>
            <a:pPr marL="236538" indent="-236538">
              <a:buSzPct val="100000"/>
              <a:buFont typeface="Arial" pitchFamily="34" charset="0"/>
              <a:buChar char="•"/>
            </a:pPr>
            <a:r>
              <a:rPr lang="en-US" sz="2000" dirty="0" smtClean="0">
                <a:latin typeface="Arial" pitchFamily="34" charset="0"/>
                <a:cs typeface="Arial" pitchFamily="34" charset="0"/>
              </a:rPr>
              <a:t>Common origin</a:t>
            </a:r>
          </a:p>
        </p:txBody>
      </p:sp>
      <p:sp>
        <p:nvSpPr>
          <p:cNvPr id="13" name="Oval 12"/>
          <p:cNvSpPr/>
          <p:nvPr/>
        </p:nvSpPr>
        <p:spPr>
          <a:xfrm>
            <a:off x="6962775" y="2066925"/>
            <a:ext cx="533400" cy="53340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81800" y="3124200"/>
            <a:ext cx="533400" cy="53340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5800" y="5461337"/>
            <a:ext cx="3962400" cy="1323439"/>
          </a:xfrm>
          <a:prstGeom prst="rect">
            <a:avLst/>
          </a:prstGeom>
          <a:noFill/>
        </p:spPr>
        <p:txBody>
          <a:bodyPr wrap="square" rtlCol="0">
            <a:spAutoFit/>
          </a:bodyPr>
          <a:lstStyle/>
          <a:p>
            <a:r>
              <a:rPr lang="en-US" sz="2000" b="1" dirty="0" smtClean="0">
                <a:latin typeface="Arial" pitchFamily="34" charset="0"/>
                <a:cs typeface="Arial" pitchFamily="34" charset="0"/>
              </a:rPr>
              <a:t>Influence of fluctuating ICs</a:t>
            </a:r>
          </a:p>
          <a:p>
            <a:pPr marL="236538" indent="-236538">
              <a:buSzPct val="100000"/>
              <a:buFont typeface="Arial" pitchFamily="34" charset="0"/>
              <a:buChar char="•"/>
            </a:pPr>
            <a:r>
              <a:rPr lang="en-US" sz="2000" dirty="0" smtClean="0">
                <a:latin typeface="Arial" pitchFamily="34" charset="0"/>
                <a:cs typeface="Arial" pitchFamily="34" charset="0"/>
              </a:rPr>
              <a:t>Arbitrary event shapes.</a:t>
            </a:r>
          </a:p>
          <a:p>
            <a:pPr marL="236538" indent="-236538">
              <a:buSzPct val="100000"/>
              <a:buFont typeface="Arial" pitchFamily="34" charset="0"/>
              <a:buChar char="•"/>
            </a:pPr>
            <a:r>
              <a:rPr lang="en-US" sz="2000" dirty="0" smtClean="0">
                <a:latin typeface="Arial" pitchFamily="34" charset="0"/>
                <a:cs typeface="Arial" pitchFamily="34" charset="0"/>
              </a:rPr>
              <a:t>Random number of sources and source sizes.</a:t>
            </a:r>
          </a:p>
        </p:txBody>
      </p:sp>
      <p:sp>
        <p:nvSpPr>
          <p:cNvPr id="16" name="Rectangle 15"/>
          <p:cNvSpPr/>
          <p:nvPr/>
        </p:nvSpPr>
        <p:spPr>
          <a:xfrm>
            <a:off x="4572000" y="5461337"/>
            <a:ext cx="4343400" cy="1015663"/>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Determine hydro response to “common origin” correlations and dependence on choice of IC.</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Correlations</a:t>
            </a:r>
            <a:endParaRPr lang="en-US" dirty="0"/>
          </a:p>
        </p:txBody>
      </p:sp>
      <p:pic>
        <p:nvPicPr>
          <p:cNvPr id="3" name="Picture 2" descr="initial.eps"/>
          <p:cNvPicPr>
            <a:picLocks noChangeAspect="1"/>
          </p:cNvPicPr>
          <p:nvPr/>
        </p:nvPicPr>
        <p:blipFill>
          <a:blip r:embed="rId2" cstate="print"/>
          <a:stretch>
            <a:fillRect/>
          </a:stretch>
        </p:blipFill>
        <p:spPr>
          <a:xfrm>
            <a:off x="3526643" y="1295400"/>
            <a:ext cx="5617357" cy="4841826"/>
          </a:xfrm>
          <a:prstGeom prst="rect">
            <a:avLst/>
          </a:prstGeom>
        </p:spPr>
      </p:pic>
      <p:pic>
        <p:nvPicPr>
          <p:cNvPr id="4" name="Picture 3" descr="20-30%_Event20_NbinDots.png"/>
          <p:cNvPicPr>
            <a:picLocks noChangeAspect="1"/>
          </p:cNvPicPr>
          <p:nvPr/>
        </p:nvPicPr>
        <p:blipFill>
          <a:blip r:embed="rId3" cstate="print"/>
          <a:stretch>
            <a:fillRect/>
          </a:stretch>
        </p:blipFill>
        <p:spPr>
          <a:xfrm>
            <a:off x="9372600" y="1714496"/>
            <a:ext cx="3208027" cy="3429007"/>
          </a:xfrm>
          <a:prstGeom prst="rect">
            <a:avLst/>
          </a:prstGeom>
        </p:spPr>
      </p:pic>
      <p:sp>
        <p:nvSpPr>
          <p:cNvPr id="5" name="Rectangle 4"/>
          <p:cNvSpPr/>
          <p:nvPr/>
        </p:nvSpPr>
        <p:spPr>
          <a:xfrm>
            <a:off x="228600" y="1600200"/>
            <a:ext cx="3316014" cy="2308324"/>
          </a:xfrm>
          <a:prstGeom prst="rect">
            <a:avLst/>
          </a:prstGeom>
        </p:spPr>
        <p:txBody>
          <a:bodyPr wrap="square">
            <a:spAutoFit/>
          </a:bodyPr>
          <a:lstStyle/>
          <a:p>
            <a:pPr marL="171450" indent="-171450"/>
            <a:r>
              <a:rPr lang="en-US" b="1" dirty="0" smtClean="0">
                <a:latin typeface="Arial" pitchFamily="34" charset="0"/>
                <a:cs typeface="Arial" pitchFamily="34" charset="0"/>
              </a:rPr>
              <a:t>E-by-E Hydro Evolution</a:t>
            </a: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Ideal Hydro</a:t>
            </a:r>
          </a:p>
          <a:p>
            <a:pPr marL="171450" indent="-171450">
              <a:buFont typeface="Arial" pitchFamily="34" charset="0"/>
              <a:buChar char="•"/>
            </a:pPr>
            <a:r>
              <a:rPr lang="en-US" dirty="0" smtClean="0">
                <a:latin typeface="Arial" pitchFamily="34" charset="0"/>
                <a:cs typeface="Arial" pitchFamily="34" charset="0"/>
              </a:rPr>
              <a:t>Lattice </a:t>
            </a:r>
            <a:r>
              <a:rPr lang="en-US" dirty="0" err="1" smtClean="0">
                <a:latin typeface="Arial" pitchFamily="34" charset="0"/>
                <a:cs typeface="Arial" pitchFamily="34" charset="0"/>
              </a:rPr>
              <a:t>EoS</a:t>
            </a: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Gaussian Energy Density lumps at mixture of MC </a:t>
            </a:r>
            <a:r>
              <a:rPr lang="en-US" dirty="0" err="1" smtClean="0">
                <a:latin typeface="Arial" pitchFamily="34" charset="0"/>
                <a:cs typeface="Arial" pitchFamily="34" charset="0"/>
              </a:rPr>
              <a:t>Glauber</a:t>
            </a:r>
            <a:r>
              <a:rPr lang="en-US" dirty="0" smtClean="0">
                <a:latin typeface="Arial" pitchFamily="34" charset="0"/>
                <a:cs typeface="Arial" pitchFamily="34" charset="0"/>
              </a:rPr>
              <a:t> </a:t>
            </a:r>
            <a:r>
              <a:rPr lang="en-US" dirty="0" err="1" smtClean="0">
                <a:latin typeface="Arial" pitchFamily="34" charset="0"/>
                <a:cs typeface="Arial" pitchFamily="34" charset="0"/>
              </a:rPr>
              <a:t>Nbin</a:t>
            </a:r>
            <a:r>
              <a:rPr lang="en-US" dirty="0" smtClean="0">
                <a:latin typeface="Arial" pitchFamily="34" charset="0"/>
                <a:cs typeface="Arial" pitchFamily="34" charset="0"/>
              </a:rPr>
              <a:t> and </a:t>
            </a:r>
            <a:r>
              <a:rPr lang="en-US" dirty="0" err="1" smtClean="0">
                <a:latin typeface="Arial" pitchFamily="34" charset="0"/>
                <a:cs typeface="Arial" pitchFamily="34" charset="0"/>
              </a:rPr>
              <a:t>Npart</a:t>
            </a:r>
            <a:r>
              <a:rPr lang="en-US" dirty="0" smtClean="0">
                <a:latin typeface="Arial" pitchFamily="34" charset="0"/>
                <a:cs typeface="Arial" pitchFamily="34" charset="0"/>
              </a:rPr>
              <a:t> positions</a:t>
            </a:r>
          </a:p>
          <a:p>
            <a:pPr marL="171450" indent="-171450">
              <a:buFont typeface="Arial" pitchFamily="34" charset="0"/>
              <a:buChar char="•"/>
            </a:pPr>
            <a:r>
              <a:rPr lang="en-US" dirty="0" smtClean="0">
                <a:latin typeface="Arial" pitchFamily="34" charset="0"/>
                <a:cs typeface="Arial" pitchFamily="34" charset="0"/>
              </a:rPr>
              <a:t>Gaussian width: 0.4 </a:t>
            </a:r>
            <a:r>
              <a:rPr lang="en-US" dirty="0" err="1" smtClean="0">
                <a:latin typeface="Arial" pitchFamily="34" charset="0"/>
                <a:cs typeface="Arial" pitchFamily="34" charset="0"/>
              </a:rPr>
              <a:t>fm</a:t>
            </a:r>
            <a:endParaRPr lang="en-US" dirty="0" smtClean="0">
              <a:latin typeface="Arial" pitchFamily="34" charset="0"/>
              <a:cs typeface="Arial" pitchFamily="34" charset="0"/>
            </a:endParaRPr>
          </a:p>
        </p:txBody>
      </p:sp>
      <p:sp>
        <p:nvSpPr>
          <p:cNvPr id="6" name="Rectangle 5"/>
          <p:cNvSpPr/>
          <p:nvPr/>
        </p:nvSpPr>
        <p:spPr>
          <a:xfrm>
            <a:off x="228600" y="4562448"/>
            <a:ext cx="3810000" cy="1015663"/>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Trace the evolution of fluid element correlations to freeze out.</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D:\Dropbox\Work\TransportMeeting24Jan2013\Hannu_20-30_Event20_anim.gif"/>
          <p:cNvPicPr>
            <a:picLocks noChangeAspect="1" noChangeArrowheads="1" noCrop="1"/>
          </p:cNvPicPr>
          <p:nvPr/>
        </p:nvPicPr>
        <p:blipFill>
          <a:blip r:embed="rId2" cstate="print"/>
          <a:srcRect/>
          <a:stretch>
            <a:fillRect/>
          </a:stretch>
        </p:blipFill>
        <p:spPr bwMode="auto">
          <a:xfrm>
            <a:off x="3496721" y="1308627"/>
            <a:ext cx="5647279" cy="4846320"/>
          </a:xfrm>
          <a:prstGeom prst="rect">
            <a:avLst/>
          </a:prstGeom>
          <a:noFill/>
        </p:spPr>
      </p:pic>
      <p:sp>
        <p:nvSpPr>
          <p:cNvPr id="2" name="Title 1"/>
          <p:cNvSpPr>
            <a:spLocks noGrp="1"/>
          </p:cNvSpPr>
          <p:nvPr>
            <p:ph type="title"/>
          </p:nvPr>
        </p:nvSpPr>
        <p:spPr/>
        <p:txBody>
          <a:bodyPr/>
          <a:lstStyle/>
          <a:p>
            <a:r>
              <a:rPr lang="en-US" dirty="0" smtClean="0"/>
              <a:t>Global Correlations</a:t>
            </a:r>
            <a:endParaRPr lang="en-US" dirty="0"/>
          </a:p>
        </p:txBody>
      </p:sp>
      <p:sp>
        <p:nvSpPr>
          <p:cNvPr id="7" name="Rectangle 6"/>
          <p:cNvSpPr/>
          <p:nvPr/>
        </p:nvSpPr>
        <p:spPr>
          <a:xfrm>
            <a:off x="228600" y="1600200"/>
            <a:ext cx="3316014" cy="2308324"/>
          </a:xfrm>
          <a:prstGeom prst="rect">
            <a:avLst/>
          </a:prstGeom>
        </p:spPr>
        <p:txBody>
          <a:bodyPr wrap="square">
            <a:spAutoFit/>
          </a:bodyPr>
          <a:lstStyle/>
          <a:p>
            <a:pPr marL="171450" indent="-171450"/>
            <a:r>
              <a:rPr lang="en-US" b="1" dirty="0" smtClean="0">
                <a:latin typeface="Arial" pitchFamily="34" charset="0"/>
                <a:cs typeface="Arial" pitchFamily="34" charset="0"/>
              </a:rPr>
              <a:t>E-by-E Hydro Evolution</a:t>
            </a: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Ideal Hydro</a:t>
            </a:r>
          </a:p>
          <a:p>
            <a:pPr marL="171450" indent="-171450">
              <a:buFont typeface="Arial" pitchFamily="34" charset="0"/>
              <a:buChar char="•"/>
            </a:pPr>
            <a:r>
              <a:rPr lang="en-US" dirty="0" smtClean="0">
                <a:latin typeface="Arial" pitchFamily="34" charset="0"/>
                <a:cs typeface="Arial" pitchFamily="34" charset="0"/>
              </a:rPr>
              <a:t>Lattice </a:t>
            </a:r>
            <a:r>
              <a:rPr lang="en-US" dirty="0" err="1" smtClean="0">
                <a:latin typeface="Arial" pitchFamily="34" charset="0"/>
                <a:cs typeface="Arial" pitchFamily="34" charset="0"/>
              </a:rPr>
              <a:t>EoS</a:t>
            </a:r>
            <a:endParaRPr lang="en-US" dirty="0" smtClean="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Gaussian Energy Density lumps at mixture of MC </a:t>
            </a:r>
            <a:r>
              <a:rPr lang="en-US" dirty="0" err="1" smtClean="0">
                <a:latin typeface="Arial" pitchFamily="34" charset="0"/>
                <a:cs typeface="Arial" pitchFamily="34" charset="0"/>
              </a:rPr>
              <a:t>Glauber</a:t>
            </a:r>
            <a:r>
              <a:rPr lang="en-US" dirty="0" smtClean="0">
                <a:latin typeface="Arial" pitchFamily="34" charset="0"/>
                <a:cs typeface="Arial" pitchFamily="34" charset="0"/>
              </a:rPr>
              <a:t> </a:t>
            </a:r>
            <a:r>
              <a:rPr lang="en-US" dirty="0" err="1" smtClean="0">
                <a:latin typeface="Arial" pitchFamily="34" charset="0"/>
                <a:cs typeface="Arial" pitchFamily="34" charset="0"/>
              </a:rPr>
              <a:t>Nbin</a:t>
            </a:r>
            <a:r>
              <a:rPr lang="en-US" dirty="0" smtClean="0">
                <a:latin typeface="Arial" pitchFamily="34" charset="0"/>
                <a:cs typeface="Arial" pitchFamily="34" charset="0"/>
              </a:rPr>
              <a:t> and </a:t>
            </a:r>
            <a:r>
              <a:rPr lang="en-US" dirty="0" err="1" smtClean="0">
                <a:latin typeface="Arial" pitchFamily="34" charset="0"/>
                <a:cs typeface="Arial" pitchFamily="34" charset="0"/>
              </a:rPr>
              <a:t>Npart</a:t>
            </a:r>
            <a:r>
              <a:rPr lang="en-US" dirty="0" smtClean="0">
                <a:latin typeface="Arial" pitchFamily="34" charset="0"/>
                <a:cs typeface="Arial" pitchFamily="34" charset="0"/>
              </a:rPr>
              <a:t> positions</a:t>
            </a:r>
          </a:p>
          <a:p>
            <a:pPr marL="171450" indent="-171450">
              <a:buFont typeface="Arial" pitchFamily="34" charset="0"/>
              <a:buChar char="•"/>
            </a:pPr>
            <a:r>
              <a:rPr lang="en-US" dirty="0" smtClean="0">
                <a:latin typeface="Arial" pitchFamily="34" charset="0"/>
                <a:cs typeface="Arial" pitchFamily="34" charset="0"/>
              </a:rPr>
              <a:t>Gaussian width: 0.4 </a:t>
            </a:r>
            <a:r>
              <a:rPr lang="en-US" dirty="0" err="1" smtClean="0">
                <a:latin typeface="Arial" pitchFamily="34" charset="0"/>
                <a:cs typeface="Arial" pitchFamily="34" charset="0"/>
              </a:rPr>
              <a:t>fm</a:t>
            </a:r>
            <a:endParaRPr lang="en-US" dirty="0" smtClean="0">
              <a:latin typeface="Arial" pitchFamily="34" charset="0"/>
              <a:cs typeface="Arial" pitchFamily="34" charset="0"/>
            </a:endParaRPr>
          </a:p>
        </p:txBody>
      </p:sp>
      <p:sp>
        <p:nvSpPr>
          <p:cNvPr id="8" name="Rectangle 7"/>
          <p:cNvSpPr/>
          <p:nvPr/>
        </p:nvSpPr>
        <p:spPr>
          <a:xfrm>
            <a:off x="228600" y="4562448"/>
            <a:ext cx="3810000" cy="1015663"/>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Trace the evolution of fluid element correlations to freeze out.</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binDots_20-30_event20_initial.gif"/>
          <p:cNvPicPr>
            <a:picLocks noChangeAspect="1"/>
          </p:cNvPicPr>
          <p:nvPr/>
        </p:nvPicPr>
        <p:blipFill>
          <a:blip r:embed="rId2" cstate="print"/>
          <a:stretch>
            <a:fillRect/>
          </a:stretch>
        </p:blipFill>
        <p:spPr>
          <a:xfrm>
            <a:off x="0" y="762000"/>
            <a:ext cx="9144000" cy="4333301"/>
          </a:xfrm>
          <a:prstGeom prst="rect">
            <a:avLst/>
          </a:prstGeom>
        </p:spPr>
      </p:pic>
      <p:sp>
        <p:nvSpPr>
          <p:cNvPr id="2" name="Title 1"/>
          <p:cNvSpPr>
            <a:spLocks noGrp="1"/>
          </p:cNvSpPr>
          <p:nvPr>
            <p:ph type="title"/>
          </p:nvPr>
        </p:nvSpPr>
        <p:spPr/>
        <p:txBody>
          <a:bodyPr/>
          <a:lstStyle/>
          <a:p>
            <a:r>
              <a:rPr lang="en-US" dirty="0" smtClean="0"/>
              <a:t>Flow Lines</a:t>
            </a:r>
            <a:endParaRPr lang="en-US" dirty="0"/>
          </a:p>
        </p:txBody>
      </p:sp>
      <p:sp>
        <p:nvSpPr>
          <p:cNvPr id="10" name="Rectangle 9"/>
          <p:cNvSpPr/>
          <p:nvPr/>
        </p:nvSpPr>
        <p:spPr>
          <a:xfrm>
            <a:off x="1841500" y="762000"/>
            <a:ext cx="889000" cy="369332"/>
          </a:xfrm>
          <a:prstGeom prst="rect">
            <a:avLst/>
          </a:prstGeom>
        </p:spPr>
        <p:txBody>
          <a:bodyPr wrap="square">
            <a:spAutoFit/>
          </a:bodyPr>
          <a:lstStyle/>
          <a:p>
            <a:r>
              <a:rPr lang="en-US" b="1" dirty="0" smtClean="0">
                <a:latin typeface="Arial" pitchFamily="34" charset="0"/>
                <a:cs typeface="Arial" pitchFamily="34" charset="0"/>
              </a:rPr>
              <a:t>Space</a:t>
            </a:r>
          </a:p>
        </p:txBody>
      </p:sp>
      <p:sp>
        <p:nvSpPr>
          <p:cNvPr id="11" name="Rectangle 10"/>
          <p:cNvSpPr/>
          <p:nvPr/>
        </p:nvSpPr>
        <p:spPr>
          <a:xfrm>
            <a:off x="6273800" y="762000"/>
            <a:ext cx="1143000" cy="369332"/>
          </a:xfrm>
          <a:prstGeom prst="rect">
            <a:avLst/>
          </a:prstGeom>
        </p:spPr>
        <p:txBody>
          <a:bodyPr wrap="square">
            <a:spAutoFit/>
          </a:bodyPr>
          <a:lstStyle/>
          <a:p>
            <a:r>
              <a:rPr lang="en-US" b="1" dirty="0" smtClean="0">
                <a:latin typeface="Arial" pitchFamily="34" charset="0"/>
                <a:cs typeface="Arial" pitchFamily="34" charset="0"/>
              </a:rPr>
              <a:t>Velocity</a:t>
            </a:r>
          </a:p>
        </p:txBody>
      </p:sp>
      <p:sp>
        <p:nvSpPr>
          <p:cNvPr id="12" name="Rectangle 11"/>
          <p:cNvSpPr/>
          <p:nvPr/>
        </p:nvSpPr>
        <p:spPr>
          <a:xfrm>
            <a:off x="2971800" y="5257800"/>
            <a:ext cx="6172200" cy="1477328"/>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Dots at initial positions of binary collisions</a:t>
            </a:r>
          </a:p>
          <a:p>
            <a:pPr marL="171450" indent="-171450">
              <a:buFont typeface="Arial" pitchFamily="34" charset="0"/>
              <a:buChar char="•"/>
            </a:pPr>
            <a:r>
              <a:rPr lang="en-US" dirty="0" smtClean="0">
                <a:latin typeface="Arial" pitchFamily="34" charset="0"/>
                <a:cs typeface="Arial" pitchFamily="34" charset="0"/>
              </a:rPr>
              <a:t>Movement indicates fluid cell position and velocity </a:t>
            </a:r>
          </a:p>
          <a:p>
            <a:pPr marL="171450" indent="-171450">
              <a:buFont typeface="Arial" pitchFamily="34" charset="0"/>
              <a:buChar char="•"/>
            </a:pPr>
            <a:r>
              <a:rPr lang="en-US" dirty="0" smtClean="0">
                <a:latin typeface="Arial" pitchFamily="34" charset="0"/>
                <a:cs typeface="Arial" pitchFamily="34" charset="0"/>
              </a:rPr>
              <a:t>Black line: const*</a:t>
            </a:r>
            <a:r>
              <a:rPr lang="en-US" b="1" dirty="0" smtClean="0">
                <a:latin typeface="Symbol" pitchFamily="18" charset="2"/>
                <a:cs typeface="Arial" pitchFamily="34" charset="0"/>
              </a:rPr>
              <a:t>e</a:t>
            </a:r>
            <a:r>
              <a:rPr lang="en-US" b="1" baseline="-25000" dirty="0" smtClean="0">
                <a:latin typeface="Arial" pitchFamily="34" charset="0"/>
                <a:cs typeface="Arial" pitchFamily="34" charset="0"/>
              </a:rPr>
              <a:t>2</a:t>
            </a:r>
          </a:p>
          <a:p>
            <a:pPr marL="171450" indent="-171450">
              <a:buFont typeface="Arial" pitchFamily="34" charset="0"/>
              <a:buChar char="•"/>
            </a:pPr>
            <a:r>
              <a:rPr lang="en-US" dirty="0" smtClean="0">
                <a:latin typeface="Arial" pitchFamily="34" charset="0"/>
                <a:cs typeface="Arial" pitchFamily="34" charset="0"/>
              </a:rPr>
              <a:t>Blue </a:t>
            </a:r>
            <a:r>
              <a:rPr lang="en-US" dirty="0">
                <a:latin typeface="Arial" pitchFamily="34" charset="0"/>
                <a:cs typeface="Arial" pitchFamily="34" charset="0"/>
              </a:rPr>
              <a:t>line: </a:t>
            </a:r>
            <a:r>
              <a:rPr lang="en-US" dirty="0" smtClean="0">
                <a:latin typeface="Arial" pitchFamily="34" charset="0"/>
                <a:cs typeface="Arial" pitchFamily="34" charset="0"/>
              </a:rPr>
              <a:t>const*</a:t>
            </a:r>
            <a:r>
              <a:rPr lang="en-US" b="1" dirty="0" smtClean="0">
                <a:latin typeface="Symbol" pitchFamily="18" charset="2"/>
                <a:cs typeface="Arial" pitchFamily="34" charset="0"/>
              </a:rPr>
              <a:t>e</a:t>
            </a:r>
            <a:r>
              <a:rPr lang="en-US" b="1" baseline="-25000" dirty="0" smtClean="0">
                <a:latin typeface="Arial" pitchFamily="34" charset="0"/>
                <a:cs typeface="Arial" pitchFamily="34" charset="0"/>
              </a:rPr>
              <a:t>3</a:t>
            </a:r>
            <a:endParaRPr lang="en-US" b="1" baseline="-25000" dirty="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Green dots: randomly chosen group within 0.4 </a:t>
            </a:r>
            <a:r>
              <a:rPr lang="en-US" dirty="0" err="1" smtClean="0">
                <a:latin typeface="Arial" pitchFamily="34" charset="0"/>
                <a:cs typeface="Arial" pitchFamily="34" charset="0"/>
              </a:rPr>
              <a:t>fm</a:t>
            </a:r>
            <a:r>
              <a:rPr lang="en-US" dirty="0" smtClean="0">
                <a:latin typeface="Arial" pitchFamily="34" charset="0"/>
                <a:cs typeface="Arial" pitchFamily="34" charset="0"/>
              </a:rPr>
              <a:t> radius</a:t>
            </a:r>
          </a:p>
        </p:txBody>
      </p:sp>
      <p:sp>
        <p:nvSpPr>
          <p:cNvPr id="15" name="Rectangle 14"/>
          <p:cNvSpPr/>
          <p:nvPr/>
        </p:nvSpPr>
        <p:spPr>
          <a:xfrm>
            <a:off x="177800" y="5257800"/>
            <a:ext cx="3022600" cy="1200329"/>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20-30% centrality</a:t>
            </a:r>
          </a:p>
          <a:p>
            <a:pPr marL="171450" indent="-171450">
              <a:buFont typeface="Arial" pitchFamily="34" charset="0"/>
              <a:buChar char="•"/>
            </a:pPr>
            <a:r>
              <a:rPr lang="en-US" dirty="0" err="1" smtClean="0">
                <a:latin typeface="Arial" pitchFamily="34" charset="0"/>
                <a:cs typeface="Arial" pitchFamily="34" charset="0"/>
              </a:rPr>
              <a:t>Nbin</a:t>
            </a:r>
            <a:r>
              <a:rPr lang="en-US" dirty="0" smtClean="0">
                <a:latin typeface="Arial" pitchFamily="34" charset="0"/>
                <a:cs typeface="Arial" pitchFamily="34" charset="0"/>
              </a:rPr>
              <a:t> = 464</a:t>
            </a:r>
          </a:p>
          <a:p>
            <a:pPr marL="171450" indent="-171450">
              <a:buFont typeface="Arial" pitchFamily="34" charset="0"/>
              <a:buChar char="•"/>
            </a:pPr>
            <a:r>
              <a:rPr lang="en-US" dirty="0" err="1" smtClean="0">
                <a:latin typeface="Arial" pitchFamily="34" charset="0"/>
                <a:cs typeface="Arial" pitchFamily="34" charset="0"/>
              </a:rPr>
              <a:t>Npart</a:t>
            </a:r>
            <a:r>
              <a:rPr lang="en-US" dirty="0" smtClean="0">
                <a:latin typeface="Arial" pitchFamily="34" charset="0"/>
                <a:cs typeface="Arial" pitchFamily="34" charset="0"/>
              </a:rPr>
              <a:t> = 176</a:t>
            </a:r>
          </a:p>
          <a:p>
            <a:pPr marL="171450" indent="-171450">
              <a:buFont typeface="Arial" pitchFamily="34" charset="0"/>
              <a:buChar char="•"/>
            </a:pPr>
            <a:r>
              <a:rPr lang="en-US" dirty="0" smtClean="0">
                <a:latin typeface="Arial" pitchFamily="34" charset="0"/>
                <a:cs typeface="Arial" pitchFamily="34" charset="0"/>
              </a:rPr>
              <a:t>Freeze out: T = 120 MeV</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Dropbox\Work\TransportMeeting24Jan2013\NbinDots_20-30_event20_noFO_ePlane.gif"/>
          <p:cNvPicPr>
            <a:picLocks noChangeAspect="1" noChangeArrowheads="1" noCrop="1"/>
          </p:cNvPicPr>
          <p:nvPr/>
        </p:nvPicPr>
        <p:blipFill>
          <a:blip r:embed="rId2" cstate="print"/>
          <a:srcRect/>
          <a:stretch>
            <a:fillRect/>
          </a:stretch>
        </p:blipFill>
        <p:spPr bwMode="auto">
          <a:xfrm>
            <a:off x="0" y="762000"/>
            <a:ext cx="9144000" cy="4333875"/>
          </a:xfrm>
          <a:prstGeom prst="rect">
            <a:avLst/>
          </a:prstGeom>
          <a:noFill/>
        </p:spPr>
      </p:pic>
      <p:sp>
        <p:nvSpPr>
          <p:cNvPr id="4" name="Title 1"/>
          <p:cNvSpPr>
            <a:spLocks noGrp="1"/>
          </p:cNvSpPr>
          <p:nvPr>
            <p:ph type="title"/>
          </p:nvPr>
        </p:nvSpPr>
        <p:spPr>
          <a:xfrm>
            <a:off x="0" y="0"/>
            <a:ext cx="9144000" cy="914400"/>
          </a:xfrm>
        </p:spPr>
        <p:txBody>
          <a:bodyPr/>
          <a:lstStyle/>
          <a:p>
            <a:r>
              <a:rPr lang="en-US" dirty="0"/>
              <a:t>Flow Lines</a:t>
            </a:r>
          </a:p>
        </p:txBody>
      </p:sp>
      <p:sp>
        <p:nvSpPr>
          <p:cNvPr id="9" name="Rectangle 8"/>
          <p:cNvSpPr/>
          <p:nvPr/>
        </p:nvSpPr>
        <p:spPr>
          <a:xfrm>
            <a:off x="1841500" y="762000"/>
            <a:ext cx="889000" cy="369332"/>
          </a:xfrm>
          <a:prstGeom prst="rect">
            <a:avLst/>
          </a:prstGeom>
        </p:spPr>
        <p:txBody>
          <a:bodyPr wrap="square">
            <a:spAutoFit/>
          </a:bodyPr>
          <a:lstStyle/>
          <a:p>
            <a:r>
              <a:rPr lang="en-US" b="1" dirty="0" smtClean="0">
                <a:latin typeface="Arial" pitchFamily="34" charset="0"/>
                <a:cs typeface="Arial" pitchFamily="34" charset="0"/>
              </a:rPr>
              <a:t>Space</a:t>
            </a:r>
          </a:p>
        </p:txBody>
      </p:sp>
      <p:sp>
        <p:nvSpPr>
          <p:cNvPr id="10" name="Rectangle 9"/>
          <p:cNvSpPr/>
          <p:nvPr/>
        </p:nvSpPr>
        <p:spPr>
          <a:xfrm>
            <a:off x="6273800" y="762000"/>
            <a:ext cx="1143000" cy="369332"/>
          </a:xfrm>
          <a:prstGeom prst="rect">
            <a:avLst/>
          </a:prstGeom>
        </p:spPr>
        <p:txBody>
          <a:bodyPr wrap="square">
            <a:spAutoFit/>
          </a:bodyPr>
          <a:lstStyle/>
          <a:p>
            <a:r>
              <a:rPr lang="en-US" b="1" dirty="0" smtClean="0">
                <a:latin typeface="Arial" pitchFamily="34" charset="0"/>
                <a:cs typeface="Arial" pitchFamily="34" charset="0"/>
              </a:rPr>
              <a:t>Velocity</a:t>
            </a:r>
          </a:p>
        </p:txBody>
      </p:sp>
      <p:sp>
        <p:nvSpPr>
          <p:cNvPr id="12" name="Rectangle 11"/>
          <p:cNvSpPr/>
          <p:nvPr/>
        </p:nvSpPr>
        <p:spPr>
          <a:xfrm>
            <a:off x="177800" y="5257800"/>
            <a:ext cx="3022600" cy="1200329"/>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20-30% centrality</a:t>
            </a:r>
          </a:p>
          <a:p>
            <a:pPr marL="171450" indent="-171450">
              <a:buFont typeface="Arial" pitchFamily="34" charset="0"/>
              <a:buChar char="•"/>
            </a:pPr>
            <a:r>
              <a:rPr lang="en-US" dirty="0" err="1" smtClean="0">
                <a:latin typeface="Arial" pitchFamily="34" charset="0"/>
                <a:cs typeface="Arial" pitchFamily="34" charset="0"/>
              </a:rPr>
              <a:t>Nbin</a:t>
            </a:r>
            <a:r>
              <a:rPr lang="en-US" dirty="0" smtClean="0">
                <a:latin typeface="Arial" pitchFamily="34" charset="0"/>
                <a:cs typeface="Arial" pitchFamily="34" charset="0"/>
              </a:rPr>
              <a:t> = 464</a:t>
            </a:r>
          </a:p>
          <a:p>
            <a:pPr marL="171450" indent="-171450">
              <a:buFont typeface="Arial" pitchFamily="34" charset="0"/>
              <a:buChar char="•"/>
            </a:pPr>
            <a:r>
              <a:rPr lang="en-US" dirty="0" err="1" smtClean="0">
                <a:latin typeface="Arial" pitchFamily="34" charset="0"/>
                <a:cs typeface="Arial" pitchFamily="34" charset="0"/>
              </a:rPr>
              <a:t>Npart</a:t>
            </a:r>
            <a:r>
              <a:rPr lang="en-US" dirty="0" smtClean="0">
                <a:latin typeface="Arial" pitchFamily="34" charset="0"/>
                <a:cs typeface="Arial" pitchFamily="34" charset="0"/>
              </a:rPr>
              <a:t> = 176</a:t>
            </a:r>
          </a:p>
          <a:p>
            <a:pPr marL="171450" indent="-171450">
              <a:buFont typeface="Arial" pitchFamily="34" charset="0"/>
              <a:buChar char="•"/>
            </a:pPr>
            <a:r>
              <a:rPr lang="en-US" dirty="0" smtClean="0">
                <a:latin typeface="Arial" pitchFamily="34" charset="0"/>
                <a:cs typeface="Arial" pitchFamily="34" charset="0"/>
              </a:rPr>
              <a:t>Freeze out: T = 120 MeV</a:t>
            </a:r>
          </a:p>
        </p:txBody>
      </p:sp>
      <p:sp>
        <p:nvSpPr>
          <p:cNvPr id="13" name="Rectangle 12"/>
          <p:cNvSpPr/>
          <p:nvPr/>
        </p:nvSpPr>
        <p:spPr>
          <a:xfrm>
            <a:off x="2971800" y="5257800"/>
            <a:ext cx="6172200" cy="1477328"/>
          </a:xfrm>
          <a:prstGeom prst="rect">
            <a:avLst/>
          </a:prstGeom>
        </p:spPr>
        <p:txBody>
          <a:bodyPr wrap="square">
            <a:spAutoFit/>
          </a:bodyPr>
          <a:lstStyle/>
          <a:p>
            <a:pPr marL="171450" indent="-171450">
              <a:buFont typeface="Arial" pitchFamily="34" charset="0"/>
              <a:buChar char="•"/>
            </a:pPr>
            <a:r>
              <a:rPr lang="en-US" dirty="0" smtClean="0">
                <a:latin typeface="Arial" pitchFamily="34" charset="0"/>
                <a:cs typeface="Arial" pitchFamily="34" charset="0"/>
              </a:rPr>
              <a:t>Dots at initial positions of binary collisions</a:t>
            </a:r>
          </a:p>
          <a:p>
            <a:pPr marL="171450" indent="-171450">
              <a:buFont typeface="Arial" pitchFamily="34" charset="0"/>
              <a:buChar char="•"/>
            </a:pPr>
            <a:r>
              <a:rPr lang="en-US" dirty="0" smtClean="0">
                <a:latin typeface="Arial" pitchFamily="34" charset="0"/>
                <a:cs typeface="Arial" pitchFamily="34" charset="0"/>
              </a:rPr>
              <a:t>Movement indicates fluid cell position and velocity </a:t>
            </a:r>
          </a:p>
          <a:p>
            <a:pPr marL="171450" indent="-171450">
              <a:buFont typeface="Arial" pitchFamily="34" charset="0"/>
              <a:buChar char="•"/>
            </a:pPr>
            <a:r>
              <a:rPr lang="en-US" dirty="0" smtClean="0">
                <a:latin typeface="Arial" pitchFamily="34" charset="0"/>
                <a:cs typeface="Arial" pitchFamily="34" charset="0"/>
              </a:rPr>
              <a:t>Black line: const*</a:t>
            </a:r>
            <a:r>
              <a:rPr lang="en-US" b="1" dirty="0" smtClean="0">
                <a:latin typeface="Symbol" pitchFamily="18" charset="2"/>
                <a:cs typeface="Arial" pitchFamily="34" charset="0"/>
              </a:rPr>
              <a:t>e</a:t>
            </a:r>
            <a:r>
              <a:rPr lang="en-US" b="1" baseline="-25000" dirty="0" smtClean="0">
                <a:latin typeface="Arial" pitchFamily="34" charset="0"/>
                <a:cs typeface="Arial" pitchFamily="34" charset="0"/>
              </a:rPr>
              <a:t>2</a:t>
            </a:r>
          </a:p>
          <a:p>
            <a:pPr marL="171450" indent="-171450">
              <a:buFont typeface="Arial" pitchFamily="34" charset="0"/>
              <a:buChar char="•"/>
            </a:pPr>
            <a:r>
              <a:rPr lang="en-US" dirty="0" smtClean="0">
                <a:latin typeface="Arial" pitchFamily="34" charset="0"/>
                <a:cs typeface="Arial" pitchFamily="34" charset="0"/>
              </a:rPr>
              <a:t>Blue </a:t>
            </a:r>
            <a:r>
              <a:rPr lang="en-US" dirty="0">
                <a:latin typeface="Arial" pitchFamily="34" charset="0"/>
                <a:cs typeface="Arial" pitchFamily="34" charset="0"/>
              </a:rPr>
              <a:t>line: </a:t>
            </a:r>
            <a:r>
              <a:rPr lang="en-US" dirty="0" smtClean="0">
                <a:latin typeface="Arial" pitchFamily="34" charset="0"/>
                <a:cs typeface="Arial" pitchFamily="34" charset="0"/>
              </a:rPr>
              <a:t>const*</a:t>
            </a:r>
            <a:r>
              <a:rPr lang="en-US" b="1" dirty="0" smtClean="0">
                <a:latin typeface="Symbol" pitchFamily="18" charset="2"/>
                <a:cs typeface="Arial" pitchFamily="34" charset="0"/>
              </a:rPr>
              <a:t>e</a:t>
            </a:r>
            <a:r>
              <a:rPr lang="en-US" b="1" baseline="-25000" dirty="0" smtClean="0">
                <a:latin typeface="Arial" pitchFamily="34" charset="0"/>
                <a:cs typeface="Arial" pitchFamily="34" charset="0"/>
              </a:rPr>
              <a:t>3</a:t>
            </a:r>
            <a:endParaRPr lang="en-US" b="1" baseline="-25000" dirty="0">
              <a:latin typeface="Arial" pitchFamily="34" charset="0"/>
              <a:cs typeface="Arial" pitchFamily="34" charset="0"/>
            </a:endParaRPr>
          </a:p>
          <a:p>
            <a:pPr marL="171450" indent="-171450">
              <a:buFont typeface="Arial" pitchFamily="34" charset="0"/>
              <a:buChar char="•"/>
            </a:pPr>
            <a:r>
              <a:rPr lang="en-US" dirty="0" smtClean="0">
                <a:latin typeface="Arial" pitchFamily="34" charset="0"/>
                <a:cs typeface="Arial" pitchFamily="34" charset="0"/>
              </a:rPr>
              <a:t>Green dots: randomly chosen group within 0.4 </a:t>
            </a:r>
            <a:r>
              <a:rPr lang="en-US" dirty="0" err="1" smtClean="0">
                <a:latin typeface="Arial" pitchFamily="34" charset="0"/>
                <a:cs typeface="Arial" pitchFamily="34" charset="0"/>
              </a:rPr>
              <a:t>fm</a:t>
            </a:r>
            <a:r>
              <a:rPr lang="en-US" dirty="0" smtClean="0">
                <a:latin typeface="Arial" pitchFamily="34" charset="0"/>
                <a:cs typeface="Arial" pitchFamily="34" charset="0"/>
              </a:rPr>
              <a:t> radius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rson.png"/>
          <p:cNvPicPr>
            <a:picLocks noChangeAspect="1"/>
          </p:cNvPicPr>
          <p:nvPr/>
        </p:nvPicPr>
        <p:blipFill>
          <a:blip r:embed="rId4" cstate="print"/>
          <a:stretch>
            <a:fillRect/>
          </a:stretch>
        </p:blipFill>
        <p:spPr>
          <a:xfrm>
            <a:off x="4258819" y="770122"/>
            <a:ext cx="4885181" cy="6087878"/>
          </a:xfrm>
          <a:prstGeom prst="rect">
            <a:avLst/>
          </a:prstGeom>
        </p:spPr>
      </p:pic>
      <p:sp>
        <p:nvSpPr>
          <p:cNvPr id="2" name="Title 1"/>
          <p:cNvSpPr>
            <a:spLocks noGrp="1"/>
          </p:cNvSpPr>
          <p:nvPr>
            <p:ph type="title"/>
          </p:nvPr>
        </p:nvSpPr>
        <p:spPr/>
        <p:txBody>
          <a:bodyPr/>
          <a:lstStyle/>
          <a:p>
            <a:r>
              <a:rPr lang="en-US" dirty="0" smtClean="0"/>
              <a:t>Fluid-Fluid Correlations</a:t>
            </a:r>
            <a:endParaRPr lang="en-US" dirty="0"/>
          </a:p>
        </p:txBody>
      </p:sp>
      <p:sp>
        <p:nvSpPr>
          <p:cNvPr id="5" name="Rectangle 4"/>
          <p:cNvSpPr/>
          <p:nvPr/>
        </p:nvSpPr>
        <p:spPr>
          <a:xfrm>
            <a:off x="3962400" y="5486400"/>
            <a:ext cx="609600" cy="369332"/>
          </a:xfrm>
          <a:prstGeom prst="rect">
            <a:avLst/>
          </a:prstGeom>
        </p:spPr>
        <p:txBody>
          <a:bodyPr wrap="square">
            <a:spAutoFit/>
          </a:bodyPr>
          <a:lstStyle/>
          <a:p>
            <a:r>
              <a:rPr lang="en-US" b="1" dirty="0" smtClean="0">
                <a:latin typeface="Arial" pitchFamily="34" charset="0"/>
                <a:cs typeface="Arial" pitchFamily="34" charset="0"/>
              </a:rPr>
              <a:t>1-p</a:t>
            </a:r>
          </a:p>
        </p:txBody>
      </p:sp>
      <p:graphicFrame>
        <p:nvGraphicFramePr>
          <p:cNvPr id="133121" name="Object 1"/>
          <p:cNvGraphicFramePr>
            <a:graphicFrameLocks noChangeAspect="1"/>
          </p:cNvGraphicFramePr>
          <p:nvPr/>
        </p:nvGraphicFramePr>
        <p:xfrm>
          <a:off x="3124200" y="1219200"/>
          <a:ext cx="1270000" cy="889000"/>
        </p:xfrm>
        <a:graphic>
          <a:graphicData uri="http://schemas.openxmlformats.org/presentationml/2006/ole">
            <p:oleObj spid="_x0000_s133152" name="Equation" r:id="rId5" imgW="634725" imgH="444307" progId="Equation.3">
              <p:embed/>
            </p:oleObj>
          </a:graphicData>
        </a:graphic>
      </p:graphicFrame>
      <p:sp>
        <p:nvSpPr>
          <p:cNvPr id="7" name="Rectangle 6"/>
          <p:cNvSpPr/>
          <p:nvPr/>
        </p:nvSpPr>
        <p:spPr>
          <a:xfrm>
            <a:off x="228600" y="2286000"/>
            <a:ext cx="4191000" cy="3970318"/>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“Emission” angle corresponds to initial spatial angle. Expectation: central (circular) collisions agree, peripheral (elliptical) collisions should deviate</a:t>
            </a:r>
          </a:p>
          <a:p>
            <a:pPr marL="173038" indent="-173038">
              <a:buFont typeface="Arial" pitchFamily="34" charset="0"/>
              <a:buChar char="•"/>
            </a:pPr>
            <a:endParaRPr lang="en-US" dirty="0" smtClean="0">
              <a:latin typeface="Arial" pitchFamily="34" charset="0"/>
              <a:cs typeface="Arial" pitchFamily="34" charset="0"/>
            </a:endParaRPr>
          </a:p>
          <a:p>
            <a:pPr marL="173038" indent="-173038">
              <a:buFont typeface="Arial" pitchFamily="34" charset="0"/>
              <a:buChar char="•"/>
            </a:pPr>
            <a:r>
              <a:rPr lang="en-US" dirty="0" smtClean="0">
                <a:latin typeface="Arial" pitchFamily="34" charset="0"/>
                <a:cs typeface="Arial" pitchFamily="34" charset="0"/>
              </a:rPr>
              <a:t>Faster dots have larger displacement</a:t>
            </a:r>
          </a:p>
          <a:p>
            <a:pPr marL="173038" indent="-173038">
              <a:buFont typeface="Arial" pitchFamily="34" charset="0"/>
              <a:buChar char="•"/>
            </a:pPr>
            <a:endParaRPr lang="en-US" dirty="0" smtClean="0">
              <a:latin typeface="Arial" pitchFamily="34" charset="0"/>
              <a:cs typeface="Arial" pitchFamily="34" charset="0"/>
            </a:endParaRPr>
          </a:p>
          <a:p>
            <a:pPr marL="173038" indent="-173038">
              <a:buFont typeface="Arial" pitchFamily="34" charset="0"/>
              <a:buChar char="•"/>
            </a:pPr>
            <a:r>
              <a:rPr lang="en-US" b="1" dirty="0" smtClean="0">
                <a:latin typeface="Arial" pitchFamily="34" charset="0"/>
                <a:cs typeface="Arial" pitchFamily="34" charset="0"/>
              </a:rPr>
              <a:t>Final velocity depends on initial position.</a:t>
            </a:r>
            <a:r>
              <a:rPr lang="en-US" dirty="0" smtClean="0">
                <a:latin typeface="Arial" pitchFamily="34" charset="0"/>
                <a:cs typeface="Arial" pitchFamily="34" charset="0"/>
              </a:rPr>
              <a:t> → Angular correlations!</a:t>
            </a:r>
          </a:p>
          <a:p>
            <a:pPr marL="173038" indent="-173038">
              <a:buFont typeface="Arial" pitchFamily="34" charset="0"/>
              <a:buChar char="•"/>
            </a:pPr>
            <a:endParaRPr lang="en-US" b="1" dirty="0" smtClean="0">
              <a:latin typeface="Arial" pitchFamily="34" charset="0"/>
              <a:cs typeface="Arial" pitchFamily="34" charset="0"/>
            </a:endParaRPr>
          </a:p>
          <a:p>
            <a:pPr marL="173038" indent="-173038">
              <a:buFont typeface="Arial" pitchFamily="34" charset="0"/>
              <a:buChar char="•"/>
            </a:pPr>
            <a:r>
              <a:rPr lang="en-US" dirty="0" smtClean="0">
                <a:latin typeface="Arial" pitchFamily="34" charset="0"/>
                <a:cs typeface="Arial" pitchFamily="34" charset="0"/>
              </a:rPr>
              <a:t>Faster dots freeze out first</a:t>
            </a:r>
          </a:p>
          <a:p>
            <a:pPr marL="173038" indent="-173038">
              <a:buFont typeface="Arial" pitchFamily="34" charset="0"/>
              <a:buChar char="•"/>
            </a:pPr>
            <a:endParaRPr lang="en-US" dirty="0">
              <a:latin typeface="Arial" pitchFamily="34" charset="0"/>
              <a:cs typeface="Arial" pitchFamily="34" charset="0"/>
            </a:endParaRPr>
          </a:p>
          <a:p>
            <a:pPr marL="173038" indent="-173038">
              <a:buFont typeface="Arial" pitchFamily="34" charset="0"/>
              <a:buChar char="•"/>
            </a:pPr>
            <a:r>
              <a:rPr lang="en-US" dirty="0" smtClean="0">
                <a:latin typeface="Arial" pitchFamily="34" charset="0"/>
                <a:cs typeface="Arial" pitchFamily="34" charset="0"/>
              </a:rPr>
              <a:t>Need mixed events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vg_displacement.png"/>
          <p:cNvPicPr>
            <a:picLocks noChangeAspect="1"/>
          </p:cNvPicPr>
          <p:nvPr/>
        </p:nvPicPr>
        <p:blipFill>
          <a:blip r:embed="rId3" cstate="print"/>
          <a:stretch>
            <a:fillRect/>
          </a:stretch>
        </p:blipFill>
        <p:spPr>
          <a:xfrm>
            <a:off x="5263479" y="552481"/>
            <a:ext cx="3289921" cy="3009353"/>
          </a:xfrm>
          <a:prstGeom prst="rect">
            <a:avLst/>
          </a:prstGeom>
        </p:spPr>
      </p:pic>
      <p:pic>
        <p:nvPicPr>
          <p:cNvPr id="5" name="Picture 4" descr="displacement.png"/>
          <p:cNvPicPr>
            <a:picLocks noChangeAspect="1"/>
          </p:cNvPicPr>
          <p:nvPr/>
        </p:nvPicPr>
        <p:blipFill>
          <a:blip r:embed="rId4" cstate="print"/>
          <a:stretch>
            <a:fillRect/>
          </a:stretch>
        </p:blipFill>
        <p:spPr>
          <a:xfrm>
            <a:off x="5279354" y="3581400"/>
            <a:ext cx="3281025" cy="3017666"/>
          </a:xfrm>
          <a:prstGeom prst="rect">
            <a:avLst/>
          </a:prstGeom>
        </p:spPr>
      </p:pic>
      <p:sp>
        <p:nvSpPr>
          <p:cNvPr id="2" name="Title 1"/>
          <p:cNvSpPr>
            <a:spLocks noGrp="1"/>
          </p:cNvSpPr>
          <p:nvPr>
            <p:ph type="title"/>
          </p:nvPr>
        </p:nvSpPr>
        <p:spPr/>
        <p:txBody>
          <a:bodyPr/>
          <a:lstStyle/>
          <a:p>
            <a:r>
              <a:rPr lang="en-US" dirty="0" smtClean="0"/>
              <a:t>Average Displacement</a:t>
            </a:r>
            <a:endParaRPr lang="en-US" dirty="0"/>
          </a:p>
        </p:txBody>
      </p:sp>
      <p:grpSp>
        <p:nvGrpSpPr>
          <p:cNvPr id="25" name="Group 24"/>
          <p:cNvGrpSpPr/>
          <p:nvPr/>
        </p:nvGrpSpPr>
        <p:grpSpPr>
          <a:xfrm>
            <a:off x="9601200" y="3810000"/>
            <a:ext cx="1588982" cy="2028706"/>
            <a:chOff x="228600" y="2406134"/>
            <a:chExt cx="1588982" cy="2028706"/>
          </a:xfrm>
        </p:grpSpPr>
        <p:grpSp>
          <p:nvGrpSpPr>
            <p:cNvPr id="23" name="Group 22"/>
            <p:cNvGrpSpPr>
              <a:grpSpLocks noChangeAspect="1"/>
            </p:cNvGrpSpPr>
            <p:nvPr/>
          </p:nvGrpSpPr>
          <p:grpSpPr>
            <a:xfrm>
              <a:off x="228600" y="2514600"/>
              <a:ext cx="1440180" cy="1920240"/>
              <a:chOff x="228600" y="2514600"/>
              <a:chExt cx="1371600" cy="1828800"/>
            </a:xfrm>
          </p:grpSpPr>
          <p:sp>
            <p:nvSpPr>
              <p:cNvPr id="4" name="Oval 3"/>
              <p:cNvSpPr/>
              <p:nvPr/>
            </p:nvSpPr>
            <p:spPr>
              <a:xfrm>
                <a:off x="228600" y="2514600"/>
                <a:ext cx="1371600" cy="1828800"/>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571500" y="2971800"/>
                <a:ext cx="6858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endCxn id="7" idx="6"/>
              </p:cNvCxnSpPr>
              <p:nvPr/>
            </p:nvCxnSpPr>
            <p:spPr>
              <a:xfrm>
                <a:off x="914400" y="3429000"/>
                <a:ext cx="34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901700" y="2667000"/>
                <a:ext cx="355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850977" y="3364468"/>
              <a:ext cx="542136" cy="369332"/>
            </a:xfrm>
            <a:prstGeom prst="rect">
              <a:avLst/>
            </a:prstGeom>
            <a:noFill/>
          </p:spPr>
          <p:txBody>
            <a:bodyPr wrap="none" rtlCol="0">
              <a:spAutoFit/>
            </a:bodyPr>
            <a:lstStyle/>
            <a:p>
              <a:r>
                <a:rPr lang="en-US" b="1" dirty="0" smtClean="0"/>
                <a:t>r</a:t>
              </a:r>
              <a:r>
                <a:rPr lang="en-US" sz="1400" b="1" baseline="-25000" dirty="0" smtClean="0"/>
                <a:t>0</a:t>
              </a:r>
              <a:r>
                <a:rPr lang="en-US" sz="1400" baseline="-25000" dirty="0" smtClean="0"/>
                <a:t>,min</a:t>
              </a:r>
              <a:endParaRPr lang="en-US" sz="1400" baseline="-25000" dirty="0"/>
            </a:p>
          </p:txBody>
        </p:sp>
        <p:sp>
          <p:nvSpPr>
            <p:cNvPr id="21" name="TextBox 20"/>
            <p:cNvSpPr txBox="1"/>
            <p:nvPr/>
          </p:nvSpPr>
          <p:spPr>
            <a:xfrm>
              <a:off x="1257300" y="2406134"/>
              <a:ext cx="560282" cy="369332"/>
            </a:xfrm>
            <a:prstGeom prst="rect">
              <a:avLst/>
            </a:prstGeom>
            <a:noFill/>
          </p:spPr>
          <p:txBody>
            <a:bodyPr wrap="none" rtlCol="0">
              <a:spAutoFit/>
            </a:bodyPr>
            <a:lstStyle/>
            <a:p>
              <a:r>
                <a:rPr lang="en-US" dirty="0" smtClean="0"/>
                <a:t>r</a:t>
              </a:r>
              <a:r>
                <a:rPr lang="en-US" sz="1400" baseline="-25000" dirty="0" smtClean="0"/>
                <a:t>0,max</a:t>
              </a:r>
              <a:endParaRPr lang="en-US" sz="1400" baseline="-25000" dirty="0"/>
            </a:p>
          </p:txBody>
        </p:sp>
      </p:grpSp>
      <p:grpSp>
        <p:nvGrpSpPr>
          <p:cNvPr id="14" name="Group 22"/>
          <p:cNvGrpSpPr>
            <a:grpSpLocks noChangeAspect="1"/>
          </p:cNvGrpSpPr>
          <p:nvPr/>
        </p:nvGrpSpPr>
        <p:grpSpPr>
          <a:xfrm>
            <a:off x="3352800" y="4592601"/>
            <a:ext cx="1632204" cy="1632204"/>
            <a:chOff x="228600" y="2514600"/>
            <a:chExt cx="1371600" cy="1828800"/>
          </a:xfrm>
        </p:grpSpPr>
        <p:sp>
          <p:nvSpPr>
            <p:cNvPr id="19" name="Oval 18"/>
            <p:cNvSpPr/>
            <p:nvPr/>
          </p:nvSpPr>
          <p:spPr>
            <a:xfrm>
              <a:off x="228600" y="2514600"/>
              <a:ext cx="1371600" cy="1828800"/>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571500" y="2971800"/>
              <a:ext cx="6858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a:endCxn id="20" idx="6"/>
            </p:cNvCxnSpPr>
            <p:nvPr/>
          </p:nvCxnSpPr>
          <p:spPr>
            <a:xfrm>
              <a:off x="914400" y="3429000"/>
              <a:ext cx="34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01700" y="2667000"/>
              <a:ext cx="355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106061" y="5334000"/>
            <a:ext cx="542136" cy="369332"/>
          </a:xfrm>
          <a:prstGeom prst="rect">
            <a:avLst/>
          </a:prstGeom>
          <a:noFill/>
        </p:spPr>
        <p:txBody>
          <a:bodyPr wrap="none" rtlCol="0">
            <a:spAutoFit/>
          </a:bodyPr>
          <a:lstStyle/>
          <a:p>
            <a:r>
              <a:rPr lang="en-US" dirty="0" smtClean="0"/>
              <a:t>r</a:t>
            </a:r>
            <a:r>
              <a:rPr lang="en-US" sz="1400" baseline="-25000" dirty="0" smtClean="0"/>
              <a:t>0,min</a:t>
            </a:r>
            <a:endParaRPr lang="en-US" sz="1400" baseline="-25000" dirty="0"/>
          </a:p>
        </p:txBody>
      </p:sp>
      <p:sp>
        <p:nvSpPr>
          <p:cNvPr id="18" name="TextBox 17"/>
          <p:cNvSpPr txBox="1"/>
          <p:nvPr/>
        </p:nvSpPr>
        <p:spPr>
          <a:xfrm>
            <a:off x="4495797" y="4419600"/>
            <a:ext cx="560282" cy="369332"/>
          </a:xfrm>
          <a:prstGeom prst="rect">
            <a:avLst/>
          </a:prstGeom>
          <a:noFill/>
        </p:spPr>
        <p:txBody>
          <a:bodyPr wrap="none" rtlCol="0">
            <a:spAutoFit/>
          </a:bodyPr>
          <a:lstStyle/>
          <a:p>
            <a:r>
              <a:rPr lang="en-US" dirty="0" smtClean="0"/>
              <a:t>r</a:t>
            </a:r>
            <a:r>
              <a:rPr lang="en-US" sz="1400" baseline="-25000" dirty="0" smtClean="0"/>
              <a:t>0,max</a:t>
            </a:r>
            <a:endParaRPr lang="en-US" sz="1400" baseline="-25000" dirty="0"/>
          </a:p>
        </p:txBody>
      </p:sp>
      <p:sp>
        <p:nvSpPr>
          <p:cNvPr id="28" name="Rectangle 27"/>
          <p:cNvSpPr/>
          <p:nvPr/>
        </p:nvSpPr>
        <p:spPr>
          <a:xfrm>
            <a:off x="177800" y="990600"/>
            <a:ext cx="4546600" cy="1477328"/>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Larger average displacement in central collisions</a:t>
            </a:r>
          </a:p>
          <a:p>
            <a:pPr marL="173038" indent="-173038">
              <a:buFont typeface="Arial" pitchFamily="34" charset="0"/>
              <a:buChar char="•"/>
            </a:pPr>
            <a:r>
              <a:rPr lang="en-US" dirty="0" smtClean="0">
                <a:latin typeface="Arial" pitchFamily="34" charset="0"/>
                <a:cs typeface="Arial" pitchFamily="34" charset="0"/>
              </a:rPr>
              <a:t>central collisions live longer </a:t>
            </a:r>
          </a:p>
          <a:p>
            <a:pPr marL="173038" indent="-173038">
              <a:buFont typeface="Arial" pitchFamily="34" charset="0"/>
              <a:buChar char="•"/>
            </a:pPr>
            <a:r>
              <a:rPr lang="en-US" dirty="0" smtClean="0">
                <a:latin typeface="Arial" pitchFamily="34" charset="0"/>
                <a:cs typeface="Arial" pitchFamily="34" charset="0"/>
              </a:rPr>
              <a:t>greater effect on common origin correlations than </a:t>
            </a:r>
            <a:r>
              <a:rPr lang="en-US" dirty="0" err="1" smtClean="0">
                <a:latin typeface="Arial" pitchFamily="34" charset="0"/>
                <a:cs typeface="Arial" pitchFamily="34" charset="0"/>
              </a:rPr>
              <a:t>v</a:t>
            </a:r>
            <a:r>
              <a:rPr lang="en-US" baseline="-25000" dirty="0" err="1" smtClean="0">
                <a:latin typeface="Arial" pitchFamily="34" charset="0"/>
                <a:cs typeface="Arial" pitchFamily="34" charset="0"/>
              </a:rPr>
              <a:t>n</a:t>
            </a:r>
            <a:r>
              <a:rPr lang="en-US" dirty="0" smtClean="0">
                <a:latin typeface="Arial" pitchFamily="34" charset="0"/>
                <a:cs typeface="Arial" pitchFamily="34" charset="0"/>
              </a:rPr>
              <a:t> </a:t>
            </a:r>
          </a:p>
        </p:txBody>
      </p:sp>
      <p:sp>
        <p:nvSpPr>
          <p:cNvPr id="29" name="Rectangle 28"/>
          <p:cNvSpPr/>
          <p:nvPr/>
        </p:nvSpPr>
        <p:spPr>
          <a:xfrm>
            <a:off x="177800" y="3124200"/>
            <a:ext cx="3403600" cy="2369880"/>
          </a:xfrm>
          <a:prstGeom prst="rect">
            <a:avLst/>
          </a:prstGeom>
        </p:spPr>
        <p:txBody>
          <a:bodyPr wrap="square">
            <a:spAutoFit/>
          </a:bodyPr>
          <a:lstStyle/>
          <a:p>
            <a:pPr marL="173038" indent="-173038">
              <a:buFont typeface="Arial" pitchFamily="34" charset="0"/>
              <a:buChar char="•"/>
            </a:pPr>
            <a:r>
              <a:rPr lang="en-US" dirty="0" smtClean="0">
                <a:latin typeface="Arial" pitchFamily="34" charset="0"/>
                <a:cs typeface="Arial" pitchFamily="34" charset="0"/>
              </a:rPr>
              <a:t>Linear correlation between </a:t>
            </a:r>
            <a:r>
              <a:rPr lang="en-US" sz="2000" i="1" dirty="0" smtClean="0">
                <a:latin typeface="Times" pitchFamily="18" charset="0"/>
                <a:cs typeface="Times" pitchFamily="18" charset="0"/>
              </a:rPr>
              <a:t>r</a:t>
            </a:r>
            <a:r>
              <a:rPr lang="en-US" sz="2000" i="1" baseline="-25000" dirty="0" smtClean="0">
                <a:latin typeface="Times" pitchFamily="18" charset="0"/>
                <a:cs typeface="Times" pitchFamily="18" charset="0"/>
              </a:rPr>
              <a:t>0</a:t>
            </a:r>
            <a:r>
              <a:rPr lang="en-US" dirty="0" smtClean="0">
                <a:latin typeface="Arial" pitchFamily="34" charset="0"/>
                <a:cs typeface="Arial" pitchFamily="34" charset="0"/>
              </a:rPr>
              <a:t>, </a:t>
            </a:r>
            <a:r>
              <a:rPr lang="en-US" dirty="0" smtClean="0">
                <a:latin typeface="Symbol" pitchFamily="18" charset="2"/>
                <a:cs typeface="Arial" pitchFamily="34" charset="0"/>
              </a:rPr>
              <a:t>D</a:t>
            </a:r>
            <a:r>
              <a:rPr lang="en-US" sz="2000" i="1" dirty="0" smtClean="0">
                <a:latin typeface="Times" pitchFamily="18" charset="0"/>
                <a:cs typeface="Times" pitchFamily="18" charset="0"/>
              </a:rPr>
              <a:t>r</a:t>
            </a:r>
            <a:r>
              <a:rPr lang="en-US" dirty="0" smtClean="0">
                <a:latin typeface="Arial" pitchFamily="34" charset="0"/>
                <a:cs typeface="Arial" pitchFamily="34" charset="0"/>
              </a:rPr>
              <a:t>, and </a:t>
            </a:r>
            <a:r>
              <a:rPr lang="en-US" sz="2000" i="1" dirty="0" err="1" smtClean="0">
                <a:latin typeface="Times" pitchFamily="18" charset="0"/>
                <a:cs typeface="Times" pitchFamily="18" charset="0"/>
              </a:rPr>
              <a:t>v</a:t>
            </a:r>
            <a:r>
              <a:rPr lang="en-US" sz="2000" i="1" baseline="-25000" dirty="0" err="1" smtClean="0">
                <a:latin typeface="Times" pitchFamily="18" charset="0"/>
                <a:cs typeface="Times" pitchFamily="18" charset="0"/>
              </a:rPr>
              <a:t>FO</a:t>
            </a:r>
            <a:endParaRPr lang="en-US" i="1" baseline="-25000" dirty="0" smtClean="0">
              <a:latin typeface="Times" pitchFamily="18" charset="0"/>
              <a:cs typeface="Times" pitchFamily="18" charset="0"/>
            </a:endParaRPr>
          </a:p>
          <a:p>
            <a:pPr marL="173038" indent="-173038">
              <a:buFont typeface="Arial" pitchFamily="34" charset="0"/>
              <a:buChar char="•"/>
            </a:pPr>
            <a:r>
              <a:rPr lang="en-US" dirty="0" smtClean="0">
                <a:latin typeface="Arial" pitchFamily="34" charset="0"/>
                <a:cs typeface="Arial" pitchFamily="34" charset="0"/>
              </a:rPr>
              <a:t>Flow lines starting at different radial positions get different transverse push</a:t>
            </a:r>
            <a:r>
              <a:rPr lang="en-US" dirty="0" smtClean="0">
                <a:latin typeface="Arial" pitchFamily="34" charset="0"/>
                <a:cs typeface="Arial" pitchFamily="34" charset="0"/>
              </a:rPr>
              <a:t>.</a:t>
            </a:r>
          </a:p>
          <a:p>
            <a:pPr marL="173038" indent="-173038">
              <a:buFont typeface="Arial" pitchFamily="34" charset="0"/>
              <a:buChar char="•"/>
            </a:pPr>
            <a:r>
              <a:rPr lang="en-US" dirty="0" smtClean="0">
                <a:latin typeface="Arial" pitchFamily="34" charset="0"/>
                <a:cs typeface="Arial" pitchFamily="34" charset="0"/>
              </a:rPr>
              <a:t>Enhances common source correlations</a:t>
            </a:r>
          </a:p>
          <a:p>
            <a:pPr marL="173038" indent="-173038">
              <a:buFont typeface="Arial" pitchFamily="34" charset="0"/>
              <a:buChar char="•"/>
            </a:pPr>
            <a:r>
              <a:rPr lang="en-US" dirty="0" smtClean="0">
                <a:latin typeface="Arial" pitchFamily="34" charset="0"/>
                <a:cs typeface="Arial" pitchFamily="34" charset="0"/>
              </a:rPr>
              <a:t>Changes</a:t>
            </a:r>
            <a:r>
              <a:rPr lang="en-US" b="1" dirty="0" smtClean="0">
                <a:latin typeface="Arial" pitchFamily="34" charset="0"/>
                <a:cs typeface="Arial" pitchFamily="34" charset="0"/>
              </a:rPr>
              <a:t> &lt;</a:t>
            </a:r>
            <a:r>
              <a:rPr lang="en-US" b="1" dirty="0" smtClean="0">
                <a:latin typeface="Symbol" pitchFamily="18" charset="2"/>
                <a:cs typeface="Arial" pitchFamily="34" charset="0"/>
              </a:rPr>
              <a:t>e</a:t>
            </a:r>
            <a:r>
              <a:rPr lang="en-US" b="1" baseline="-25000" dirty="0" smtClean="0">
                <a:latin typeface="Arial" pitchFamily="34" charset="0"/>
                <a:cs typeface="Arial" pitchFamily="34" charset="0"/>
              </a:rPr>
              <a:t>n</a:t>
            </a:r>
            <a:r>
              <a:rPr lang="en-US" b="1" dirty="0" smtClean="0">
                <a:latin typeface="Arial" pitchFamily="34" charset="0"/>
                <a:cs typeface="Arial" pitchFamily="34" charset="0"/>
              </a:rPr>
              <a:t>&gt;</a:t>
            </a:r>
            <a:r>
              <a:rPr lang="en-US" b="1" baseline="-25000" dirty="0" smtClean="0">
                <a:latin typeface="Arial" pitchFamily="34" charset="0"/>
                <a:cs typeface="Arial" pitchFamily="34" charset="0"/>
              </a:rPr>
              <a:t>time</a:t>
            </a:r>
            <a:endParaRPr lang="en-US" b="1" baseline="-25000" dirty="0" smtClean="0">
              <a:latin typeface="Arial" pitchFamily="34" charset="0"/>
              <a:cs typeface="Arial" pitchFamily="34" charset="0"/>
            </a:endParaRPr>
          </a:p>
        </p:txBody>
      </p:sp>
      <p:sp>
        <p:nvSpPr>
          <p:cNvPr id="30" name="Rectangle 29"/>
          <p:cNvSpPr/>
          <p:nvPr/>
        </p:nvSpPr>
        <p:spPr>
          <a:xfrm>
            <a:off x="228600" y="5867400"/>
            <a:ext cx="2895600" cy="707886"/>
          </a:xfrm>
          <a:prstGeom prst="rect">
            <a:avLst/>
          </a:prstGeom>
        </p:spPr>
        <p:txBody>
          <a:bodyPr wrap="square">
            <a:spAutoFit/>
          </a:bodyPr>
          <a:lstStyle/>
          <a:p>
            <a:r>
              <a:rPr lang="en-US" sz="2000" b="1" dirty="0" smtClean="0">
                <a:solidFill>
                  <a:srgbClr val="FF0000"/>
                </a:solidFill>
                <a:latin typeface="Arial" pitchFamily="34" charset="0"/>
                <a:cs typeface="Arial" pitchFamily="34" charset="0"/>
              </a:rPr>
              <a:t>Goal: Determine a source “resolution”.</a:t>
            </a:r>
            <a:endParaRPr lang="en-US" sz="20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5348</TotalTime>
  <Words>1385</Words>
  <Application>Microsoft Office PowerPoint</Application>
  <PresentationFormat>On-screen Show (4:3)</PresentationFormat>
  <Paragraphs>237</Paragraphs>
  <Slides>26</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Hydrodynamic Tests of Fluctuating Initial Conditions</vt:lpstr>
      <vt:lpstr>Motivation</vt:lpstr>
      <vt:lpstr>Local Correlations</vt:lpstr>
      <vt:lpstr>Global Correlations</vt:lpstr>
      <vt:lpstr>Global Correlations</vt:lpstr>
      <vt:lpstr>Flow Lines</vt:lpstr>
      <vt:lpstr>Flow Lines</vt:lpstr>
      <vt:lpstr>Fluid-Fluid Correlations</vt:lpstr>
      <vt:lpstr>Average Displacement</vt:lpstr>
      <vt:lpstr>Freeze Out Time</vt:lpstr>
      <vt:lpstr>Freeze Out Time</vt:lpstr>
      <vt:lpstr>Freeze out and Event Planes</vt:lpstr>
      <vt:lpstr>e2</vt:lpstr>
      <vt:lpstr>e3</vt:lpstr>
      <vt:lpstr>en Distributions</vt:lpstr>
      <vt:lpstr>Multiplicity Fluctuations</vt:lpstr>
      <vt:lpstr>Negative Binomial Distribution</vt:lpstr>
      <vt:lpstr>Fluctuations and Correlations</vt:lpstr>
      <vt:lpstr>The next step</vt:lpstr>
      <vt:lpstr>Summary</vt:lpstr>
      <vt:lpstr>Slide 21</vt:lpstr>
      <vt:lpstr>Cumulant Expansion</vt:lpstr>
      <vt:lpstr>The Soft Ridge</vt:lpstr>
      <vt:lpstr>Four-Particle Coefficients</vt:lpstr>
      <vt:lpstr>vn{4} corrections</vt:lpstr>
      <vt:lpstr>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Probes of Early-Time Correlations</dc:title>
  <dc:creator>george</dc:creator>
  <cp:lastModifiedBy>george</cp:lastModifiedBy>
  <cp:revision>419</cp:revision>
  <dcterms:created xsi:type="dcterms:W3CDTF">2012-04-02T08:55:44Z</dcterms:created>
  <dcterms:modified xsi:type="dcterms:W3CDTF">2013-01-24T07:27:08Z</dcterms:modified>
</cp:coreProperties>
</file>