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6" r:id="rId5"/>
    <p:sldId id="267" r:id="rId6"/>
    <p:sldId id="272" r:id="rId7"/>
    <p:sldId id="273" r:id="rId8"/>
    <p:sldId id="259" r:id="rId9"/>
    <p:sldId id="260" r:id="rId10"/>
    <p:sldId id="277" r:id="rId11"/>
    <p:sldId id="261" r:id="rId12"/>
    <p:sldId id="262" r:id="rId13"/>
    <p:sldId id="263" r:id="rId14"/>
    <p:sldId id="264" r:id="rId15"/>
    <p:sldId id="265" r:id="rId16"/>
    <p:sldId id="266" r:id="rId17"/>
    <p:sldId id="274" r:id="rId18"/>
    <p:sldId id="269" r:id="rId19"/>
    <p:sldId id="268" r:id="rId20"/>
    <p:sldId id="270" r:id="rId21"/>
    <p:sldId id="271" r:id="rId22"/>
    <p:sldId id="275"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1099"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D70AD7B-C828-4B68-B8BB-0EA745C6E451}" type="datetime1">
              <a:rPr lang="en-US" altLang="de-DE"/>
              <a:pPr>
                <a:defRPr/>
              </a:pPr>
              <a:t>5/6/2015</a:t>
            </a:fld>
            <a:endParaRPr lang="en-US" alt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99EE7D9-BADB-490F-8C56-A26A4336B965}" type="slidenum">
              <a:rPr lang="en-US" altLang="de-DE"/>
              <a:pPr>
                <a:defRPr/>
              </a:pPr>
              <a:t>‹Nr.›</a:t>
            </a:fld>
            <a:endParaRPr lang="en-US" altLang="de-DE"/>
          </a:p>
        </p:txBody>
      </p:sp>
    </p:spTree>
    <p:extLst>
      <p:ext uri="{BB962C8B-B14F-4D97-AF65-F5344CB8AC3E}">
        <p14:creationId xmlns:p14="http://schemas.microsoft.com/office/powerpoint/2010/main" val="23372037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smtClean="0">
                <a:ea typeface="ＭＳ Ｐゴシック" panose="020B0600070205080204" pitchFamily="34" charset="-128"/>
              </a:rPr>
              <a:t>The plan of my talk is as following ,</a:t>
            </a:r>
          </a:p>
          <a:p>
            <a:r>
              <a:rPr lang="en-US" altLang="de-DE" smtClean="0">
                <a:ea typeface="ＭＳ Ｐゴシック" panose="020B0600070205080204" pitchFamily="34" charset="-128"/>
              </a:rPr>
              <a:t>First I will discuss about the motivation for this study of longitudinal correlation of flow harmonics </a:t>
            </a:r>
          </a:p>
          <a:p>
            <a:r>
              <a:rPr lang="en-US" altLang="de-DE" smtClean="0">
                <a:ea typeface="ＭＳ Ｐゴシック" panose="020B0600070205080204" pitchFamily="34" charset="-128"/>
              </a:rPr>
              <a:t>Then I will briefly discuss about the two dynamical models used for this purpose </a:t>
            </a:r>
          </a:p>
          <a:p>
            <a:r>
              <a:rPr lang="en-US" altLang="de-DE" smtClean="0">
                <a:ea typeface="ＭＳ Ｐゴシック" panose="020B0600070205080204" pitchFamily="34" charset="-128"/>
              </a:rPr>
              <a:t>After that I will show the result and finally I will summaries our work.  </a:t>
            </a:r>
          </a:p>
          <a:p>
            <a:endParaRPr lang="en-US" altLang="de-DE" smtClean="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D2B881D-76CD-47D2-A4C7-458690FF47A6}" type="slidenum">
              <a:rPr lang="en-US" altLang="de-DE">
                <a:latin typeface="Arial" panose="020B0604020202020204" pitchFamily="34" charset="0"/>
              </a:rPr>
              <a:pPr>
                <a:spcBef>
                  <a:spcPct val="0"/>
                </a:spcBef>
              </a:pPr>
              <a:t>2</a:t>
            </a:fld>
            <a:endParaRPr lang="en-US" altLang="de-DE">
              <a:latin typeface="Arial" panose="020B0604020202020204" pitchFamily="34" charset="0"/>
            </a:endParaRPr>
          </a:p>
        </p:txBody>
      </p:sp>
    </p:spTree>
    <p:extLst>
      <p:ext uri="{BB962C8B-B14F-4D97-AF65-F5344CB8AC3E}">
        <p14:creationId xmlns:p14="http://schemas.microsoft.com/office/powerpoint/2010/main" val="164928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de-DE" smtClean="0">
                <a:ea typeface="ＭＳ Ｐゴシック" panose="020B0600070205080204" pitchFamily="34" charset="-128"/>
              </a:rPr>
              <a:t>It is well known that in order to explain the experimentally observed non zero odd flow harmonics in the hydrodynamic framework, one must  use the  lumpy initial energy density distribution. Only then one can have non-zero odd flow harmonics in hydrodynamical evolution as shown in the figure.</a:t>
            </a:r>
          </a:p>
          <a:p>
            <a:pPr>
              <a:lnSpc>
                <a:spcPct val="90000"/>
              </a:lnSpc>
            </a:pPr>
            <a:endParaRPr lang="en-US" altLang="de-DE" smtClean="0">
              <a:ea typeface="ＭＳ Ｐゴシック" panose="020B0600070205080204" pitchFamily="34" charset="-128"/>
            </a:endParaRPr>
          </a:p>
          <a:p>
            <a:pPr>
              <a:lnSpc>
                <a:spcPct val="90000"/>
              </a:lnSpc>
            </a:pPr>
            <a:r>
              <a:rPr lang="en-US" altLang="de-DE" smtClean="0">
                <a:ea typeface="ＭＳ Ｐゴシック" panose="020B0600070205080204" pitchFamily="34" charset="-128"/>
              </a:rPr>
              <a:t>Now when measuring anisotropic flows and their correlation one common practice is to correlate particles with a large pseudorapidity gap.</a:t>
            </a:r>
          </a:p>
          <a:p>
            <a:pPr>
              <a:lnSpc>
                <a:spcPct val="90000"/>
              </a:lnSpc>
            </a:pPr>
            <a:r>
              <a:rPr lang="en-US" altLang="de-DE" smtClean="0">
                <a:ea typeface="ＭＳ Ｐゴシック" panose="020B0600070205080204" pitchFamily="34" charset="-128"/>
              </a:rPr>
              <a:t>The use of large pseudorapidity gap is to minimize the contribution from non-flow effect, However, such method is good under the assumption that</a:t>
            </a:r>
          </a:p>
          <a:p>
            <a:pPr>
              <a:lnSpc>
                <a:spcPct val="90000"/>
              </a:lnSpc>
            </a:pPr>
            <a:r>
              <a:rPr lang="en-US" altLang="de-DE" smtClean="0">
                <a:ea typeface="ＭＳ Ｐゴシック" panose="020B0600070205080204" pitchFamily="34" charset="-128"/>
              </a:rPr>
              <a:t>The initial density distribution and final state anisotropic flows are perfectly aligned as in the case of boost invariance. </a:t>
            </a:r>
          </a:p>
          <a:p>
            <a:pPr>
              <a:lnSpc>
                <a:spcPct val="90000"/>
              </a:lnSpc>
            </a:pPr>
            <a:r>
              <a:rPr lang="en-US" altLang="de-DE" smtClean="0">
                <a:ea typeface="ＭＳ Ｐゴシック" panose="020B0600070205080204" pitchFamily="34" charset="-128"/>
              </a:rPr>
              <a:t>However the density distribution of firball produced in high energy heavy ion collision contains fluctuation not only in the transverse plane but also in the longitudinal direction as shown here in the schematic picture.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AAC074-CB91-422A-967E-22816FF648DC}" type="slidenum">
              <a:rPr lang="en-US" altLang="de-DE">
                <a:latin typeface="Arial" panose="020B0604020202020204" pitchFamily="34" charset="0"/>
              </a:rPr>
              <a:pPr>
                <a:spcBef>
                  <a:spcPct val="0"/>
                </a:spcBef>
              </a:pPr>
              <a:t>3</a:t>
            </a:fld>
            <a:endParaRPr lang="en-US" altLang="de-DE">
              <a:latin typeface="Arial" panose="020B0604020202020204" pitchFamily="34" charset="0"/>
            </a:endParaRPr>
          </a:p>
        </p:txBody>
      </p:sp>
    </p:spTree>
    <p:extLst>
      <p:ext uri="{BB962C8B-B14F-4D97-AF65-F5344CB8AC3E}">
        <p14:creationId xmlns:p14="http://schemas.microsoft.com/office/powerpoint/2010/main" val="339065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smtClean="0">
                <a:ea typeface="ＭＳ Ｐゴシック" panose="020B0600070205080204" pitchFamily="34" charset="-128"/>
              </a:rPr>
              <a:t>Here we discuss the outline of the plan of studying longitudinal correlation,</a:t>
            </a:r>
          </a:p>
          <a:p>
            <a:r>
              <a:rPr lang="en-US" altLang="de-DE" smtClean="0">
                <a:ea typeface="ＭＳ Ｐゴシック" panose="020B0600070205080204" pitchFamily="34" charset="-128"/>
              </a:rPr>
              <a:t>The rapidity range of -5 to +5 is subdidedinto 11 equally spaced rapidity bin, and we calculate the Q vector in each of this bin for each event.</a:t>
            </a:r>
          </a:p>
          <a:p>
            <a:r>
              <a:rPr lang="en-US" altLang="de-DE" smtClean="0">
                <a:ea typeface="ＭＳ Ｐゴシック" panose="020B0600070205080204" pitchFamily="34" charset="-128"/>
              </a:rPr>
              <a:t>The nth order Q vector is obtained by constructing the sum .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D9DAAF-6409-45E0-BCC9-BACC273EBF2C}" type="slidenum">
              <a:rPr lang="en-US" altLang="de-DE">
                <a:latin typeface="Arial" panose="020B0604020202020204" pitchFamily="34" charset="0"/>
              </a:rPr>
              <a:pPr>
                <a:spcBef>
                  <a:spcPct val="0"/>
                </a:spcBef>
              </a:pPr>
              <a:t>5</a:t>
            </a:fld>
            <a:endParaRPr lang="en-US" altLang="de-DE">
              <a:latin typeface="Arial" panose="020B0604020202020204" pitchFamily="34" charset="0"/>
            </a:endParaRPr>
          </a:p>
        </p:txBody>
      </p:sp>
    </p:spTree>
    <p:extLst>
      <p:ext uri="{BB962C8B-B14F-4D97-AF65-F5344CB8AC3E}">
        <p14:creationId xmlns:p14="http://schemas.microsoft.com/office/powerpoint/2010/main" val="258397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smtClean="0">
                <a:ea typeface="ＭＳ Ｐゴシック" panose="020B0600070205080204" pitchFamily="34" charset="-128"/>
              </a:rPr>
              <a:t>Add the line for No resonance decay product limited CPU time</a:t>
            </a:r>
          </a:p>
          <a:p>
            <a:pPr eaLnBrk="1" hangingPunct="1">
              <a:spcBef>
                <a:spcPct val="0"/>
              </a:spcBef>
            </a:pPr>
            <a:endParaRPr lang="en-US" altLang="de-DE"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8409CE-E8D4-4279-B03E-168C1D5A10FB}" type="slidenum">
              <a:rPr lang="en-US" altLang="de-DE">
                <a:latin typeface="Arial" panose="020B0604020202020204" pitchFamily="34" charset="0"/>
              </a:rPr>
              <a:pPr>
                <a:spcBef>
                  <a:spcPct val="0"/>
                </a:spcBef>
              </a:pPr>
              <a:t>6</a:t>
            </a:fld>
            <a:endParaRPr lang="en-US" altLang="de-DE">
              <a:latin typeface="Arial" panose="020B0604020202020204" pitchFamily="34" charset="0"/>
            </a:endParaRPr>
          </a:p>
        </p:txBody>
      </p:sp>
    </p:spTree>
    <p:extLst>
      <p:ext uri="{BB962C8B-B14F-4D97-AF65-F5344CB8AC3E}">
        <p14:creationId xmlns:p14="http://schemas.microsoft.com/office/powerpoint/2010/main" val="16139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5F1FEBA-052E-4830-90CB-D8BDB21BB9E7}" type="slidenum">
              <a:rPr lang="en-US" altLang="de-DE">
                <a:latin typeface="Arial" panose="020B0604020202020204" pitchFamily="34" charset="0"/>
              </a:rPr>
              <a:pPr>
                <a:spcBef>
                  <a:spcPct val="0"/>
                </a:spcBef>
              </a:pPr>
              <a:t>7</a:t>
            </a:fld>
            <a:endParaRPr lang="en-US" altLang="de-DE">
              <a:latin typeface="Arial" panose="020B0604020202020204" pitchFamily="34" charset="0"/>
            </a:endParaRPr>
          </a:p>
        </p:txBody>
      </p:sp>
    </p:spTree>
    <p:extLst>
      <p:ext uri="{BB962C8B-B14F-4D97-AF65-F5344CB8AC3E}">
        <p14:creationId xmlns:p14="http://schemas.microsoft.com/office/powerpoint/2010/main" val="108673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DDDDBD-0111-4580-9CC9-BACFF2405BAD}" type="slidenum">
              <a:rPr lang="en-US" altLang="de-DE">
                <a:latin typeface="Arial" panose="020B0604020202020204" pitchFamily="34" charset="0"/>
              </a:rPr>
              <a:pPr>
                <a:spcBef>
                  <a:spcPct val="0"/>
                </a:spcBef>
              </a:pPr>
              <a:t>9</a:t>
            </a:fld>
            <a:endParaRPr lang="en-US" altLang="de-DE">
              <a:latin typeface="Arial" panose="020B0604020202020204" pitchFamily="34" charset="0"/>
            </a:endParaRPr>
          </a:p>
        </p:txBody>
      </p:sp>
    </p:spTree>
    <p:extLst>
      <p:ext uri="{BB962C8B-B14F-4D97-AF65-F5344CB8AC3E}">
        <p14:creationId xmlns:p14="http://schemas.microsoft.com/office/powerpoint/2010/main" val="169258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E70C89-8E65-403E-AECA-A5C49C9FA261}" type="datetime1">
              <a:rPr lang="en-US" altLang="de-DE"/>
              <a:pPr>
                <a:defRPr/>
              </a:pPr>
              <a:t>5/6/2015</a:t>
            </a:fld>
            <a:endParaRPr lang="en-US" altLang="de-D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8343D-98F1-4533-8F74-352F52F14851}" type="slidenum">
              <a:rPr lang="en-US" altLang="de-DE"/>
              <a:pPr>
                <a:defRPr/>
              </a:pPr>
              <a:t>‹Nr.›</a:t>
            </a:fld>
            <a:endParaRPr lang="en-US" altLang="de-DE"/>
          </a:p>
        </p:txBody>
      </p:sp>
    </p:spTree>
    <p:extLst>
      <p:ext uri="{BB962C8B-B14F-4D97-AF65-F5344CB8AC3E}">
        <p14:creationId xmlns:p14="http://schemas.microsoft.com/office/powerpoint/2010/main" val="324792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1E06E5-00B6-40ED-BCC3-A6CA499DCACB}" type="datetime1">
              <a:rPr lang="en-US" altLang="de-DE"/>
              <a:pPr>
                <a:defRPr/>
              </a:pPr>
              <a:t>5/6/2015</a:t>
            </a:fld>
            <a:endParaRPr lang="en-US" altLang="de-D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D3B065-0E5D-40F0-95EB-251B2FF7F5B8}" type="slidenum">
              <a:rPr lang="en-US" altLang="de-DE"/>
              <a:pPr>
                <a:defRPr/>
              </a:pPr>
              <a:t>‹Nr.›</a:t>
            </a:fld>
            <a:endParaRPr lang="en-US" altLang="de-DE"/>
          </a:p>
        </p:txBody>
      </p:sp>
    </p:spTree>
    <p:extLst>
      <p:ext uri="{BB962C8B-B14F-4D97-AF65-F5344CB8AC3E}">
        <p14:creationId xmlns:p14="http://schemas.microsoft.com/office/powerpoint/2010/main" val="260328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B22590-2948-42C8-B121-5EF8087276E6}" type="datetime1">
              <a:rPr lang="en-US" altLang="de-DE"/>
              <a:pPr>
                <a:defRPr/>
              </a:pPr>
              <a:t>5/6/2015</a:t>
            </a:fld>
            <a:endParaRPr lang="en-US" altLang="de-D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FA3FA-2B43-438D-B9A4-9FDD8331BAC7}" type="slidenum">
              <a:rPr lang="en-US" altLang="de-DE"/>
              <a:pPr>
                <a:defRPr/>
              </a:pPr>
              <a:t>‹Nr.›</a:t>
            </a:fld>
            <a:endParaRPr lang="en-US" altLang="de-DE"/>
          </a:p>
        </p:txBody>
      </p:sp>
    </p:spTree>
    <p:extLst>
      <p:ext uri="{BB962C8B-B14F-4D97-AF65-F5344CB8AC3E}">
        <p14:creationId xmlns:p14="http://schemas.microsoft.com/office/powerpoint/2010/main" val="337247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406E4-A358-4DE9-9EE4-16979F9B2582}" type="datetime1">
              <a:rPr lang="en-US" altLang="de-DE"/>
              <a:pPr>
                <a:defRPr/>
              </a:pPr>
              <a:t>5/6/2015</a:t>
            </a:fld>
            <a:endParaRPr lang="en-US" altLang="de-D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77824A-B767-432B-B845-D0A81420FE28}" type="slidenum">
              <a:rPr lang="en-US" altLang="de-DE"/>
              <a:pPr>
                <a:defRPr/>
              </a:pPr>
              <a:t>‹Nr.›</a:t>
            </a:fld>
            <a:endParaRPr lang="en-US" altLang="de-DE"/>
          </a:p>
        </p:txBody>
      </p:sp>
    </p:spTree>
    <p:extLst>
      <p:ext uri="{BB962C8B-B14F-4D97-AF65-F5344CB8AC3E}">
        <p14:creationId xmlns:p14="http://schemas.microsoft.com/office/powerpoint/2010/main" val="404143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0770C7-5FDF-4C7C-B17D-0E1EA6852B3C}" type="datetime1">
              <a:rPr lang="en-US" altLang="de-DE"/>
              <a:pPr>
                <a:defRPr/>
              </a:pPr>
              <a:t>5/6/2015</a:t>
            </a:fld>
            <a:endParaRPr lang="en-US" altLang="de-D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B651D-3E82-4F5C-9A1C-B1BE51164BF3}" type="slidenum">
              <a:rPr lang="en-US" altLang="de-DE"/>
              <a:pPr>
                <a:defRPr/>
              </a:pPr>
              <a:t>‹Nr.›</a:t>
            </a:fld>
            <a:endParaRPr lang="en-US" altLang="de-DE"/>
          </a:p>
        </p:txBody>
      </p:sp>
    </p:spTree>
    <p:extLst>
      <p:ext uri="{BB962C8B-B14F-4D97-AF65-F5344CB8AC3E}">
        <p14:creationId xmlns:p14="http://schemas.microsoft.com/office/powerpoint/2010/main" val="180356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60BB61-B86E-4A69-A892-84F953E50503}" type="datetime1">
              <a:rPr lang="en-US" altLang="de-DE"/>
              <a:pPr>
                <a:defRPr/>
              </a:pPr>
              <a:t>5/6/2015</a:t>
            </a:fld>
            <a:endParaRPr lang="en-US" altLang="de-D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3ECEDB-C996-42E0-853E-D8409CDEAACE}" type="slidenum">
              <a:rPr lang="en-US" altLang="de-DE"/>
              <a:pPr>
                <a:defRPr/>
              </a:pPr>
              <a:t>‹Nr.›</a:t>
            </a:fld>
            <a:endParaRPr lang="en-US" altLang="de-DE"/>
          </a:p>
        </p:txBody>
      </p:sp>
    </p:spTree>
    <p:extLst>
      <p:ext uri="{BB962C8B-B14F-4D97-AF65-F5344CB8AC3E}">
        <p14:creationId xmlns:p14="http://schemas.microsoft.com/office/powerpoint/2010/main" val="323364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74C93C-BE84-4235-96A9-C36BBD4C02FE}" type="datetime1">
              <a:rPr lang="en-US" altLang="de-DE"/>
              <a:pPr>
                <a:defRPr/>
              </a:pPr>
              <a:t>5/6/2015</a:t>
            </a:fld>
            <a:endParaRPr lang="en-US" altLang="de-D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58A615-B341-4C35-995E-9D8EDB767FD1}" type="slidenum">
              <a:rPr lang="en-US" altLang="de-DE"/>
              <a:pPr>
                <a:defRPr/>
              </a:pPr>
              <a:t>‹Nr.›</a:t>
            </a:fld>
            <a:endParaRPr lang="en-US" altLang="de-DE"/>
          </a:p>
        </p:txBody>
      </p:sp>
    </p:spTree>
    <p:extLst>
      <p:ext uri="{BB962C8B-B14F-4D97-AF65-F5344CB8AC3E}">
        <p14:creationId xmlns:p14="http://schemas.microsoft.com/office/powerpoint/2010/main" val="213223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348240-D0A3-49D2-BB89-1F847449AEB4}" type="datetime1">
              <a:rPr lang="en-US" altLang="de-DE"/>
              <a:pPr>
                <a:defRPr/>
              </a:pPr>
              <a:t>5/6/2015</a:t>
            </a:fld>
            <a:endParaRPr lang="en-US" altLang="de-D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55B8B4-1E0A-4374-97E5-44E7438E964C}" type="slidenum">
              <a:rPr lang="en-US" altLang="de-DE"/>
              <a:pPr>
                <a:defRPr/>
              </a:pPr>
              <a:t>‹Nr.›</a:t>
            </a:fld>
            <a:endParaRPr lang="en-US" altLang="de-DE"/>
          </a:p>
        </p:txBody>
      </p:sp>
    </p:spTree>
    <p:extLst>
      <p:ext uri="{BB962C8B-B14F-4D97-AF65-F5344CB8AC3E}">
        <p14:creationId xmlns:p14="http://schemas.microsoft.com/office/powerpoint/2010/main" val="330966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86EBB3-3476-42F0-9523-5ADCF9561D3B}" type="datetime1">
              <a:rPr lang="en-US" altLang="de-DE"/>
              <a:pPr>
                <a:defRPr/>
              </a:pPr>
              <a:t>5/6/2015</a:t>
            </a:fld>
            <a:endParaRPr lang="en-US" altLang="de-D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7BCC76-67B3-4905-A3B6-8DE82613D9F7}" type="slidenum">
              <a:rPr lang="en-US" altLang="de-DE"/>
              <a:pPr>
                <a:defRPr/>
              </a:pPr>
              <a:t>‹Nr.›</a:t>
            </a:fld>
            <a:endParaRPr lang="en-US" altLang="de-DE"/>
          </a:p>
        </p:txBody>
      </p:sp>
    </p:spTree>
    <p:extLst>
      <p:ext uri="{BB962C8B-B14F-4D97-AF65-F5344CB8AC3E}">
        <p14:creationId xmlns:p14="http://schemas.microsoft.com/office/powerpoint/2010/main" val="375873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3E524A-1BD9-4DAE-B739-0553C60E6704}" type="datetime1">
              <a:rPr lang="en-US" altLang="de-DE"/>
              <a:pPr>
                <a:defRPr/>
              </a:pPr>
              <a:t>5/6/2015</a:t>
            </a:fld>
            <a:endParaRPr lang="en-US" altLang="de-D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98E20E-2268-4FA8-8B72-E9824DC69B89}" type="slidenum">
              <a:rPr lang="en-US" altLang="de-DE"/>
              <a:pPr>
                <a:defRPr/>
              </a:pPr>
              <a:t>‹Nr.›</a:t>
            </a:fld>
            <a:endParaRPr lang="en-US" altLang="de-DE"/>
          </a:p>
        </p:txBody>
      </p:sp>
    </p:spTree>
    <p:extLst>
      <p:ext uri="{BB962C8B-B14F-4D97-AF65-F5344CB8AC3E}">
        <p14:creationId xmlns:p14="http://schemas.microsoft.com/office/powerpoint/2010/main" val="263970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0A6C7C-13D8-4448-8B9A-F7772F6C4B4A}" type="datetime1">
              <a:rPr lang="en-US" altLang="de-DE"/>
              <a:pPr>
                <a:defRPr/>
              </a:pPr>
              <a:t>5/6/2015</a:t>
            </a:fld>
            <a:endParaRPr lang="en-US" altLang="de-D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D72D53-D6AC-40E2-8408-0E95EA169A91}" type="slidenum">
              <a:rPr lang="en-US" altLang="de-DE"/>
              <a:pPr>
                <a:defRPr/>
              </a:pPr>
              <a:t>‹Nr.›</a:t>
            </a:fld>
            <a:endParaRPr lang="en-US" altLang="de-DE"/>
          </a:p>
        </p:txBody>
      </p:sp>
    </p:spTree>
    <p:extLst>
      <p:ext uri="{BB962C8B-B14F-4D97-AF65-F5344CB8AC3E}">
        <p14:creationId xmlns:p14="http://schemas.microsoft.com/office/powerpoint/2010/main" val="132826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95B64C57-FD60-4C11-A581-ABD33DF5641E}" type="datetime1">
              <a:rPr lang="en-US" altLang="de-DE"/>
              <a:pPr>
                <a:defRPr/>
              </a:pPr>
              <a:t>5/6/2015</a:t>
            </a:fld>
            <a:endParaRPr lang="en-US" alt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667C86C-A985-4D87-9335-7459F4F7389D}"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5.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9.bin"/><Relationship Id="rId10" Type="http://schemas.openxmlformats.org/officeDocument/2006/relationships/oleObject" Target="../embeddings/oleObject12.bin"/><Relationship Id="rId4" Type="http://schemas.openxmlformats.org/officeDocument/2006/relationships/image" Target="../media/image36.png"/><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8.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13.bin"/><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1.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3"/>
            <a:ext cx="7772400" cy="1470025"/>
          </a:xfrm>
        </p:spPr>
        <p:txBody>
          <a:bodyPr rtlCol="0">
            <a:normAutofit fontScale="90000"/>
          </a:bodyPr>
          <a:lstStyle/>
          <a:p>
            <a:pPr eaLnBrk="1" fontAlgn="auto" hangingPunct="1">
              <a:spcAft>
                <a:spcPts val="0"/>
              </a:spcAft>
              <a:defRPr/>
            </a:pPr>
            <a:r>
              <a:rPr lang="en-US" dirty="0" smtClean="0">
                <a:ea typeface="+mj-ea"/>
                <a:cs typeface="+mj-cs"/>
              </a:rPr>
              <a:t>Longitudinal de-correlation of anisotropic flow in </a:t>
            </a:r>
            <a:r>
              <a:rPr lang="en-US" dirty="0" err="1" smtClean="0">
                <a:ea typeface="+mj-ea"/>
                <a:cs typeface="+mj-cs"/>
              </a:rPr>
              <a:t>Pb+Pb</a:t>
            </a:r>
            <a:r>
              <a:rPr lang="en-US" dirty="0" smtClean="0">
                <a:ea typeface="+mj-ea"/>
                <a:cs typeface="+mj-cs"/>
              </a:rPr>
              <a:t> collisions</a:t>
            </a:r>
          </a:p>
        </p:txBody>
      </p:sp>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a:buNone/>
              <a:defRPr/>
            </a:pPr>
            <a:r>
              <a:rPr lang="en-US" dirty="0" smtClean="0">
                <a:ea typeface="+mn-ea"/>
                <a:cs typeface="+mn-cs"/>
              </a:rPr>
              <a:t>Victor Roy</a:t>
            </a:r>
          </a:p>
          <a:p>
            <a:pPr eaLnBrk="1" fontAlgn="auto" hangingPunct="1">
              <a:spcAft>
                <a:spcPts val="0"/>
              </a:spcAft>
              <a:buFont typeface="Arial"/>
              <a:buNone/>
              <a:defRPr/>
            </a:pPr>
            <a:r>
              <a:rPr lang="en-US" sz="2118" dirty="0" smtClean="0">
                <a:ea typeface="+mn-ea"/>
                <a:cs typeface="+mn-cs"/>
              </a:rPr>
              <a:t>ITP Goethe </a:t>
            </a:r>
            <a:r>
              <a:rPr lang="en-US" sz="2118" smtClean="0">
                <a:ea typeface="+mn-ea"/>
                <a:cs typeface="+mn-cs"/>
              </a:rPr>
              <a:t>University Frankfurt</a:t>
            </a:r>
            <a:endParaRPr lang="en-US" sz="2118" dirty="0" smtClean="0">
              <a:ea typeface="+mn-ea"/>
              <a:cs typeface="+mn-cs"/>
            </a:endParaRPr>
          </a:p>
          <a:p>
            <a:pPr eaLnBrk="1" fontAlgn="auto" hangingPunct="1">
              <a:spcAft>
                <a:spcPts val="0"/>
              </a:spcAft>
              <a:buFont typeface="Arial"/>
              <a:buNone/>
              <a:defRPr/>
            </a:pPr>
            <a:endParaRPr lang="en-US" sz="2118" dirty="0" smtClean="0">
              <a:ea typeface="+mn-ea"/>
              <a:cs typeface="+mn-cs"/>
            </a:endParaRPr>
          </a:p>
          <a:p>
            <a:pPr eaLnBrk="1" fontAlgn="auto" hangingPunct="1">
              <a:spcAft>
                <a:spcPts val="0"/>
              </a:spcAft>
              <a:buFont typeface="Arial"/>
              <a:buNone/>
              <a:defRPr/>
            </a:pPr>
            <a:r>
              <a:rPr lang="en-US" sz="2811" i="1" dirty="0" smtClean="0">
                <a:ea typeface="+mn-ea"/>
                <a:cs typeface="+mn-cs"/>
              </a:rPr>
              <a:t>In collaboration with</a:t>
            </a:r>
          </a:p>
          <a:p>
            <a:pPr eaLnBrk="1" fontAlgn="auto" hangingPunct="1">
              <a:spcAft>
                <a:spcPts val="0"/>
              </a:spcAft>
              <a:buFont typeface="Arial"/>
              <a:buNone/>
              <a:defRPr/>
            </a:pPr>
            <a:r>
              <a:rPr lang="en-US" sz="2378" dirty="0" smtClean="0">
                <a:ea typeface="+mn-ea"/>
                <a:cs typeface="+mn-cs"/>
              </a:rPr>
              <a:t>L-G Pang, G-Y Qin, X-N Wang and G-L Ma</a:t>
            </a:r>
          </a:p>
        </p:txBody>
      </p:sp>
      <p:pic>
        <p:nvPicPr>
          <p:cNvPr id="3076" name="Picture 3" descr="avh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5511800"/>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938"/>
            <a:ext cx="8229600" cy="1143000"/>
          </a:xfrm>
        </p:spPr>
        <p:txBody>
          <a:bodyPr/>
          <a:lstStyle/>
          <a:p>
            <a:pPr eaLnBrk="1" hangingPunct="1"/>
            <a:r>
              <a:rPr lang="en-US" altLang="de-DE" smtClean="0">
                <a:ea typeface="ＭＳ Ｐゴシック" panose="020B0600070205080204" pitchFamily="34" charset="-128"/>
              </a:rPr>
              <a:t>Result: 3+1D Ideal Hydrodynamics</a:t>
            </a:r>
          </a:p>
        </p:txBody>
      </p:sp>
      <p:pic>
        <p:nvPicPr>
          <p:cNvPr id="18435" name="Picture 6" descr="C3_sigma_hydr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2173288"/>
            <a:ext cx="42370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descr="C2_sigma_hydr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2211388"/>
            <a:ext cx="42370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8"/>
          <p:cNvSpPr txBox="1">
            <a:spLocks noChangeArrowheads="1"/>
          </p:cNvSpPr>
          <p:nvPr/>
        </p:nvSpPr>
        <p:spPr bwMode="auto">
          <a:xfrm>
            <a:off x="2527300" y="1047750"/>
            <a:ext cx="431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solidFill>
                  <a:srgbClr val="0000FF"/>
                </a:solidFill>
                <a:latin typeface="Arial" panose="020B0604020202020204" pitchFamily="34" charset="0"/>
              </a:rPr>
              <a:t>Dependency on the smearing parameter </a:t>
            </a:r>
          </a:p>
        </p:txBody>
      </p:sp>
      <p:graphicFrame>
        <p:nvGraphicFramePr>
          <p:cNvPr id="18438" name="Object 2"/>
          <p:cNvGraphicFramePr>
            <a:graphicFrameLocks noChangeAspect="1"/>
          </p:cNvGraphicFramePr>
          <p:nvPr/>
        </p:nvGraphicFramePr>
        <p:xfrm>
          <a:off x="1225550" y="1377950"/>
          <a:ext cx="6653213" cy="820738"/>
        </p:xfrm>
        <a:graphic>
          <a:graphicData uri="http://schemas.openxmlformats.org/presentationml/2006/ole">
            <mc:AlternateContent xmlns:mc="http://schemas.openxmlformats.org/markup-compatibility/2006">
              <mc:Choice xmlns:v="urn:schemas-microsoft-com:vml" Requires="v">
                <p:oleObj spid="_x0000_s18441" name="Formel" r:id="rId5" imgW="4432300" imgH="546100" progId="Equation.3">
                  <p:embed/>
                </p:oleObj>
              </mc:Choice>
              <mc:Fallback>
                <p:oleObj name="Formel" r:id="rId5" imgW="4432300" imgH="546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550" y="1377950"/>
                        <a:ext cx="6653213"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TextBox 7"/>
          <p:cNvSpPr txBox="1">
            <a:spLocks noChangeArrowheads="1"/>
          </p:cNvSpPr>
          <p:nvPr/>
        </p:nvSpPr>
        <p:spPr bwMode="auto">
          <a:xfrm>
            <a:off x="1755775" y="6227763"/>
            <a:ext cx="508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000" b="1">
                <a:solidFill>
                  <a:srgbClr val="FF0000"/>
                </a:solidFill>
              </a:rPr>
              <a:t>Does  correlation depends on shear viscosity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Possibility of studying Transport coefficients</a:t>
            </a:r>
          </a:p>
        </p:txBody>
      </p:sp>
      <p:sp>
        <p:nvSpPr>
          <p:cNvPr id="19459" name="TextBox 3"/>
          <p:cNvSpPr txBox="1">
            <a:spLocks noChangeArrowheads="1"/>
          </p:cNvSpPr>
          <p:nvPr/>
        </p:nvSpPr>
        <p:spPr bwMode="auto">
          <a:xfrm>
            <a:off x="666750" y="1851025"/>
            <a:ext cx="8369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3000">
                <a:solidFill>
                  <a:srgbClr val="FF0000"/>
                </a:solidFill>
              </a:rPr>
              <a:t>Bad News : </a:t>
            </a:r>
            <a:r>
              <a:rPr lang="en-US" altLang="de-DE" sz="3000"/>
              <a:t>No existing 3+1D viscous hydro code</a:t>
            </a:r>
          </a:p>
          <a:p>
            <a:pPr eaLnBrk="1" hangingPunct="1">
              <a:spcBef>
                <a:spcPct val="0"/>
              </a:spcBef>
              <a:buFontTx/>
              <a:buNone/>
            </a:pPr>
            <a:r>
              <a:rPr lang="en-US" altLang="de-DE" sz="3000"/>
              <a:t>                    with longitudinal fluctuating IC</a:t>
            </a:r>
          </a:p>
          <a:p>
            <a:pPr eaLnBrk="1" hangingPunct="1">
              <a:spcBef>
                <a:spcPct val="0"/>
              </a:spcBef>
              <a:buFontTx/>
              <a:buNone/>
            </a:pPr>
            <a:endParaRPr lang="en-US" altLang="de-DE" sz="3000"/>
          </a:p>
          <a:p>
            <a:pPr eaLnBrk="1" hangingPunct="1">
              <a:spcBef>
                <a:spcPct val="0"/>
              </a:spcBef>
              <a:buFontTx/>
              <a:buNone/>
            </a:pPr>
            <a:r>
              <a:rPr lang="en-US" altLang="de-DE" sz="3000">
                <a:solidFill>
                  <a:srgbClr val="0000FF"/>
                </a:solidFill>
              </a:rPr>
              <a:t>Good News: </a:t>
            </a:r>
            <a:r>
              <a:rPr lang="en-US" altLang="de-DE" sz="3000"/>
              <a:t> transport models can be utilized </a:t>
            </a:r>
          </a:p>
          <a:p>
            <a:pPr eaLnBrk="1" hangingPunct="1">
              <a:spcBef>
                <a:spcPct val="0"/>
              </a:spcBef>
              <a:buFontTx/>
              <a:buNone/>
            </a:pPr>
            <a:r>
              <a:rPr lang="en-US" altLang="de-DE" sz="3000"/>
              <a:t>                       to study the dependency</a:t>
            </a:r>
          </a:p>
          <a:p>
            <a:pPr eaLnBrk="1" hangingPunct="1">
              <a:spcBef>
                <a:spcPct val="0"/>
              </a:spcBef>
              <a:buFontTx/>
              <a:buNone/>
            </a:pPr>
            <a:r>
              <a:rPr lang="en-US" altLang="de-DE" sz="3000"/>
              <a:t>                      by using different parton cross section. </a:t>
            </a:r>
          </a:p>
          <a:p>
            <a:pPr eaLnBrk="1" hangingPunct="1">
              <a:spcBef>
                <a:spcPct val="0"/>
              </a:spcBef>
              <a:buFontTx/>
              <a:buNone/>
            </a:pPr>
            <a:endParaRPr lang="en-US" altLang="de-DE" sz="3000"/>
          </a:p>
          <a:p>
            <a:pPr eaLnBrk="1" hangingPunct="1">
              <a:spcBef>
                <a:spcPct val="0"/>
              </a:spcBef>
              <a:buFontTx/>
              <a:buNone/>
            </a:pPr>
            <a:r>
              <a:rPr lang="en-US" altLang="de-DE" sz="3000"/>
              <a:t>We use: A Multi Phase Transport Model (AMPT)</a:t>
            </a:r>
            <a:endParaRPr lang="en-US" altLang="de-DE" sz="3400"/>
          </a:p>
          <a:p>
            <a:pPr eaLnBrk="1" hangingPunct="1">
              <a:spcBef>
                <a:spcPct val="0"/>
              </a:spcBef>
              <a:buFontTx/>
              <a:buNone/>
            </a:pPr>
            <a:r>
              <a:rPr lang="en-US" altLang="de-DE" sz="2700">
                <a:solidFill>
                  <a:srgbClr val="0000FF"/>
                </a:solidFill>
              </a:rPr>
              <a:t>Advantage</a:t>
            </a:r>
            <a:r>
              <a:rPr lang="en-US" altLang="de-DE" sz="2700"/>
              <a:t>      : Same initial condition as 3+1D Ideal hydro</a:t>
            </a:r>
          </a:p>
          <a:p>
            <a:pPr eaLnBrk="1" hangingPunct="1">
              <a:spcBef>
                <a:spcPct val="0"/>
              </a:spcBef>
              <a:buFontTx/>
              <a:buNone/>
            </a:pPr>
            <a:r>
              <a:rPr lang="en-US" altLang="de-DE" sz="2700">
                <a:solidFill>
                  <a:srgbClr val="FF0000"/>
                </a:solidFill>
              </a:rPr>
              <a:t>Disadvantage</a:t>
            </a:r>
            <a:r>
              <a:rPr lang="en-US" altLang="de-DE" sz="2700"/>
              <a:t> : finite hadron multiplicity, larger Stat errors.</a:t>
            </a:r>
          </a:p>
          <a:p>
            <a:pPr eaLnBrk="1" hangingPunct="1">
              <a:spcBef>
                <a:spcPct val="0"/>
              </a:spcBef>
              <a:buFontTx/>
              <a:buNone/>
            </a:pPr>
            <a:endParaRPr lang="en-US" altLang="de-DE" sz="3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E-by-E AMPT</a:t>
            </a:r>
          </a:p>
        </p:txBody>
      </p:sp>
      <p:sp>
        <p:nvSpPr>
          <p:cNvPr id="20483" name="TextBox 4"/>
          <p:cNvSpPr txBox="1">
            <a:spLocks noChangeArrowheads="1"/>
          </p:cNvSpPr>
          <p:nvPr/>
        </p:nvSpPr>
        <p:spPr bwMode="auto">
          <a:xfrm>
            <a:off x="5499100" y="1201738"/>
            <a:ext cx="36449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Decreases with rapidity gap</a:t>
            </a:r>
          </a:p>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Depends on centrality of    </a:t>
            </a:r>
          </a:p>
          <a:p>
            <a:pPr eaLnBrk="1" hangingPunct="1">
              <a:spcBef>
                <a:spcPct val="0"/>
              </a:spcBef>
              <a:buFontTx/>
              <a:buNone/>
            </a:pPr>
            <a:r>
              <a:rPr lang="en-US" altLang="de-DE" sz="2100">
                <a:solidFill>
                  <a:srgbClr val="0000FF"/>
                </a:solidFill>
              </a:rPr>
              <a:t>  collision</a:t>
            </a:r>
          </a:p>
          <a:p>
            <a:pPr eaLnBrk="1" hangingPunct="1">
              <a:spcBef>
                <a:spcPct val="0"/>
              </a:spcBef>
              <a:buFontTx/>
              <a:buNone/>
            </a:pPr>
            <a:endParaRPr lang="en-US" altLang="de-DE" sz="2100">
              <a:solidFill>
                <a:srgbClr val="FF0000"/>
              </a:solidFill>
            </a:endParaRPr>
          </a:p>
          <a:p>
            <a:pPr eaLnBrk="1" hangingPunct="1">
              <a:spcBef>
                <a:spcPct val="0"/>
              </a:spcBef>
              <a:buFontTx/>
              <a:buNone/>
            </a:pPr>
            <a:endParaRPr lang="en-US" altLang="de-DE" sz="2100">
              <a:solidFill>
                <a:srgbClr val="FF0000"/>
              </a:solidFill>
            </a:endParaRPr>
          </a:p>
          <a:p>
            <a:pPr eaLnBrk="1" hangingPunct="1">
              <a:spcBef>
                <a:spcPct val="0"/>
              </a:spcBef>
              <a:buFontTx/>
              <a:buNone/>
            </a:pPr>
            <a:endParaRPr lang="en-US" altLang="de-DE" sz="2100">
              <a:solidFill>
                <a:srgbClr val="FF0000"/>
              </a:solidFill>
            </a:endParaRPr>
          </a:p>
          <a:p>
            <a:pPr eaLnBrk="1" hangingPunct="1">
              <a:spcBef>
                <a:spcPct val="0"/>
              </a:spcBef>
              <a:buFontTx/>
              <a:buNone/>
            </a:pPr>
            <a:r>
              <a:rPr lang="en-US" altLang="de-DE" sz="2100">
                <a:solidFill>
                  <a:srgbClr val="000000"/>
                </a:solidFill>
              </a:rPr>
              <a:t>Similar to the ideal 3+1D hydro</a:t>
            </a:r>
          </a:p>
        </p:txBody>
      </p:sp>
      <p:pic>
        <p:nvPicPr>
          <p:cNvPr id="20484" name="Picture 6" descr="Centrality_C2_AMPT_s20.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620838"/>
            <a:ext cx="50419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p:cNvSpPr>
            <a:spLocks noChangeArrowheads="1"/>
          </p:cNvSpPr>
          <p:nvPr/>
        </p:nvSpPr>
        <p:spPr bwMode="auto">
          <a:xfrm>
            <a:off x="3046413" y="1087438"/>
            <a:ext cx="29654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100">
                <a:solidFill>
                  <a:srgbClr val="0000FF"/>
                </a:solidFill>
              </a:rPr>
              <a:t>2</a:t>
            </a:r>
            <a:r>
              <a:rPr lang="en-US" altLang="de-DE" sz="2100" baseline="30000">
                <a:solidFill>
                  <a:srgbClr val="0000FF"/>
                </a:solidFill>
              </a:rPr>
              <a:t>nd</a:t>
            </a:r>
            <a:r>
              <a:rPr lang="en-US" altLang="de-DE" sz="2100">
                <a:solidFill>
                  <a:srgbClr val="0000FF"/>
                </a:solidFill>
              </a:rPr>
              <a:t> order flow correlation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E-by-E AMPT</a:t>
            </a:r>
          </a:p>
        </p:txBody>
      </p:sp>
      <p:sp>
        <p:nvSpPr>
          <p:cNvPr id="21507" name="TextBox 4"/>
          <p:cNvSpPr txBox="1">
            <a:spLocks noChangeArrowheads="1"/>
          </p:cNvSpPr>
          <p:nvPr/>
        </p:nvSpPr>
        <p:spPr bwMode="auto">
          <a:xfrm>
            <a:off x="5499100" y="1201738"/>
            <a:ext cx="36449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Decreases with rapidity gap</a:t>
            </a:r>
          </a:p>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Doesn’t depends on centrality  </a:t>
            </a:r>
          </a:p>
          <a:p>
            <a:pPr eaLnBrk="1" hangingPunct="1">
              <a:spcBef>
                <a:spcPct val="0"/>
              </a:spcBef>
              <a:buFontTx/>
              <a:buNone/>
            </a:pPr>
            <a:r>
              <a:rPr lang="en-US" altLang="de-DE" sz="2100">
                <a:solidFill>
                  <a:srgbClr val="0000FF"/>
                </a:solidFill>
              </a:rPr>
              <a:t>  of collision</a:t>
            </a:r>
          </a:p>
          <a:p>
            <a:pPr eaLnBrk="1" hangingPunct="1">
              <a:spcBef>
                <a:spcPct val="0"/>
              </a:spcBef>
              <a:buFontTx/>
              <a:buNone/>
            </a:pPr>
            <a:endParaRPr lang="en-US" altLang="de-DE" sz="2100">
              <a:solidFill>
                <a:srgbClr val="FF0000"/>
              </a:solidFill>
            </a:endParaRPr>
          </a:p>
          <a:p>
            <a:pPr eaLnBrk="1" hangingPunct="1">
              <a:spcBef>
                <a:spcPct val="0"/>
              </a:spcBef>
              <a:buFontTx/>
              <a:buNone/>
            </a:pPr>
            <a:endParaRPr lang="en-US" altLang="de-DE" sz="2100">
              <a:solidFill>
                <a:srgbClr val="FF0000"/>
              </a:solidFill>
            </a:endParaRPr>
          </a:p>
          <a:p>
            <a:pPr eaLnBrk="1" hangingPunct="1">
              <a:spcBef>
                <a:spcPct val="0"/>
              </a:spcBef>
              <a:buFontTx/>
              <a:buNone/>
            </a:pPr>
            <a:endParaRPr lang="en-US" altLang="de-DE" sz="2100">
              <a:solidFill>
                <a:srgbClr val="FF0000"/>
              </a:solidFill>
            </a:endParaRPr>
          </a:p>
          <a:p>
            <a:pPr eaLnBrk="1" hangingPunct="1">
              <a:spcBef>
                <a:spcPct val="0"/>
              </a:spcBef>
              <a:buFontTx/>
              <a:buNone/>
            </a:pPr>
            <a:r>
              <a:rPr lang="en-US" altLang="de-DE" sz="2100">
                <a:solidFill>
                  <a:srgbClr val="000000"/>
                </a:solidFill>
              </a:rPr>
              <a:t>Again similar to ideal hydro</a:t>
            </a:r>
          </a:p>
        </p:txBody>
      </p:sp>
      <p:sp>
        <p:nvSpPr>
          <p:cNvPr id="21508" name="TextBox 7"/>
          <p:cNvSpPr txBox="1">
            <a:spLocks noChangeArrowheads="1"/>
          </p:cNvSpPr>
          <p:nvPr/>
        </p:nvSpPr>
        <p:spPr bwMode="auto">
          <a:xfrm>
            <a:off x="663575" y="6062663"/>
            <a:ext cx="81978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300" b="1">
                <a:solidFill>
                  <a:srgbClr val="FF0000"/>
                </a:solidFill>
              </a:rPr>
              <a:t>How much contamination from Non-Flow and Finite multiplicity ? </a:t>
            </a:r>
          </a:p>
        </p:txBody>
      </p:sp>
      <p:pic>
        <p:nvPicPr>
          <p:cNvPr id="21509" name="Picture 8" descr="Centrality_C3_AMPT_s20.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504950"/>
            <a:ext cx="50419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5"/>
          <p:cNvSpPr>
            <a:spLocks noChangeArrowheads="1"/>
          </p:cNvSpPr>
          <p:nvPr/>
        </p:nvSpPr>
        <p:spPr bwMode="auto">
          <a:xfrm>
            <a:off x="3046413" y="1087438"/>
            <a:ext cx="3070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100">
                <a:solidFill>
                  <a:srgbClr val="0000FF"/>
                </a:solidFill>
              </a:rPr>
              <a:t>3</a:t>
            </a:r>
            <a:r>
              <a:rPr lang="en-US" altLang="de-DE" sz="2100" baseline="30000">
                <a:solidFill>
                  <a:srgbClr val="0000FF"/>
                </a:solidFill>
              </a:rPr>
              <a:t>rd</a:t>
            </a:r>
            <a:r>
              <a:rPr lang="en-US" altLang="de-DE" sz="2100">
                <a:solidFill>
                  <a:srgbClr val="0000FF"/>
                </a:solidFill>
              </a:rPr>
              <a:t>  order flow correlation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rtlCol="0">
            <a:normAutofit fontScale="90000"/>
          </a:bodyPr>
          <a:lstStyle/>
          <a:p>
            <a:pPr eaLnBrk="1" fontAlgn="auto" hangingPunct="1">
              <a:spcAft>
                <a:spcPts val="0"/>
              </a:spcAft>
              <a:defRPr/>
            </a:pPr>
            <a:r>
              <a:rPr lang="en-US" dirty="0" smtClean="0">
                <a:ea typeface="+mj-ea"/>
                <a:cs typeface="+mj-cs"/>
              </a:rPr>
              <a:t>Result: E-by-E AMPT finite multiplicity</a:t>
            </a:r>
          </a:p>
        </p:txBody>
      </p:sp>
      <p:sp>
        <p:nvSpPr>
          <p:cNvPr id="22531" name="TextBox 4"/>
          <p:cNvSpPr txBox="1">
            <a:spLocks noChangeArrowheads="1"/>
          </p:cNvSpPr>
          <p:nvPr/>
        </p:nvSpPr>
        <p:spPr bwMode="auto">
          <a:xfrm>
            <a:off x="5283200" y="1060450"/>
            <a:ext cx="36449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2100"/>
          </a:p>
          <a:p>
            <a:pPr eaLnBrk="1" hangingPunct="1">
              <a:spcBef>
                <a:spcPct val="0"/>
              </a:spcBef>
              <a:buFontTx/>
              <a:buNone/>
            </a:pPr>
            <a:r>
              <a:rPr lang="en-US" altLang="de-DE" sz="2100"/>
              <a:t>Two cases:</a:t>
            </a:r>
          </a:p>
          <a:p>
            <a:pPr eaLnBrk="1" hangingPunct="1">
              <a:spcBef>
                <a:spcPct val="0"/>
              </a:spcBef>
              <a:buFontTx/>
              <a:buNone/>
            </a:pPr>
            <a:endParaRPr lang="en-US" altLang="de-DE" sz="2100"/>
          </a:p>
          <a:p>
            <a:pPr eaLnBrk="1" hangingPunct="1">
              <a:spcBef>
                <a:spcPct val="0"/>
              </a:spcBef>
              <a:buFontTx/>
              <a:buAutoNum type="arabicParenBoth"/>
            </a:pPr>
            <a:r>
              <a:rPr lang="en-US" altLang="de-DE" sz="2100"/>
              <a:t>Correlation obtained from all (100%) particles </a:t>
            </a:r>
          </a:p>
          <a:p>
            <a:pPr eaLnBrk="1" hangingPunct="1">
              <a:spcBef>
                <a:spcPct val="0"/>
              </a:spcBef>
              <a:buFontTx/>
              <a:buNone/>
            </a:pPr>
            <a:r>
              <a:rPr lang="en-US" altLang="de-DE" sz="2100"/>
              <a:t>          - circles </a:t>
            </a:r>
            <a:r>
              <a:rPr lang="en-US" altLang="de-DE" sz="2100">
                <a:sym typeface="Wingdings" panose="05000000000000000000" pitchFamily="2" charset="2"/>
              </a:rPr>
              <a:t> </a:t>
            </a:r>
            <a:r>
              <a:rPr lang="en-US" altLang="de-DE" sz="2100"/>
              <a:t> C</a:t>
            </a:r>
            <a:r>
              <a:rPr lang="en-US" altLang="de-DE" sz="2100" baseline="-25000"/>
              <a:t>2</a:t>
            </a:r>
          </a:p>
          <a:p>
            <a:pPr eaLnBrk="1" hangingPunct="1">
              <a:spcBef>
                <a:spcPct val="0"/>
              </a:spcBef>
              <a:buFontTx/>
              <a:buNone/>
            </a:pPr>
            <a:r>
              <a:rPr lang="en-US" altLang="de-DE" sz="2100"/>
              <a:t>          - squares </a:t>
            </a:r>
            <a:r>
              <a:rPr lang="en-US" altLang="de-DE" sz="2100">
                <a:sym typeface="Wingdings" panose="05000000000000000000" pitchFamily="2" charset="2"/>
              </a:rPr>
              <a:t> C</a:t>
            </a:r>
            <a:r>
              <a:rPr lang="en-US" altLang="de-DE" sz="2100" baseline="-25000">
                <a:sym typeface="Wingdings" panose="05000000000000000000" pitchFamily="2" charset="2"/>
              </a:rPr>
              <a:t>3</a:t>
            </a:r>
          </a:p>
          <a:p>
            <a:pPr eaLnBrk="1" hangingPunct="1">
              <a:spcBef>
                <a:spcPct val="0"/>
              </a:spcBef>
              <a:buFontTx/>
              <a:buNone/>
            </a:pPr>
            <a:endParaRPr lang="en-US" altLang="de-DE" sz="2100" baseline="-25000"/>
          </a:p>
          <a:p>
            <a:pPr eaLnBrk="1" hangingPunct="1">
              <a:spcBef>
                <a:spcPct val="0"/>
              </a:spcBef>
              <a:buFontTx/>
              <a:buAutoNum type="arabicParenBoth" startAt="2"/>
            </a:pPr>
            <a:r>
              <a:rPr lang="en-US" altLang="de-DE" sz="2100"/>
              <a:t>Correlation from 70% of the total particles </a:t>
            </a:r>
          </a:p>
          <a:p>
            <a:pPr eaLnBrk="1" hangingPunct="1">
              <a:spcBef>
                <a:spcPct val="0"/>
              </a:spcBef>
              <a:buFontTx/>
              <a:buNone/>
            </a:pPr>
            <a:r>
              <a:rPr lang="en-US" altLang="de-DE" sz="2100"/>
              <a:t>         - Triangles </a:t>
            </a:r>
            <a:r>
              <a:rPr lang="en-US" altLang="de-DE" sz="2100">
                <a:sym typeface="Wingdings" panose="05000000000000000000" pitchFamily="2" charset="2"/>
              </a:rPr>
              <a:t> C</a:t>
            </a:r>
            <a:r>
              <a:rPr lang="en-US" altLang="de-DE" sz="2100" baseline="-25000">
                <a:sym typeface="Wingdings" panose="05000000000000000000" pitchFamily="2" charset="2"/>
              </a:rPr>
              <a:t>2</a:t>
            </a:r>
          </a:p>
          <a:p>
            <a:pPr eaLnBrk="1" hangingPunct="1">
              <a:spcBef>
                <a:spcPct val="0"/>
              </a:spcBef>
              <a:buFontTx/>
              <a:buNone/>
            </a:pPr>
            <a:r>
              <a:rPr lang="en-US" altLang="de-DE" sz="2100">
                <a:sym typeface="Wingdings" panose="05000000000000000000" pitchFamily="2" charset="2"/>
              </a:rPr>
              <a:t>         - Rhombus  C</a:t>
            </a:r>
            <a:r>
              <a:rPr lang="en-US" altLang="de-DE" sz="2100" baseline="-25000">
                <a:sym typeface="Wingdings" panose="05000000000000000000" pitchFamily="2" charset="2"/>
              </a:rPr>
              <a:t>3</a:t>
            </a:r>
            <a:endParaRPr lang="en-US" altLang="de-DE" sz="2100" baseline="-25000"/>
          </a:p>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Very small contribution is </a:t>
            </a:r>
          </a:p>
          <a:p>
            <a:pPr eaLnBrk="1" hangingPunct="1">
              <a:spcBef>
                <a:spcPct val="0"/>
              </a:spcBef>
              <a:buFontTx/>
              <a:buNone/>
            </a:pPr>
            <a:r>
              <a:rPr lang="en-US" altLang="de-DE" sz="2100">
                <a:solidFill>
                  <a:srgbClr val="0000FF"/>
                </a:solidFill>
              </a:rPr>
              <a:t>  observed for finite multiplicity</a:t>
            </a:r>
          </a:p>
        </p:txBody>
      </p:sp>
      <p:pic>
        <p:nvPicPr>
          <p:cNvPr id="22532" name="Picture 5" descr="Multiplicity_Effec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377950"/>
            <a:ext cx="50419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E-by-E AMPT non-flow</a:t>
            </a:r>
          </a:p>
        </p:txBody>
      </p:sp>
      <p:sp>
        <p:nvSpPr>
          <p:cNvPr id="23555" name="TextBox 4"/>
          <p:cNvSpPr txBox="1">
            <a:spLocks noChangeArrowheads="1"/>
          </p:cNvSpPr>
          <p:nvPr/>
        </p:nvSpPr>
        <p:spPr bwMode="auto">
          <a:xfrm>
            <a:off x="5283200" y="1060450"/>
            <a:ext cx="38608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2100"/>
          </a:p>
          <a:p>
            <a:pPr eaLnBrk="1" hangingPunct="1">
              <a:spcBef>
                <a:spcPct val="0"/>
              </a:spcBef>
              <a:buFontTx/>
              <a:buNone/>
            </a:pPr>
            <a:r>
              <a:rPr lang="en-US" altLang="de-DE" sz="2100"/>
              <a:t>Three cases:</a:t>
            </a:r>
          </a:p>
          <a:p>
            <a:pPr eaLnBrk="1" hangingPunct="1">
              <a:spcBef>
                <a:spcPct val="0"/>
              </a:spcBef>
              <a:buFontTx/>
              <a:buNone/>
            </a:pPr>
            <a:endParaRPr lang="en-US" altLang="de-DE" sz="2100"/>
          </a:p>
          <a:p>
            <a:pPr eaLnBrk="1" hangingPunct="1">
              <a:spcBef>
                <a:spcPct val="0"/>
              </a:spcBef>
              <a:buFontTx/>
              <a:buAutoNum type="arabicParenBoth"/>
            </a:pPr>
            <a:r>
              <a:rPr lang="en-US" altLang="de-DE" sz="2100"/>
              <a:t>Correlation from all charged hadrons </a:t>
            </a:r>
          </a:p>
          <a:p>
            <a:pPr eaLnBrk="1" hangingPunct="1">
              <a:spcBef>
                <a:spcPct val="0"/>
              </a:spcBef>
              <a:buFontTx/>
              <a:buNone/>
            </a:pPr>
            <a:r>
              <a:rPr lang="en-US" altLang="de-DE" sz="2100"/>
              <a:t>          - circles</a:t>
            </a:r>
            <a:endParaRPr lang="en-US" altLang="de-DE" sz="2100" baseline="-25000">
              <a:sym typeface="Wingdings" panose="05000000000000000000" pitchFamily="2" charset="2"/>
            </a:endParaRPr>
          </a:p>
          <a:p>
            <a:pPr eaLnBrk="1" hangingPunct="1">
              <a:spcBef>
                <a:spcPct val="0"/>
              </a:spcBef>
              <a:buFontTx/>
              <a:buNone/>
            </a:pPr>
            <a:endParaRPr lang="en-US" altLang="de-DE" sz="2100" baseline="-25000"/>
          </a:p>
          <a:p>
            <a:pPr eaLnBrk="1" hangingPunct="1">
              <a:spcBef>
                <a:spcPct val="0"/>
              </a:spcBef>
              <a:buFontTx/>
              <a:buAutoNum type="arabicParenBoth" startAt="2"/>
            </a:pPr>
            <a:r>
              <a:rPr lang="en-US" altLang="de-DE" sz="2100"/>
              <a:t>Correlation from charged Pions  </a:t>
            </a:r>
          </a:p>
          <a:p>
            <a:pPr eaLnBrk="1" hangingPunct="1">
              <a:spcBef>
                <a:spcPct val="0"/>
              </a:spcBef>
              <a:buFontTx/>
              <a:buNone/>
            </a:pPr>
            <a:r>
              <a:rPr lang="en-US" altLang="de-DE" sz="2100"/>
              <a:t>         - Squares</a:t>
            </a:r>
          </a:p>
          <a:p>
            <a:pPr eaLnBrk="1" hangingPunct="1">
              <a:spcBef>
                <a:spcPct val="0"/>
              </a:spcBef>
              <a:buFontTx/>
              <a:buNone/>
            </a:pPr>
            <a:endParaRPr lang="en-US" altLang="de-DE" sz="2100"/>
          </a:p>
          <a:p>
            <a:pPr eaLnBrk="1" hangingPunct="1">
              <a:spcBef>
                <a:spcPct val="0"/>
              </a:spcBef>
              <a:buFontTx/>
              <a:buAutoNum type="arabicParenBoth" startAt="3"/>
            </a:pPr>
            <a:r>
              <a:rPr lang="en-US" altLang="de-DE" sz="2100"/>
              <a:t>Correlation from the same charged pair of Pions</a:t>
            </a:r>
          </a:p>
          <a:p>
            <a:pPr eaLnBrk="1" hangingPunct="1">
              <a:spcBef>
                <a:spcPct val="0"/>
              </a:spcBef>
              <a:buFontTx/>
              <a:buNone/>
            </a:pPr>
            <a:r>
              <a:rPr lang="en-US" altLang="de-DE" sz="2100"/>
              <a:t>       - Triangles </a:t>
            </a:r>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Negligible non-flow contribution</a:t>
            </a:r>
          </a:p>
        </p:txBody>
      </p:sp>
      <p:pic>
        <p:nvPicPr>
          <p:cNvPr id="23556" name="Picture 6" descr="Non_flow_C2_20_25_S20.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392238"/>
            <a:ext cx="50419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C</a:t>
            </a:r>
            <a:r>
              <a:rPr lang="en-US" altLang="de-DE" baseline="-25000" smtClean="0">
                <a:ea typeface="ＭＳ Ｐゴシック" panose="020B0600070205080204" pitchFamily="34" charset="-128"/>
              </a:rPr>
              <a:t>2</a:t>
            </a:r>
            <a:r>
              <a:rPr lang="en-US" altLang="de-DE" smtClean="0">
                <a:ea typeface="ＭＳ Ｐゴシック" panose="020B0600070205080204" pitchFamily="34" charset="-128"/>
              </a:rPr>
              <a:t>, E-by-E AMPT &amp; hydro</a:t>
            </a:r>
          </a:p>
        </p:txBody>
      </p:sp>
      <p:pic>
        <p:nvPicPr>
          <p:cNvPr id="24579" name="Picture 5" descr="C2_0_5_Fin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201738"/>
            <a:ext cx="3716338"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C2_5_10_Final.eps"/>
          <p:cNvPicPr>
            <a:picLocks noChangeAspect="1"/>
          </p:cNvPicPr>
          <p:nvPr/>
        </p:nvPicPr>
        <p:blipFill>
          <a:blip r:embed="rId4">
            <a:extLst>
              <a:ext uri="{28A0092B-C50C-407E-A947-70E740481C1C}">
                <a14:useLocalDpi xmlns:a14="http://schemas.microsoft.com/office/drawing/2010/main" val="0"/>
              </a:ext>
            </a:extLst>
          </a:blip>
          <a:srcRect l="23206"/>
          <a:stretch>
            <a:fillRect/>
          </a:stretch>
        </p:blipFill>
        <p:spPr bwMode="auto">
          <a:xfrm>
            <a:off x="3562350" y="1187450"/>
            <a:ext cx="28765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C2_20_25_Final.eps"/>
          <p:cNvPicPr>
            <a:picLocks noChangeAspect="1"/>
          </p:cNvPicPr>
          <p:nvPr/>
        </p:nvPicPr>
        <p:blipFill>
          <a:blip r:embed="rId5">
            <a:extLst>
              <a:ext uri="{28A0092B-C50C-407E-A947-70E740481C1C}">
                <a14:useLocalDpi xmlns:a14="http://schemas.microsoft.com/office/drawing/2010/main" val="0"/>
              </a:ext>
            </a:extLst>
          </a:blip>
          <a:srcRect l="23206"/>
          <a:stretch>
            <a:fillRect/>
          </a:stretch>
        </p:blipFill>
        <p:spPr bwMode="auto">
          <a:xfrm>
            <a:off x="6305550" y="1228725"/>
            <a:ext cx="28384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8"/>
          <p:cNvSpPr txBox="1">
            <a:spLocks noChangeArrowheads="1"/>
          </p:cNvSpPr>
          <p:nvPr/>
        </p:nvSpPr>
        <p:spPr bwMode="auto">
          <a:xfrm>
            <a:off x="757238" y="4664075"/>
            <a:ext cx="78406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dirty="0">
                <a:latin typeface="Arial" panose="020B0604020202020204" pitchFamily="34" charset="0"/>
                <a:sym typeface="Wingdings" panose="05000000000000000000" pitchFamily="2" charset="2"/>
              </a:rPr>
              <a:t>Larger cross section (small shear viscosity)  higher correlation</a:t>
            </a:r>
          </a:p>
          <a:p>
            <a:pPr eaLnBrk="1" hangingPunct="1">
              <a:spcBef>
                <a:spcPct val="0"/>
              </a:spcBef>
              <a:buFontTx/>
              <a:buNone/>
            </a:pPr>
            <a:endParaRPr lang="en-US" altLang="de-DE" sz="1800" dirty="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dirty="0">
              <a:solidFill>
                <a:srgbClr val="953735"/>
              </a:solidFill>
              <a:latin typeface="Arial" panose="020B0604020202020204" pitchFamily="34" charset="0"/>
            </a:endParaRPr>
          </a:p>
          <a:p>
            <a:pPr eaLnBrk="1" hangingPunct="1">
              <a:spcBef>
                <a:spcPct val="0"/>
              </a:spcBef>
              <a:buFontTx/>
              <a:buNone/>
            </a:pPr>
            <a:r>
              <a:rPr lang="en-US" altLang="de-DE" sz="1800" dirty="0">
                <a:solidFill>
                  <a:srgbClr val="953735"/>
                </a:solidFill>
                <a:latin typeface="Arial" panose="020B0604020202020204" pitchFamily="34" charset="0"/>
              </a:rPr>
              <a:t>Expectation</a:t>
            </a:r>
            <a:r>
              <a:rPr lang="en-US" altLang="de-DE" sz="1800" dirty="0">
                <a:latin typeface="Arial" panose="020B0604020202020204" pitchFamily="34" charset="0"/>
              </a:rPr>
              <a:t> :</a:t>
            </a:r>
            <a:r>
              <a:rPr lang="en-US" altLang="de-DE" sz="1800" dirty="0">
                <a:latin typeface="Arial" panose="020B0604020202020204" pitchFamily="34" charset="0"/>
                <a:sym typeface="Wingdings" panose="05000000000000000000" pitchFamily="2" charset="2"/>
              </a:rPr>
              <a:t> Strong coupling </a:t>
            </a:r>
            <a:r>
              <a:rPr lang="en-US" altLang="de-DE" sz="1800" dirty="0" smtClean="0">
                <a:latin typeface="Arial" panose="020B0604020202020204" pitchFamily="34" charset="0"/>
                <a:sym typeface="Wingdings" panose="05000000000000000000" pitchFamily="2" charset="2"/>
              </a:rPr>
              <a:t>limit (             )  , </a:t>
            </a:r>
            <a:r>
              <a:rPr lang="en-US" altLang="de-DE" sz="1800" dirty="0">
                <a:latin typeface="Arial" panose="020B0604020202020204" pitchFamily="34" charset="0"/>
                <a:sym typeface="Wingdings" panose="05000000000000000000" pitchFamily="2" charset="2"/>
              </a:rPr>
              <a:t>AMPT  ideal hydro</a:t>
            </a:r>
          </a:p>
          <a:p>
            <a:pPr eaLnBrk="1" hangingPunct="1">
              <a:spcBef>
                <a:spcPct val="0"/>
              </a:spcBef>
              <a:buFontTx/>
              <a:buNone/>
            </a:pPr>
            <a:r>
              <a:rPr lang="en-US" altLang="de-DE" sz="1800" dirty="0">
                <a:latin typeface="Arial" panose="020B0604020202020204" pitchFamily="34" charset="0"/>
                <a:sym typeface="Wingdings" panose="05000000000000000000" pitchFamily="2" charset="2"/>
              </a:rPr>
              <a:t>                       </a:t>
            </a:r>
          </a:p>
          <a:p>
            <a:pPr eaLnBrk="1" hangingPunct="1">
              <a:spcBef>
                <a:spcPct val="0"/>
              </a:spcBef>
              <a:buFontTx/>
              <a:buNone/>
            </a:pPr>
            <a:r>
              <a:rPr lang="en-US" altLang="de-DE" sz="1800" dirty="0">
                <a:latin typeface="Arial" panose="020B0604020202020204" pitchFamily="34" charset="0"/>
                <a:sym typeface="Wingdings" panose="05000000000000000000" pitchFamily="2" charset="2"/>
              </a:rPr>
              <a:t>Possible reasons : different </a:t>
            </a:r>
            <a:r>
              <a:rPr lang="en-US" altLang="de-DE" sz="1800" dirty="0" err="1">
                <a:latin typeface="Arial" panose="020B0604020202020204" pitchFamily="34" charset="0"/>
                <a:sym typeface="Wingdings" panose="05000000000000000000" pitchFamily="2" charset="2"/>
              </a:rPr>
              <a:t>EoS</a:t>
            </a:r>
            <a:r>
              <a:rPr lang="en-US" altLang="de-DE" sz="1800" dirty="0">
                <a:latin typeface="Arial" panose="020B0604020202020204" pitchFamily="34" charset="0"/>
                <a:sym typeface="Wingdings" panose="05000000000000000000" pitchFamily="2" charset="2"/>
              </a:rPr>
              <a:t>, smearing of initial energy density in hydro</a:t>
            </a:r>
          </a:p>
          <a:p>
            <a:pPr eaLnBrk="1" hangingPunct="1">
              <a:spcBef>
                <a:spcPct val="0"/>
              </a:spcBef>
              <a:buFontTx/>
              <a:buNone/>
            </a:pPr>
            <a:r>
              <a:rPr lang="en-US" altLang="de-DE" sz="1800" dirty="0">
                <a:latin typeface="Arial" panose="020B0604020202020204" pitchFamily="34" charset="0"/>
                <a:sym typeface="Wingdings" panose="05000000000000000000" pitchFamily="2" charset="2"/>
              </a:rPr>
              <a:t>                              among other possibilities. </a:t>
            </a:r>
          </a:p>
        </p:txBody>
      </p:sp>
      <p:graphicFrame>
        <p:nvGraphicFramePr>
          <p:cNvPr id="24583" name="Object 2"/>
          <p:cNvGraphicFramePr>
            <a:graphicFrameLocks noChangeAspect="1"/>
          </p:cNvGraphicFramePr>
          <p:nvPr>
            <p:extLst>
              <p:ext uri="{D42A27DB-BD31-4B8C-83A1-F6EECF244321}">
                <p14:modId xmlns:p14="http://schemas.microsoft.com/office/powerpoint/2010/main" val="1594559501"/>
              </p:ext>
            </p:extLst>
          </p:nvPr>
        </p:nvGraphicFramePr>
        <p:xfrm>
          <a:off x="4459832" y="5542645"/>
          <a:ext cx="780908" cy="274859"/>
        </p:xfrm>
        <a:graphic>
          <a:graphicData uri="http://schemas.openxmlformats.org/presentationml/2006/ole">
            <mc:AlternateContent xmlns:mc="http://schemas.openxmlformats.org/markup-compatibility/2006">
              <mc:Choice xmlns:v="urn:schemas-microsoft-com:vml" Requires="v">
                <p:oleObj spid="_x0000_s24585" name="Formel" r:id="rId6" imgW="482400" imgH="152280" progId="Equation.3">
                  <p:embed/>
                </p:oleObj>
              </mc:Choice>
              <mc:Fallback>
                <p:oleObj name="Formel" r:id="rId6" imgW="482400" imgH="152280" progId="Equation.3">
                  <p:embed/>
                  <p:pic>
                    <p:nvPicPr>
                      <p:cNvPr id="0" name="Object 2"/>
                      <p:cNvPicPr>
                        <a:picLocks noChangeAspect="1" noChangeArrowheads="1"/>
                      </p:cNvPicPr>
                      <p:nvPr/>
                    </p:nvPicPr>
                    <p:blipFill>
                      <a:blip r:embed="rId7"/>
                      <a:srcRect/>
                      <a:stretch>
                        <a:fillRect/>
                      </a:stretch>
                    </p:blipFill>
                    <p:spPr bwMode="auto">
                      <a:xfrm>
                        <a:off x="4459832" y="5542645"/>
                        <a:ext cx="780908" cy="274859"/>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C</a:t>
            </a:r>
            <a:r>
              <a:rPr lang="en-US" altLang="de-DE" baseline="-25000" smtClean="0">
                <a:ea typeface="ＭＳ Ｐゴシック" panose="020B0600070205080204" pitchFamily="34" charset="-128"/>
              </a:rPr>
              <a:t>3</a:t>
            </a:r>
            <a:r>
              <a:rPr lang="en-US" altLang="de-DE" smtClean="0">
                <a:ea typeface="ＭＳ Ｐゴシック" panose="020B0600070205080204" pitchFamily="34" charset="-128"/>
              </a:rPr>
              <a:t>, E-by-E AMPT &amp; hydro</a:t>
            </a:r>
          </a:p>
        </p:txBody>
      </p:sp>
      <p:sp>
        <p:nvSpPr>
          <p:cNvPr id="25603" name="TextBox 8"/>
          <p:cNvSpPr txBox="1">
            <a:spLocks noChangeArrowheads="1"/>
          </p:cNvSpPr>
          <p:nvPr/>
        </p:nvSpPr>
        <p:spPr bwMode="auto">
          <a:xfrm>
            <a:off x="757238" y="4905375"/>
            <a:ext cx="7516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solidFill>
                  <a:srgbClr val="0000FF"/>
                </a:solidFill>
                <a:latin typeface="Arial" panose="020B0604020202020204" pitchFamily="34" charset="0"/>
                <a:sym typeface="Wingdings" panose="05000000000000000000" pitchFamily="2" charset="2"/>
              </a:rPr>
              <a:t>Observation </a:t>
            </a:r>
            <a:r>
              <a:rPr lang="en-US" altLang="de-DE" sz="1800">
                <a:latin typeface="Arial" panose="020B0604020202020204" pitchFamily="34" charset="0"/>
                <a:sym typeface="Wingdings" panose="05000000000000000000" pitchFamily="2" charset="2"/>
              </a:rPr>
              <a:t>: C</a:t>
            </a:r>
            <a:r>
              <a:rPr lang="en-US" altLang="de-DE" sz="1800" baseline="-25000">
                <a:latin typeface="Arial" panose="020B0604020202020204" pitchFamily="34" charset="0"/>
                <a:sym typeface="Wingdings" panose="05000000000000000000" pitchFamily="2" charset="2"/>
              </a:rPr>
              <a:t>3</a:t>
            </a:r>
            <a:r>
              <a:rPr lang="en-US" altLang="de-DE" sz="1800">
                <a:latin typeface="Arial" panose="020B0604020202020204" pitchFamily="34" charset="0"/>
                <a:sym typeface="Wingdings" panose="05000000000000000000" pitchFamily="2" charset="2"/>
              </a:rPr>
              <a:t> independent of collision centrality </a:t>
            </a: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latin typeface="Arial" panose="020B0604020202020204" pitchFamily="34" charset="0"/>
                <a:sym typeface="Wingdings" panose="05000000000000000000" pitchFamily="2" charset="2"/>
              </a:rPr>
              <a:t>                      C</a:t>
            </a:r>
            <a:r>
              <a:rPr lang="en-US" altLang="de-DE" sz="1800" baseline="-25000">
                <a:latin typeface="Arial" panose="020B0604020202020204" pitchFamily="34" charset="0"/>
                <a:sym typeface="Wingdings" panose="05000000000000000000" pitchFamily="2" charset="2"/>
              </a:rPr>
              <a:t>3</a:t>
            </a:r>
            <a:r>
              <a:rPr lang="en-US" altLang="de-DE" sz="1800">
                <a:latin typeface="Arial" panose="020B0604020202020204" pitchFamily="34" charset="0"/>
                <a:sym typeface="Wingdings" panose="05000000000000000000" pitchFamily="2" charset="2"/>
              </a:rPr>
              <a:t> larger for smaller shear viscosity (larger cross section)</a:t>
            </a:r>
          </a:p>
        </p:txBody>
      </p:sp>
      <p:pic>
        <p:nvPicPr>
          <p:cNvPr id="25604" name="Picture 9" descr="C3_20_25_Final.eps"/>
          <p:cNvPicPr>
            <a:picLocks/>
          </p:cNvPicPr>
          <p:nvPr/>
        </p:nvPicPr>
        <p:blipFill>
          <a:blip r:embed="rId2">
            <a:extLst>
              <a:ext uri="{28A0092B-C50C-407E-A947-70E740481C1C}">
                <a14:useLocalDpi xmlns:a14="http://schemas.microsoft.com/office/drawing/2010/main" val="0"/>
              </a:ext>
            </a:extLst>
          </a:blip>
          <a:srcRect l="23206"/>
          <a:stretch>
            <a:fillRect/>
          </a:stretch>
        </p:blipFill>
        <p:spPr bwMode="auto">
          <a:xfrm>
            <a:off x="6299200" y="1238250"/>
            <a:ext cx="287496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descr="C3_0_5_Fin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9838"/>
            <a:ext cx="36655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C3_5_10_Final.eps"/>
          <p:cNvPicPr>
            <a:picLocks noChangeAspect="1"/>
          </p:cNvPicPr>
          <p:nvPr/>
        </p:nvPicPr>
        <p:blipFill>
          <a:blip r:embed="rId4">
            <a:extLst>
              <a:ext uri="{28A0092B-C50C-407E-A947-70E740481C1C}">
                <a14:useLocalDpi xmlns:a14="http://schemas.microsoft.com/office/drawing/2010/main" val="0"/>
              </a:ext>
            </a:extLst>
          </a:blip>
          <a:srcRect l="21693"/>
          <a:stretch>
            <a:fillRect/>
          </a:stretch>
        </p:blipFill>
        <p:spPr bwMode="auto">
          <a:xfrm>
            <a:off x="3554413" y="1238250"/>
            <a:ext cx="28352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Event distribution of twist angel in ideal hydro </a:t>
            </a:r>
          </a:p>
        </p:txBody>
      </p:sp>
      <p:pic>
        <p:nvPicPr>
          <p:cNvPr id="26627" name="Picture 4" descr="Hist_dPhi2F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758950"/>
            <a:ext cx="416083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Hist_dPhi3F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5963" y="1758950"/>
            <a:ext cx="4160837"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6"/>
          <p:cNvSpPr txBox="1">
            <a:spLocks noChangeArrowheads="1"/>
          </p:cNvSpPr>
          <p:nvPr/>
        </p:nvSpPr>
        <p:spPr bwMode="auto">
          <a:xfrm>
            <a:off x="1003300" y="1574800"/>
            <a:ext cx="2828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Second order event plane</a:t>
            </a:r>
          </a:p>
        </p:txBody>
      </p:sp>
      <p:sp>
        <p:nvSpPr>
          <p:cNvPr id="26630" name="TextBox 7"/>
          <p:cNvSpPr txBox="1">
            <a:spLocks noChangeArrowheads="1"/>
          </p:cNvSpPr>
          <p:nvPr/>
        </p:nvSpPr>
        <p:spPr bwMode="auto">
          <a:xfrm>
            <a:off x="5346700" y="1587500"/>
            <a:ext cx="257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Third order event plane</a:t>
            </a:r>
          </a:p>
        </p:txBody>
      </p:sp>
      <p:graphicFrame>
        <p:nvGraphicFramePr>
          <p:cNvPr id="26631" name="Object 2"/>
          <p:cNvGraphicFramePr>
            <a:graphicFrameLocks noChangeAspect="1"/>
          </p:cNvGraphicFramePr>
          <p:nvPr/>
        </p:nvGraphicFramePr>
        <p:xfrm>
          <a:off x="5043488" y="5045075"/>
          <a:ext cx="606425" cy="347663"/>
        </p:xfrm>
        <a:graphic>
          <a:graphicData uri="http://schemas.openxmlformats.org/presentationml/2006/ole">
            <mc:AlternateContent xmlns:mc="http://schemas.openxmlformats.org/markup-compatibility/2006">
              <mc:Choice xmlns:v="urn:schemas-microsoft-com:vml" Requires="v">
                <p:oleObj spid="_x0000_s26641" name="Formel" r:id="rId5" imgW="419100" imgH="241300" progId="Equation.3">
                  <p:embed/>
                </p:oleObj>
              </mc:Choice>
              <mc:Fallback>
                <p:oleObj name="Formel" r:id="rId5" imgW="419100" imgH="2413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488" y="5045075"/>
                        <a:ext cx="60642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2" name="TextBox 9"/>
          <p:cNvSpPr txBox="1">
            <a:spLocks noChangeArrowheads="1"/>
          </p:cNvSpPr>
          <p:nvPr/>
        </p:nvSpPr>
        <p:spPr bwMode="auto">
          <a:xfrm>
            <a:off x="5745163" y="5070475"/>
            <a:ext cx="2941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à"/>
            </a:pPr>
            <a:r>
              <a:rPr lang="en-US" altLang="de-DE" sz="1800">
                <a:latin typeface="Arial" panose="020B0604020202020204" pitchFamily="34" charset="0"/>
                <a:sym typeface="Wingdings" panose="05000000000000000000" pitchFamily="2" charset="2"/>
              </a:rPr>
              <a:t>Independent of centrality</a:t>
            </a:r>
          </a:p>
          <a:p>
            <a:pPr eaLnBrk="1" hangingPunct="1">
              <a:spcBef>
                <a:spcPct val="0"/>
              </a:spcBef>
              <a:buFont typeface="Wingdings" panose="05000000000000000000" pitchFamily="2" charset="2"/>
              <a:buChar char="à"/>
            </a:pPr>
            <a:r>
              <a:rPr lang="en-US" altLang="de-DE" sz="1800">
                <a:latin typeface="Arial" panose="020B0604020202020204" pitchFamily="34" charset="0"/>
                <a:sym typeface="Wingdings" panose="05000000000000000000" pitchFamily="2" charset="2"/>
              </a:rPr>
              <a:t>Fluctuating nature of </a:t>
            </a:r>
            <a:endParaRPr lang="en-US" altLang="de-DE" sz="1800">
              <a:latin typeface="Arial" panose="020B0604020202020204" pitchFamily="34" charset="0"/>
            </a:endParaRPr>
          </a:p>
        </p:txBody>
      </p:sp>
      <p:graphicFrame>
        <p:nvGraphicFramePr>
          <p:cNvPr id="26633" name="Object 3"/>
          <p:cNvGraphicFramePr>
            <a:graphicFrameLocks noChangeAspect="1"/>
          </p:cNvGraphicFramePr>
          <p:nvPr/>
        </p:nvGraphicFramePr>
        <p:xfrm>
          <a:off x="457200" y="5045075"/>
          <a:ext cx="606425" cy="347663"/>
        </p:xfrm>
        <a:graphic>
          <a:graphicData uri="http://schemas.openxmlformats.org/presentationml/2006/ole">
            <mc:AlternateContent xmlns:mc="http://schemas.openxmlformats.org/markup-compatibility/2006">
              <mc:Choice xmlns:v="urn:schemas-microsoft-com:vml" Requires="v">
                <p:oleObj spid="_x0000_s26642" name="Formel" r:id="rId7" imgW="419100" imgH="241300" progId="Equation.3">
                  <p:embed/>
                </p:oleObj>
              </mc:Choice>
              <mc:Fallback>
                <p:oleObj name="Formel" r:id="rId7" imgW="419100" imgH="2413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045075"/>
                        <a:ext cx="60642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4" name="TextBox 11"/>
          <p:cNvSpPr txBox="1">
            <a:spLocks noChangeArrowheads="1"/>
          </p:cNvSpPr>
          <p:nvPr/>
        </p:nvSpPr>
        <p:spPr bwMode="auto">
          <a:xfrm>
            <a:off x="1063625" y="5045075"/>
            <a:ext cx="2903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à"/>
            </a:pPr>
            <a:r>
              <a:rPr lang="en-US" altLang="de-DE" sz="1800">
                <a:latin typeface="Arial" panose="020B0604020202020204" pitchFamily="34" charset="0"/>
                <a:sym typeface="Wingdings" panose="05000000000000000000" pitchFamily="2" charset="2"/>
              </a:rPr>
              <a:t>Narrower for 20-25%</a:t>
            </a:r>
          </a:p>
          <a:p>
            <a:pPr eaLnBrk="1" hangingPunct="1">
              <a:spcBef>
                <a:spcPct val="0"/>
              </a:spcBef>
              <a:buFont typeface="Wingdings" panose="05000000000000000000" pitchFamily="2" charset="2"/>
              <a:buChar char="à"/>
            </a:pPr>
            <a:r>
              <a:rPr lang="en-US" altLang="de-DE" sz="1800">
                <a:latin typeface="Arial" panose="020B0604020202020204" pitchFamily="34" charset="0"/>
                <a:sym typeface="Wingdings" panose="05000000000000000000" pitchFamily="2" charset="2"/>
              </a:rPr>
              <a:t>Geometrical contribution</a:t>
            </a:r>
            <a:endParaRPr lang="en-US" altLang="de-DE" sz="1800">
              <a:latin typeface="Arial" panose="020B0604020202020204" pitchFamily="34" charset="0"/>
            </a:endParaRPr>
          </a:p>
        </p:txBody>
      </p:sp>
      <p:graphicFrame>
        <p:nvGraphicFramePr>
          <p:cNvPr id="26635" name="Object 4"/>
          <p:cNvGraphicFramePr>
            <a:graphicFrameLocks noChangeAspect="1"/>
          </p:cNvGraphicFramePr>
          <p:nvPr/>
        </p:nvGraphicFramePr>
        <p:xfrm>
          <a:off x="8248650" y="5392738"/>
          <a:ext cx="604838" cy="349250"/>
        </p:xfrm>
        <a:graphic>
          <a:graphicData uri="http://schemas.openxmlformats.org/presentationml/2006/ole">
            <mc:AlternateContent xmlns:mc="http://schemas.openxmlformats.org/markup-compatibility/2006">
              <mc:Choice xmlns:v="urn:schemas-microsoft-com:vml" Requires="v">
                <p:oleObj spid="_x0000_s26643" name="Formel" r:id="rId9" imgW="419100" imgH="241300" progId="Equation.3">
                  <p:embed/>
                </p:oleObj>
              </mc:Choice>
              <mc:Fallback>
                <p:oleObj name="Formel" r:id="rId9" imgW="419100" imgH="2413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8650" y="5392738"/>
                        <a:ext cx="6048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6" name="Object 5"/>
          <p:cNvGraphicFramePr>
            <a:graphicFrameLocks noChangeAspect="1"/>
          </p:cNvGraphicFramePr>
          <p:nvPr/>
        </p:nvGraphicFramePr>
        <p:xfrm>
          <a:off x="3071813" y="6108700"/>
          <a:ext cx="2738437" cy="381000"/>
        </p:xfrm>
        <a:graphic>
          <a:graphicData uri="http://schemas.openxmlformats.org/presentationml/2006/ole">
            <mc:AlternateContent xmlns:mc="http://schemas.openxmlformats.org/markup-compatibility/2006">
              <mc:Choice xmlns:v="urn:schemas-microsoft-com:vml" Requires="v">
                <p:oleObj spid="_x0000_s26644" name="Formel" r:id="rId10" imgW="1460500" imgH="203200" progId="Equation.3">
                  <p:embed/>
                </p:oleObj>
              </mc:Choice>
              <mc:Fallback>
                <p:oleObj name="Formel" r:id="rId10" imgW="1460500" imgH="203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1813" y="6108700"/>
                        <a:ext cx="273843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separating de-correlation &amp; twist in ideal hydro </a:t>
            </a:r>
          </a:p>
        </p:txBody>
      </p:sp>
      <p:pic>
        <p:nvPicPr>
          <p:cNvPr id="27651" name="Picture 12" descr="C2_vs_dPhi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193800"/>
            <a:ext cx="4132263"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3"/>
          <p:cNvSpPr txBox="1">
            <a:spLocks noChangeArrowheads="1"/>
          </p:cNvSpPr>
          <p:nvPr/>
        </p:nvSpPr>
        <p:spPr bwMode="auto">
          <a:xfrm>
            <a:off x="4597400" y="4870450"/>
            <a:ext cx="412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sym typeface="Wingdings" panose="05000000000000000000" pitchFamily="2" charset="2"/>
              </a:rPr>
              <a:t>In the limit                      de-correlation</a:t>
            </a:r>
          </a:p>
          <a:p>
            <a:pPr eaLnBrk="1" hangingPunct="1">
              <a:spcBef>
                <a:spcPct val="0"/>
              </a:spcBef>
              <a:buFontTx/>
              <a:buNone/>
            </a:pPr>
            <a:r>
              <a:rPr lang="en-US" altLang="de-DE" sz="1800">
                <a:latin typeface="Arial" panose="020B0604020202020204" pitchFamily="34" charset="0"/>
                <a:sym typeface="Wingdings" panose="05000000000000000000" pitchFamily="2" charset="2"/>
              </a:rPr>
              <a:t>is due to pure longitudinal fluctuation.</a:t>
            </a:r>
          </a:p>
        </p:txBody>
      </p:sp>
      <p:pic>
        <p:nvPicPr>
          <p:cNvPr id="27653"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1963" y="3390900"/>
            <a:ext cx="407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16"/>
          <p:cNvSpPr txBox="1">
            <a:spLocks noChangeArrowheads="1"/>
          </p:cNvSpPr>
          <p:nvPr/>
        </p:nvSpPr>
        <p:spPr bwMode="auto">
          <a:xfrm>
            <a:off x="1419225" y="985838"/>
            <a:ext cx="104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200">
                <a:latin typeface="Arial" panose="020B0604020202020204" pitchFamily="34" charset="0"/>
              </a:rPr>
              <a:t>C</a:t>
            </a:r>
            <a:r>
              <a:rPr lang="en-US" altLang="de-DE" sz="2200" baseline="-25000">
                <a:latin typeface="Arial" panose="020B0604020202020204" pitchFamily="34" charset="0"/>
              </a:rPr>
              <a:t>2</a:t>
            </a:r>
            <a:r>
              <a:rPr lang="en-US" altLang="de-DE" sz="2200">
                <a:latin typeface="Arial" panose="020B0604020202020204" pitchFamily="34" charset="0"/>
              </a:rPr>
              <a:t>(</a:t>
            </a:r>
            <a:r>
              <a:rPr lang="en-US" altLang="de-DE" sz="2200">
                <a:latin typeface="Symbol" panose="05050102010706020507" pitchFamily="18" charset="2"/>
              </a:rPr>
              <a:t>Dh</a:t>
            </a:r>
            <a:r>
              <a:rPr lang="en-US" altLang="de-DE" sz="2200">
                <a:latin typeface="Arial" panose="020B0604020202020204" pitchFamily="34" charset="0"/>
              </a:rPr>
              <a:t>)</a:t>
            </a:r>
            <a:endParaRPr lang="en-US" altLang="de-DE" sz="2200" baseline="-25000">
              <a:latin typeface="Arial" panose="020B0604020202020204" pitchFamily="34" charset="0"/>
            </a:endParaRPr>
          </a:p>
        </p:txBody>
      </p:sp>
      <p:graphicFrame>
        <p:nvGraphicFramePr>
          <p:cNvPr id="27655" name="Object 2"/>
          <p:cNvGraphicFramePr>
            <a:graphicFrameLocks noChangeAspect="1"/>
          </p:cNvGraphicFramePr>
          <p:nvPr/>
        </p:nvGraphicFramePr>
        <p:xfrm>
          <a:off x="4597400" y="2246313"/>
          <a:ext cx="2738438" cy="381000"/>
        </p:xfrm>
        <a:graphic>
          <a:graphicData uri="http://schemas.openxmlformats.org/presentationml/2006/ole">
            <mc:AlternateContent xmlns:mc="http://schemas.openxmlformats.org/markup-compatibility/2006">
              <mc:Choice xmlns:v="urn:schemas-microsoft-com:vml" Requires="v">
                <p:oleObj spid="_x0000_s27662" name="Formel" r:id="rId5" imgW="1460500" imgH="203200" progId="Equation.3">
                  <p:embed/>
                </p:oleObj>
              </mc:Choice>
              <mc:Fallback>
                <p:oleObj name="Formel" r:id="rId5" imgW="1460500" imgH="203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2246313"/>
                        <a:ext cx="27384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6" name="TextBox 7"/>
          <p:cNvSpPr txBox="1">
            <a:spLocks noChangeArrowheads="1"/>
          </p:cNvSpPr>
          <p:nvPr/>
        </p:nvSpPr>
        <p:spPr bwMode="auto">
          <a:xfrm>
            <a:off x="4406900" y="1417638"/>
            <a:ext cx="426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Twist angle between Forward Backward</a:t>
            </a:r>
          </a:p>
          <a:p>
            <a:pPr eaLnBrk="1" hangingPunct="1">
              <a:spcBef>
                <a:spcPct val="0"/>
              </a:spcBef>
              <a:buFontTx/>
              <a:buNone/>
            </a:pPr>
            <a:r>
              <a:rPr lang="en-US" altLang="de-DE" sz="1800">
                <a:latin typeface="Arial" panose="020B0604020202020204" pitchFamily="34" charset="0"/>
              </a:rPr>
              <a:t>rapidity   </a:t>
            </a:r>
          </a:p>
        </p:txBody>
      </p:sp>
      <p:graphicFrame>
        <p:nvGraphicFramePr>
          <p:cNvPr id="27657" name="Object 3"/>
          <p:cNvGraphicFramePr>
            <a:graphicFrameLocks noChangeAspect="1"/>
          </p:cNvGraphicFramePr>
          <p:nvPr/>
        </p:nvGraphicFramePr>
        <p:xfrm>
          <a:off x="5786438" y="4883150"/>
          <a:ext cx="1238250" cy="381000"/>
        </p:xfrm>
        <a:graphic>
          <a:graphicData uri="http://schemas.openxmlformats.org/presentationml/2006/ole">
            <mc:AlternateContent xmlns:mc="http://schemas.openxmlformats.org/markup-compatibility/2006">
              <mc:Choice xmlns:v="urn:schemas-microsoft-com:vml" Requires="v">
                <p:oleObj spid="_x0000_s27663" name="Formel" r:id="rId7" imgW="660400" imgH="203200" progId="Equation.3">
                  <p:embed/>
                </p:oleObj>
              </mc:Choice>
              <mc:Fallback>
                <p:oleObj name="Formel" r:id="rId7" imgW="660400" imgH="203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6438" y="4883150"/>
                        <a:ext cx="12382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8" name="TextBox 12"/>
          <p:cNvSpPr txBox="1">
            <a:spLocks noChangeArrowheads="1"/>
          </p:cNvSpPr>
          <p:nvPr/>
        </p:nvSpPr>
        <p:spPr bwMode="auto">
          <a:xfrm>
            <a:off x="5448300" y="2627313"/>
            <a:ext cx="722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Symbol" panose="05050102010706020507" pitchFamily="18" charset="2"/>
              </a:rPr>
              <a:t>h</a:t>
            </a:r>
            <a:r>
              <a:rPr lang="en-US" altLang="de-DE" sz="1800">
                <a:latin typeface="Arial" panose="020B0604020202020204" pitchFamily="34" charset="0"/>
              </a:rPr>
              <a:t>=+5</a:t>
            </a:r>
          </a:p>
        </p:txBody>
      </p:sp>
      <p:sp>
        <p:nvSpPr>
          <p:cNvPr id="27659" name="TextBox 13"/>
          <p:cNvSpPr txBox="1">
            <a:spLocks noChangeArrowheads="1"/>
          </p:cNvSpPr>
          <p:nvPr/>
        </p:nvSpPr>
        <p:spPr bwMode="auto">
          <a:xfrm>
            <a:off x="6613525" y="2627313"/>
            <a:ext cx="66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Symbol" panose="05050102010706020507" pitchFamily="18" charset="2"/>
              </a:rPr>
              <a:t>h</a:t>
            </a:r>
            <a:r>
              <a:rPr lang="en-US" altLang="de-DE" sz="1800">
                <a:latin typeface="Arial" panose="020B0604020202020204" pitchFamily="34" charset="0"/>
              </a:rPr>
              <a:t>=-5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de-DE" smtClean="0">
                <a:ea typeface="ＭＳ Ｐゴシック" panose="020B0600070205080204" pitchFamily="34" charset="-128"/>
              </a:rPr>
              <a:t>Plan of the talk</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cs typeface="+mn-cs"/>
              </a:rPr>
              <a:t>Motivation</a:t>
            </a:r>
          </a:p>
          <a:p>
            <a:pPr eaLnBrk="1" fontAlgn="auto" hangingPunct="1">
              <a:spcAft>
                <a:spcPts val="0"/>
              </a:spcAft>
              <a:buFont typeface="Arial"/>
              <a:buChar char="•"/>
              <a:defRPr/>
            </a:pPr>
            <a:r>
              <a:rPr lang="en-US" dirty="0" smtClean="0">
                <a:ea typeface="+mn-ea"/>
                <a:cs typeface="+mn-cs"/>
              </a:rPr>
              <a:t>Dynamical models  </a:t>
            </a:r>
          </a:p>
          <a:p>
            <a:pPr eaLnBrk="1" fontAlgn="auto" hangingPunct="1">
              <a:spcAft>
                <a:spcPts val="0"/>
              </a:spcAft>
              <a:buFont typeface="Arial"/>
              <a:buNone/>
              <a:defRPr/>
            </a:pPr>
            <a:r>
              <a:rPr lang="en-US" dirty="0" smtClean="0">
                <a:ea typeface="+mn-ea"/>
                <a:cs typeface="+mn-cs"/>
              </a:rPr>
              <a:t>                -3+1 D Ideal Hydro     </a:t>
            </a:r>
          </a:p>
          <a:p>
            <a:pPr eaLnBrk="1" fontAlgn="auto" hangingPunct="1">
              <a:spcAft>
                <a:spcPts val="0"/>
              </a:spcAft>
              <a:buFont typeface="Arial"/>
              <a:buNone/>
              <a:defRPr/>
            </a:pPr>
            <a:r>
              <a:rPr lang="en-US" dirty="0" smtClean="0">
                <a:ea typeface="+mn-ea"/>
                <a:cs typeface="+mn-cs"/>
              </a:rPr>
              <a:t>                -Transport model AMPT</a:t>
            </a:r>
          </a:p>
          <a:p>
            <a:pPr eaLnBrk="1" fontAlgn="auto" hangingPunct="1">
              <a:spcAft>
                <a:spcPts val="0"/>
              </a:spcAft>
              <a:buFont typeface="Arial"/>
              <a:buChar char="•"/>
              <a:defRPr/>
            </a:pPr>
            <a:r>
              <a:rPr lang="en-US" dirty="0" smtClean="0">
                <a:ea typeface="+mn-ea"/>
                <a:cs typeface="+mn-cs"/>
              </a:rPr>
              <a:t>Results</a:t>
            </a:r>
          </a:p>
          <a:p>
            <a:pPr eaLnBrk="1" fontAlgn="auto" hangingPunct="1">
              <a:spcAft>
                <a:spcPts val="0"/>
              </a:spcAft>
              <a:buFont typeface="Arial"/>
              <a:buChar char="•"/>
              <a:defRPr/>
            </a:pPr>
            <a:r>
              <a:rPr lang="en-US" dirty="0" smtClean="0">
                <a:ea typeface="+mn-ea"/>
                <a:cs typeface="+mn-cs"/>
              </a:rPr>
              <a:t>Summary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separating de-correlation &amp; twist in ideal hydro </a:t>
            </a:r>
          </a:p>
        </p:txBody>
      </p:sp>
      <p:sp>
        <p:nvSpPr>
          <p:cNvPr id="28675" name="TextBox 13"/>
          <p:cNvSpPr txBox="1">
            <a:spLocks noChangeArrowheads="1"/>
          </p:cNvSpPr>
          <p:nvPr/>
        </p:nvSpPr>
        <p:spPr bwMode="auto">
          <a:xfrm>
            <a:off x="4406900" y="1676400"/>
            <a:ext cx="43624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latin typeface="Arial" panose="020B0604020202020204" pitchFamily="34" charset="0"/>
                <a:sym typeface="Wingdings" panose="05000000000000000000" pitchFamily="2" charset="2"/>
              </a:rPr>
              <a:t>  similar correlation for 0-5% &amp; 20-25%</a:t>
            </a: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latin typeface="Arial" panose="020B0604020202020204" pitchFamily="34" charset="0"/>
                <a:sym typeface="Wingdings" panose="05000000000000000000" pitchFamily="2" charset="2"/>
              </a:rPr>
              <a:t>Noticeable contribution in de-correlation </a:t>
            </a:r>
          </a:p>
          <a:p>
            <a:pPr eaLnBrk="1" hangingPunct="1">
              <a:spcBef>
                <a:spcPct val="0"/>
              </a:spcBef>
              <a:buFontTx/>
              <a:buNone/>
            </a:pPr>
            <a:r>
              <a:rPr lang="en-US" altLang="de-DE" sz="1800">
                <a:latin typeface="Arial" panose="020B0604020202020204" pitchFamily="34" charset="0"/>
                <a:sym typeface="Wingdings" panose="05000000000000000000" pitchFamily="2" charset="2"/>
              </a:rPr>
              <a:t>due to longitudinal fluctuation! </a:t>
            </a:r>
          </a:p>
        </p:txBody>
      </p:sp>
      <p:pic>
        <p:nvPicPr>
          <p:cNvPr id="2867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2374900"/>
            <a:ext cx="407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C3_vs_dPhi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1244600"/>
            <a:ext cx="4132263"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6"/>
          <p:cNvSpPr txBox="1">
            <a:spLocks noChangeArrowheads="1"/>
          </p:cNvSpPr>
          <p:nvPr/>
        </p:nvSpPr>
        <p:spPr bwMode="auto">
          <a:xfrm>
            <a:off x="1476375" y="1028700"/>
            <a:ext cx="1023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200">
                <a:latin typeface="Arial" panose="020B0604020202020204" pitchFamily="34" charset="0"/>
              </a:rPr>
              <a:t>C</a:t>
            </a:r>
            <a:r>
              <a:rPr lang="en-US" altLang="de-DE" sz="2200" baseline="-25000">
                <a:latin typeface="Arial" panose="020B0604020202020204" pitchFamily="34" charset="0"/>
              </a:rPr>
              <a:t>3</a:t>
            </a:r>
            <a:r>
              <a:rPr lang="en-US" altLang="de-DE" sz="2200">
                <a:latin typeface="Arial" panose="020B0604020202020204" pitchFamily="34" charset="0"/>
              </a:rPr>
              <a:t>(</a:t>
            </a:r>
            <a:r>
              <a:rPr lang="en-US" altLang="de-DE" sz="2200">
                <a:latin typeface="Symbol" panose="05050102010706020507" pitchFamily="18" charset="2"/>
              </a:rPr>
              <a:t>Dh</a:t>
            </a:r>
            <a:r>
              <a:rPr lang="en-US" altLang="de-DE" sz="2200">
                <a:latin typeface="Arial" panose="020B0604020202020204" pitchFamily="34" charset="0"/>
              </a:rPr>
              <a:t>)</a:t>
            </a:r>
            <a:endParaRPr lang="en-US" altLang="de-DE" sz="2200" baseline="-25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Conclusions &amp; Outlook</a:t>
            </a:r>
          </a:p>
        </p:txBody>
      </p:sp>
      <p:sp>
        <p:nvSpPr>
          <p:cNvPr id="29699" name="TextBox 10"/>
          <p:cNvSpPr txBox="1">
            <a:spLocks noChangeArrowheads="1"/>
          </p:cNvSpPr>
          <p:nvPr/>
        </p:nvSpPr>
        <p:spPr bwMode="auto">
          <a:xfrm>
            <a:off x="838200" y="914400"/>
            <a:ext cx="808831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de-DE" sz="1800">
                <a:latin typeface="Arial" panose="020B0604020202020204" pitchFamily="34" charset="0"/>
              </a:rPr>
              <a:t>Anisotropic flows at different pseudo-rapidities are de-correlated due to </a:t>
            </a:r>
          </a:p>
          <a:p>
            <a:pPr eaLnBrk="1" hangingPunct="1">
              <a:spcBef>
                <a:spcPct val="0"/>
              </a:spcBef>
              <a:buFontTx/>
              <a:buNone/>
            </a:pPr>
            <a:r>
              <a:rPr lang="en-US" altLang="de-DE" sz="1800">
                <a:latin typeface="Arial" panose="020B0604020202020204" pitchFamily="34" charset="0"/>
              </a:rPr>
              <a:t>  longitudinal fluctuations in the initial energy density.</a:t>
            </a:r>
          </a:p>
          <a:p>
            <a:pPr eaLnBrk="1" hangingPunct="1">
              <a:spcBef>
                <a:spcPct val="0"/>
              </a:spcBef>
            </a:pPr>
            <a:endParaRPr lang="en-US" altLang="de-DE" sz="1800">
              <a:latin typeface="Arial" panose="020B0604020202020204" pitchFamily="34" charset="0"/>
            </a:endParaRPr>
          </a:p>
          <a:p>
            <a:pPr eaLnBrk="1" hangingPunct="1">
              <a:spcBef>
                <a:spcPct val="0"/>
              </a:spcBef>
            </a:pPr>
            <a:r>
              <a:rPr lang="en-US" altLang="de-DE" sz="1800">
                <a:latin typeface="Arial" panose="020B0604020202020204" pitchFamily="34" charset="0"/>
              </a:rPr>
              <a:t>De-correlation is caused by the combination of longitudinal fluctuation &amp;</a:t>
            </a:r>
          </a:p>
          <a:p>
            <a:pPr eaLnBrk="1" hangingPunct="1">
              <a:spcBef>
                <a:spcPct val="0"/>
              </a:spcBef>
              <a:buFontTx/>
              <a:buNone/>
            </a:pPr>
            <a:r>
              <a:rPr lang="en-US" altLang="de-DE" sz="1800">
                <a:latin typeface="Arial" panose="020B0604020202020204" pitchFamily="34" charset="0"/>
              </a:rPr>
              <a:t>  gradual twist of event planes at different rapidities</a:t>
            </a:r>
          </a:p>
          <a:p>
            <a:pPr eaLnBrk="1" hangingPunct="1">
              <a:spcBef>
                <a:spcPct val="0"/>
              </a:spcBef>
            </a:pPr>
            <a:endParaRPr lang="en-US" altLang="de-DE" sz="1800">
              <a:latin typeface="Arial" panose="020B0604020202020204" pitchFamily="34" charset="0"/>
            </a:endParaRPr>
          </a:p>
          <a:p>
            <a:pPr eaLnBrk="1" hangingPunct="1">
              <a:spcBef>
                <a:spcPct val="0"/>
              </a:spcBef>
            </a:pPr>
            <a:r>
              <a:rPr lang="en-US" altLang="de-DE" sz="1800">
                <a:latin typeface="Arial" panose="020B0604020202020204" pitchFamily="34" charset="0"/>
              </a:rPr>
              <a:t>Correlation of 2</a:t>
            </a:r>
            <a:r>
              <a:rPr lang="en-US" altLang="de-DE" sz="1800" baseline="30000">
                <a:latin typeface="Arial" panose="020B0604020202020204" pitchFamily="34" charset="0"/>
              </a:rPr>
              <a:t>nd</a:t>
            </a:r>
            <a:r>
              <a:rPr lang="en-US" altLang="de-DE" sz="1800">
                <a:latin typeface="Arial" panose="020B0604020202020204" pitchFamily="34" charset="0"/>
              </a:rPr>
              <a:t> order flow </a:t>
            </a:r>
            <a:r>
              <a:rPr lang="en-US" altLang="de-DE" sz="1800">
                <a:latin typeface="Arial" panose="020B0604020202020204" pitchFamily="34" charset="0"/>
                <a:sym typeface="Wingdings" panose="05000000000000000000" pitchFamily="2" charset="2"/>
              </a:rPr>
              <a:t> depends on centrality of collisions</a:t>
            </a:r>
          </a:p>
          <a:p>
            <a:pPr eaLnBrk="1" hangingPunct="1">
              <a:spcBef>
                <a:spcPct val="0"/>
              </a:spcBef>
              <a:buFontTx/>
              <a:buNone/>
            </a:pPr>
            <a:r>
              <a:rPr lang="en-US" altLang="de-DE" sz="1800">
                <a:latin typeface="Arial" panose="020B0604020202020204" pitchFamily="34" charset="0"/>
                <a:sym typeface="Wingdings" panose="05000000000000000000" pitchFamily="2" charset="2"/>
              </a:rPr>
              <a:t>                      </a:t>
            </a:r>
            <a:r>
              <a:rPr lang="en-US" altLang="de-DE" sz="1800">
                <a:latin typeface="Arial" panose="020B0604020202020204" pitchFamily="34" charset="0"/>
              </a:rPr>
              <a:t> 3</a:t>
            </a:r>
            <a:r>
              <a:rPr lang="en-US" altLang="de-DE" sz="1800" baseline="30000">
                <a:latin typeface="Arial" panose="020B0604020202020204" pitchFamily="34" charset="0"/>
              </a:rPr>
              <a:t>rd</a:t>
            </a:r>
            <a:r>
              <a:rPr lang="en-US" altLang="de-DE" sz="1800">
                <a:latin typeface="Arial" panose="020B0604020202020204" pitchFamily="34" charset="0"/>
              </a:rPr>
              <a:t>  order flow </a:t>
            </a:r>
            <a:r>
              <a:rPr lang="en-US" altLang="de-DE" sz="1800">
                <a:latin typeface="Arial" panose="020B0604020202020204" pitchFamily="34" charset="0"/>
                <a:sym typeface="Wingdings" panose="05000000000000000000" pitchFamily="2" charset="2"/>
              </a:rPr>
              <a:t> independent of collision centrality</a:t>
            </a:r>
          </a:p>
          <a:p>
            <a:pPr eaLnBrk="1" hangingPunct="1">
              <a:spcBef>
                <a:spcPct val="0"/>
              </a:spcBef>
            </a:pPr>
            <a:endParaRPr lang="en-US" altLang="de-DE" sz="1800">
              <a:latin typeface="Arial" panose="020B0604020202020204" pitchFamily="34" charset="0"/>
              <a:sym typeface="Wingdings" panose="05000000000000000000" pitchFamily="2" charset="2"/>
            </a:endParaRPr>
          </a:p>
          <a:p>
            <a:pPr eaLnBrk="1" hangingPunct="1">
              <a:spcBef>
                <a:spcPct val="0"/>
              </a:spcBef>
            </a:pPr>
            <a:r>
              <a:rPr lang="en-US" altLang="de-DE" sz="1800">
                <a:latin typeface="Arial" panose="020B0604020202020204" pitchFamily="34" charset="0"/>
                <a:sym typeface="Wingdings" panose="05000000000000000000" pitchFamily="2" charset="2"/>
              </a:rPr>
              <a:t>AMPT model  De-correlation depends on shear viscosity of the early stage</a:t>
            </a:r>
          </a:p>
          <a:p>
            <a:pPr eaLnBrk="1" hangingPunct="1">
              <a:spcBef>
                <a:spcPct val="0"/>
              </a:spcBef>
              <a:buFontTx/>
              <a:buNone/>
            </a:pPr>
            <a:r>
              <a:rPr lang="en-US" altLang="de-DE" sz="1800">
                <a:latin typeface="Arial" panose="020B0604020202020204" pitchFamily="34" charset="0"/>
                <a:sym typeface="Wingdings" panose="05000000000000000000" pitchFamily="2" charset="2"/>
              </a:rPr>
              <a:t>                           but almost insensitive to late stage hadronic evolution.</a:t>
            </a: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pPr>
            <a:r>
              <a:rPr lang="en-US" altLang="de-DE" sz="1800">
                <a:latin typeface="Arial" panose="020B0604020202020204" pitchFamily="34" charset="0"/>
                <a:sym typeface="Wingdings" panose="05000000000000000000" pitchFamily="2" charset="2"/>
              </a:rPr>
              <a:t>Considering longitudinal fluctuation is important for accurate estimation of</a:t>
            </a:r>
          </a:p>
          <a:p>
            <a:pPr eaLnBrk="1" hangingPunct="1">
              <a:spcBef>
                <a:spcPct val="0"/>
              </a:spcBef>
              <a:buFontTx/>
              <a:buNone/>
            </a:pPr>
            <a:r>
              <a:rPr lang="en-US" altLang="de-DE" sz="1800">
                <a:latin typeface="Arial" panose="020B0604020202020204" pitchFamily="34" charset="0"/>
                <a:sym typeface="Wingdings" panose="05000000000000000000" pitchFamily="2" charset="2"/>
              </a:rPr>
              <a:t> shear viscosity from hydrodynamic model study</a:t>
            </a: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b="1">
                <a:latin typeface="Arial" panose="020B0604020202020204" pitchFamily="34" charset="0"/>
                <a:sym typeface="Wingdings" panose="05000000000000000000" pitchFamily="2" charset="2"/>
              </a:rPr>
              <a:t>OUTLOOK:</a:t>
            </a: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latin typeface="Arial" panose="020B0604020202020204" pitchFamily="34" charset="0"/>
                <a:sym typeface="Wingdings" panose="05000000000000000000" pitchFamily="2" charset="2"/>
              </a:rPr>
              <a:t>Use of a viscous 3+1D hydrodynamics model to study the dependency on</a:t>
            </a:r>
          </a:p>
          <a:p>
            <a:pPr eaLnBrk="1" hangingPunct="1">
              <a:spcBef>
                <a:spcPct val="0"/>
              </a:spcBef>
              <a:buFontTx/>
              <a:buNone/>
            </a:pPr>
            <a:r>
              <a:rPr lang="en-US" altLang="de-DE" sz="1800">
                <a:latin typeface="Arial" panose="020B0604020202020204" pitchFamily="34" charset="0"/>
                <a:sym typeface="Wingdings" panose="05000000000000000000" pitchFamily="2" charset="2"/>
              </a:rPr>
              <a:t>Shear viscosity.</a:t>
            </a: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latin typeface="Arial" panose="020B0604020202020204" pitchFamily="34" charset="0"/>
                <a:sym typeface="Wingdings" panose="05000000000000000000" pitchFamily="2" charset="2"/>
              </a:rPr>
              <a:t>We can also study different systems (p+p, p+Au) and different initial condition</a:t>
            </a:r>
          </a:p>
          <a:p>
            <a:pPr eaLnBrk="1" hangingPunct="1">
              <a:spcBef>
                <a:spcPct val="0"/>
              </a:spcBef>
              <a:buFontTx/>
              <a:buNone/>
            </a:pPr>
            <a:r>
              <a:rPr lang="en-US" altLang="de-DE" sz="1800">
                <a:latin typeface="Arial" panose="020B0604020202020204" pitchFamily="34" charset="0"/>
                <a:sym typeface="Wingdings" panose="05000000000000000000" pitchFamily="2" charset="2"/>
              </a:rPr>
              <a:t>with longitudinal fluctuation</a:t>
            </a: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endParaRPr lang="en-US" altLang="de-DE" sz="1800">
              <a:latin typeface="Arial" panose="020B0604020202020204" pitchFamily="34" charset="0"/>
              <a:sym typeface="Wingdings" panose="05000000000000000000" pitchFamily="2" charset="2"/>
            </a:endParaRPr>
          </a:p>
          <a:p>
            <a:pPr eaLnBrk="1" hangingPunct="1">
              <a:spcBef>
                <a:spcPct val="0"/>
              </a:spcBef>
              <a:buFontTx/>
              <a:buNone/>
            </a:pPr>
            <a:r>
              <a:rPr lang="en-US" altLang="de-DE" sz="18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Extra</a:t>
            </a:r>
          </a:p>
        </p:txBody>
      </p:sp>
      <p:pic>
        <p:nvPicPr>
          <p:cNvPr id="30723" name="Picture 4" descr="poe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4300"/>
            <a:ext cx="307657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457200" y="4699000"/>
            <a:ext cx="289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Equation of State in AMPT</a:t>
            </a:r>
          </a:p>
        </p:txBody>
      </p:sp>
      <p:pic>
        <p:nvPicPr>
          <p:cNvPr id="307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2563" y="1384300"/>
            <a:ext cx="46942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3775" y="4110038"/>
            <a:ext cx="561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0525" y="4452938"/>
            <a:ext cx="32956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9375"/>
            <a:ext cx="8229600" cy="1143000"/>
          </a:xfrm>
        </p:spPr>
        <p:txBody>
          <a:bodyPr/>
          <a:lstStyle/>
          <a:p>
            <a:pPr eaLnBrk="1" hangingPunct="1"/>
            <a:r>
              <a:rPr lang="en-US" altLang="de-DE" smtClean="0">
                <a:ea typeface="ＭＳ Ｐゴシック" panose="020B0600070205080204" pitchFamily="34" charset="-128"/>
              </a:rPr>
              <a:t>Motivation: anisotropic flow &amp; initial fluctuation</a:t>
            </a:r>
          </a:p>
        </p:txBody>
      </p:sp>
      <p:sp>
        <p:nvSpPr>
          <p:cNvPr id="6147" name="TextBox 2"/>
          <p:cNvSpPr txBox="1">
            <a:spLocks noChangeArrowheads="1"/>
          </p:cNvSpPr>
          <p:nvPr/>
        </p:nvSpPr>
        <p:spPr bwMode="auto">
          <a:xfrm>
            <a:off x="728663" y="992188"/>
            <a:ext cx="486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Transverse fluctuation of initial energy density</a:t>
            </a:r>
          </a:p>
          <a:p>
            <a:pPr eaLnBrk="1" hangingPunct="1">
              <a:spcBef>
                <a:spcPct val="0"/>
              </a:spcBef>
              <a:buFontTx/>
              <a:buNone/>
            </a:pPr>
            <a:r>
              <a:rPr lang="en-US" altLang="de-DE" sz="1800">
                <a:latin typeface="Arial" panose="020B0604020202020204" pitchFamily="34" charset="0"/>
                <a:sym typeface="Wingdings" panose="05000000000000000000" pitchFamily="2" charset="2"/>
              </a:rPr>
              <a:t>                                                                                </a:t>
            </a:r>
          </a:p>
        </p:txBody>
      </p:sp>
      <p:sp>
        <p:nvSpPr>
          <p:cNvPr id="6148" name="TextBox 9"/>
          <p:cNvSpPr txBox="1">
            <a:spLocks noChangeArrowheads="1"/>
          </p:cNvSpPr>
          <p:nvPr/>
        </p:nvSpPr>
        <p:spPr bwMode="auto">
          <a:xfrm>
            <a:off x="3609975" y="4968875"/>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v</a:t>
            </a:r>
          </a:p>
        </p:txBody>
      </p:sp>
      <p:sp>
        <p:nvSpPr>
          <p:cNvPr id="6149" name="TextBox 10"/>
          <p:cNvSpPr txBox="1">
            <a:spLocks noChangeArrowheads="1"/>
          </p:cNvSpPr>
          <p:nvPr/>
        </p:nvSpPr>
        <p:spPr bwMode="auto">
          <a:xfrm>
            <a:off x="228600" y="4968875"/>
            <a:ext cx="39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-v</a:t>
            </a:r>
          </a:p>
        </p:txBody>
      </p:sp>
      <p:grpSp>
        <p:nvGrpSpPr>
          <p:cNvPr id="6150" name="Group 17"/>
          <p:cNvGrpSpPr>
            <a:grpSpLocks/>
          </p:cNvGrpSpPr>
          <p:nvPr/>
        </p:nvGrpSpPr>
        <p:grpSpPr bwMode="auto">
          <a:xfrm>
            <a:off x="328613" y="4102100"/>
            <a:ext cx="3660775" cy="1885950"/>
            <a:chOff x="394004" y="4192588"/>
            <a:chExt cx="3660471" cy="2425700"/>
          </a:xfrm>
        </p:grpSpPr>
        <p:pic>
          <p:nvPicPr>
            <p:cNvPr id="6162" name="Picture 6"/>
            <p:cNvPicPr>
              <a:picLocks noChangeAspect="1"/>
            </p:cNvPicPr>
            <p:nvPr/>
          </p:nvPicPr>
          <p:blipFill>
            <a:blip r:embed="rId3">
              <a:extLst>
                <a:ext uri="{28A0092B-C50C-407E-A947-70E740481C1C}">
                  <a14:useLocalDpi xmlns:a14="http://schemas.microsoft.com/office/drawing/2010/main" val="0"/>
                </a:ext>
              </a:extLst>
            </a:blip>
            <a:srcRect l="8054" t="13026" r="13422" b="13026"/>
            <a:stretch>
              <a:fillRect/>
            </a:stretch>
          </p:blipFill>
          <p:spPr bwMode="auto">
            <a:xfrm rot="5400000">
              <a:off x="1113631" y="4020344"/>
              <a:ext cx="21558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728938" y="4192588"/>
              <a:ext cx="533356" cy="2156178"/>
            </a:xfrm>
            <a:prstGeom prst="ellipse">
              <a:avLst/>
            </a:prstGeom>
            <a:solidFill>
              <a:srgbClr val="948A54">
                <a:alpha val="65881"/>
              </a:srgbClr>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6" name="Oval 5"/>
            <p:cNvSpPr>
              <a:spLocks noChangeArrowheads="1"/>
            </p:cNvSpPr>
            <p:nvPr/>
          </p:nvSpPr>
          <p:spPr bwMode="auto">
            <a:xfrm>
              <a:off x="3175073" y="4219132"/>
              <a:ext cx="533356" cy="2129633"/>
            </a:xfrm>
            <a:prstGeom prst="ellipse">
              <a:avLst/>
            </a:prstGeom>
            <a:solidFill>
              <a:srgbClr val="948A54"/>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7" name="Right Arrow 6"/>
            <p:cNvSpPr/>
            <p:nvPr/>
          </p:nvSpPr>
          <p:spPr>
            <a:xfrm>
              <a:off x="3468280" y="5083573"/>
              <a:ext cx="586195" cy="324239"/>
            </a:xfrm>
            <a:prstGeom prst="rightArrow">
              <a:avLst/>
            </a:prstGeom>
            <a:gradFill flip="none" rotWithShape="1">
              <a:gsLst>
                <a:gs pos="0">
                  <a:schemeClr val="bg2">
                    <a:lumMod val="50000"/>
                  </a:schemeClr>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Left Arrow 7"/>
            <p:cNvSpPr/>
            <p:nvPr/>
          </p:nvSpPr>
          <p:spPr>
            <a:xfrm>
              <a:off x="394004" y="5083573"/>
              <a:ext cx="334006" cy="324239"/>
            </a:xfrm>
            <a:prstGeom prst="leftArrow">
              <a:avLst/>
            </a:prstGeom>
            <a:gradFill flip="none" rotWithShape="1">
              <a:gsLst>
                <a:gs pos="0">
                  <a:schemeClr val="bg2">
                    <a:lumMod val="75000"/>
                  </a:schemeClr>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9" name="Right Arrow 8"/>
            <p:cNvSpPr>
              <a:spLocks noChangeArrowheads="1"/>
            </p:cNvSpPr>
            <p:nvPr/>
          </p:nvSpPr>
          <p:spPr bwMode="auto">
            <a:xfrm>
              <a:off x="2159157" y="6375310"/>
              <a:ext cx="1130206" cy="116384"/>
            </a:xfrm>
            <a:prstGeom prst="rightArrow">
              <a:avLst>
                <a:gd name="adj1" fmla="val 50000"/>
                <a:gd name="adj2" fmla="val 4999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6172" name="TextBox 11"/>
            <p:cNvSpPr txBox="1">
              <a:spLocks noChangeArrowheads="1"/>
            </p:cNvSpPr>
            <p:nvPr/>
          </p:nvSpPr>
          <p:spPr bwMode="auto">
            <a:xfrm>
              <a:off x="3468688" y="6248400"/>
              <a:ext cx="32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Symbol" panose="05050102010706020507" pitchFamily="18" charset="2"/>
                </a:rPr>
                <a:t>h</a:t>
              </a:r>
            </a:p>
          </p:txBody>
        </p:sp>
      </p:grpSp>
      <p:pic>
        <p:nvPicPr>
          <p:cNvPr id="6151" name="Picture 6" descr="movie000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363" y="1474788"/>
            <a:ext cx="19383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3"/>
          <p:cNvSpPr txBox="1">
            <a:spLocks noChangeArrowheads="1"/>
          </p:cNvSpPr>
          <p:nvPr/>
        </p:nvSpPr>
        <p:spPr bwMode="auto">
          <a:xfrm>
            <a:off x="696913" y="3646488"/>
            <a:ext cx="495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Longitudinal fluctuation of initial energy density</a:t>
            </a:r>
          </a:p>
        </p:txBody>
      </p:sp>
      <p:sp>
        <p:nvSpPr>
          <p:cNvPr id="6153" name="TextBox 14"/>
          <p:cNvSpPr txBox="1">
            <a:spLocks noChangeArrowheads="1"/>
          </p:cNvSpPr>
          <p:nvPr/>
        </p:nvSpPr>
        <p:spPr bwMode="auto">
          <a:xfrm>
            <a:off x="4205288" y="4067175"/>
            <a:ext cx="46339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à"/>
            </a:pPr>
            <a:r>
              <a:rPr lang="en-US" altLang="de-DE" sz="1800">
                <a:latin typeface="Arial" panose="020B0604020202020204" pitchFamily="34" charset="0"/>
              </a:rPr>
              <a:t>Hydrodynamic model study:</a:t>
            </a:r>
          </a:p>
          <a:p>
            <a:pPr eaLnBrk="1" hangingPunct="1">
              <a:spcBef>
                <a:spcPct val="0"/>
              </a:spcBef>
              <a:buFontTx/>
              <a:buNone/>
            </a:pPr>
            <a:r>
              <a:rPr lang="en-US" altLang="de-DE" sz="1800">
                <a:latin typeface="Arial" panose="020B0604020202020204" pitchFamily="34" charset="0"/>
              </a:rPr>
              <a:t>    Anisotropic flow reduces in presence </a:t>
            </a:r>
          </a:p>
          <a:p>
            <a:pPr eaLnBrk="1" hangingPunct="1">
              <a:spcBef>
                <a:spcPct val="0"/>
              </a:spcBef>
              <a:buFontTx/>
              <a:buNone/>
            </a:pPr>
            <a:r>
              <a:rPr lang="en-US" altLang="de-DE" sz="1800">
                <a:latin typeface="Arial" panose="020B0604020202020204" pitchFamily="34" charset="0"/>
              </a:rPr>
              <a:t>    of longitudinal fluctuation.</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Char char="-"/>
            </a:pPr>
            <a:r>
              <a:rPr lang="en-US" altLang="de-DE" sz="1800">
                <a:latin typeface="Arial" panose="020B0604020202020204" pitchFamily="34" charset="0"/>
              </a:rPr>
              <a:t>What is the effect of longitudinal fluctuation</a:t>
            </a:r>
          </a:p>
          <a:p>
            <a:pPr eaLnBrk="1" hangingPunct="1">
              <a:spcBef>
                <a:spcPct val="0"/>
              </a:spcBef>
              <a:buFontTx/>
              <a:buNone/>
            </a:pPr>
            <a:r>
              <a:rPr lang="en-US" altLang="de-DE" sz="1800">
                <a:latin typeface="Arial" panose="020B0604020202020204" pitchFamily="34" charset="0"/>
              </a:rPr>
              <a:t>  on event plane correlation.</a:t>
            </a:r>
          </a:p>
          <a:p>
            <a:pPr eaLnBrk="1" hangingPunct="1">
              <a:spcBef>
                <a:spcPct val="0"/>
              </a:spcBef>
              <a:buFontTx/>
              <a:buChar char="-"/>
            </a:pPr>
            <a:r>
              <a:rPr lang="en-US" altLang="de-DE" sz="1800">
                <a:latin typeface="Arial" panose="020B0604020202020204" pitchFamily="34" charset="0"/>
              </a:rPr>
              <a:t>Any dependency on transport coefficients?</a:t>
            </a:r>
          </a:p>
        </p:txBody>
      </p:sp>
      <p:sp>
        <p:nvSpPr>
          <p:cNvPr id="6154" name="TextBox 15"/>
          <p:cNvSpPr txBox="1">
            <a:spLocks noChangeArrowheads="1"/>
          </p:cNvSpPr>
          <p:nvPr/>
        </p:nvSpPr>
        <p:spPr bwMode="auto">
          <a:xfrm>
            <a:off x="1638300" y="3278188"/>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X </a:t>
            </a:r>
          </a:p>
        </p:txBody>
      </p:sp>
      <p:sp>
        <p:nvSpPr>
          <p:cNvPr id="6155" name="TextBox 16"/>
          <p:cNvSpPr txBox="1">
            <a:spLocks noChangeArrowheads="1"/>
          </p:cNvSpPr>
          <p:nvPr/>
        </p:nvSpPr>
        <p:spPr bwMode="auto">
          <a:xfrm>
            <a:off x="457200" y="23749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Y</a:t>
            </a:r>
          </a:p>
        </p:txBody>
      </p:sp>
      <p:sp>
        <p:nvSpPr>
          <p:cNvPr id="6156" name="TextBox 18"/>
          <p:cNvSpPr txBox="1">
            <a:spLocks noChangeArrowheads="1"/>
          </p:cNvSpPr>
          <p:nvPr/>
        </p:nvSpPr>
        <p:spPr bwMode="auto">
          <a:xfrm>
            <a:off x="711200" y="6375400"/>
            <a:ext cx="777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solidFill>
                  <a:srgbClr val="0000FF"/>
                </a:solidFill>
                <a:latin typeface="Arial" panose="020B0604020202020204" pitchFamily="34" charset="0"/>
              </a:rPr>
              <a:t>We use  a 3+1D ideal Hydro &amp; AMPT model to investigate these questions </a:t>
            </a:r>
          </a:p>
        </p:txBody>
      </p:sp>
      <p:pic>
        <p:nvPicPr>
          <p:cNvPr id="6157" name="Picture 19" descr="vnCen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1325563"/>
            <a:ext cx="33147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Box 20"/>
          <p:cNvSpPr txBox="1">
            <a:spLocks noChangeArrowheads="1"/>
          </p:cNvSpPr>
          <p:nvPr/>
        </p:nvSpPr>
        <p:spPr bwMode="auto">
          <a:xfrm>
            <a:off x="6997700" y="2374900"/>
            <a:ext cx="116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200">
                <a:latin typeface="Arial" panose="020B0604020202020204" pitchFamily="34" charset="0"/>
              </a:rPr>
              <a:t>Schenke et al.</a:t>
            </a:r>
          </a:p>
        </p:txBody>
      </p:sp>
      <p:sp>
        <p:nvSpPr>
          <p:cNvPr id="22" name="Right Arrow 21"/>
          <p:cNvSpPr>
            <a:spLocks noChangeArrowheads="1"/>
          </p:cNvSpPr>
          <p:nvPr/>
        </p:nvSpPr>
        <p:spPr bwMode="auto">
          <a:xfrm>
            <a:off x="3201988" y="2098675"/>
            <a:ext cx="1574800" cy="276225"/>
          </a:xfrm>
          <a:prstGeom prst="rightArrow">
            <a:avLst>
              <a:gd name="adj1" fmla="val 50000"/>
              <a:gd name="adj2" fmla="val 49991"/>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6160" name="TextBox 22"/>
          <p:cNvSpPr txBox="1">
            <a:spLocks noChangeArrowheads="1"/>
          </p:cNvSpPr>
          <p:nvPr/>
        </p:nvSpPr>
        <p:spPr bwMode="auto">
          <a:xfrm>
            <a:off x="3109913" y="2482850"/>
            <a:ext cx="164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400">
                <a:latin typeface="Arial" panose="020B0604020202020204" pitchFamily="34" charset="0"/>
              </a:rPr>
              <a:t>Non-zero odd flow </a:t>
            </a:r>
          </a:p>
          <a:p>
            <a:pPr eaLnBrk="1" hangingPunct="1">
              <a:spcBef>
                <a:spcPct val="0"/>
              </a:spcBef>
              <a:buFontTx/>
              <a:buNone/>
            </a:pPr>
            <a:r>
              <a:rPr lang="en-US" altLang="de-DE" sz="1400">
                <a:latin typeface="Arial" panose="020B0604020202020204" pitchFamily="34" charset="0"/>
              </a:rPr>
              <a:t>harmonics </a:t>
            </a:r>
          </a:p>
        </p:txBody>
      </p:sp>
      <p:sp>
        <p:nvSpPr>
          <p:cNvPr id="6161" name="Rectangle 23"/>
          <p:cNvSpPr>
            <a:spLocks noChangeArrowheads="1"/>
          </p:cNvSpPr>
          <p:nvPr/>
        </p:nvSpPr>
        <p:spPr bwMode="auto">
          <a:xfrm>
            <a:off x="6729413" y="4818063"/>
            <a:ext cx="2060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100">
                <a:latin typeface="Arial" panose="020B0604020202020204" pitchFamily="34" charset="0"/>
              </a:rPr>
              <a:t>LG Pang et al</a:t>
            </a:r>
          </a:p>
          <a:p>
            <a:pPr eaLnBrk="1" hangingPunct="1">
              <a:spcBef>
                <a:spcPct val="0"/>
              </a:spcBef>
              <a:buFontTx/>
              <a:buNone/>
            </a:pPr>
            <a:r>
              <a:rPr lang="en-US" altLang="de-DE" sz="1100">
                <a:latin typeface="Arial" panose="020B0604020202020204" pitchFamily="34" charset="0"/>
              </a:rPr>
              <a:t>Phys.Rev. C86 (2012) 024911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Twist of Event planes </a:t>
            </a:r>
          </a:p>
        </p:txBody>
      </p:sp>
      <p:pic>
        <p:nvPicPr>
          <p:cNvPr id="8195" name="Picture 4" descr="FBidea.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1541463"/>
            <a:ext cx="40513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tub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803400"/>
            <a:ext cx="41465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6"/>
          <p:cNvSpPr txBox="1">
            <a:spLocks noChangeArrowheads="1"/>
          </p:cNvSpPr>
          <p:nvPr/>
        </p:nvSpPr>
        <p:spPr bwMode="auto">
          <a:xfrm>
            <a:off x="293688" y="1541463"/>
            <a:ext cx="2870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300">
                <a:latin typeface="Arial" panose="020B0604020202020204" pitchFamily="34" charset="0"/>
              </a:rPr>
              <a:t>P Bozek et al, </a:t>
            </a:r>
          </a:p>
          <a:p>
            <a:pPr eaLnBrk="1" hangingPunct="1">
              <a:spcBef>
                <a:spcPct val="0"/>
              </a:spcBef>
              <a:buFontTx/>
              <a:buNone/>
            </a:pPr>
            <a:r>
              <a:rPr lang="en-US" altLang="de-DE" sz="1300">
                <a:latin typeface="Arial" panose="020B0604020202020204" pitchFamily="34" charset="0"/>
              </a:rPr>
              <a:t>PRC 83, 034911 (2011)</a:t>
            </a:r>
          </a:p>
        </p:txBody>
      </p:sp>
      <p:sp>
        <p:nvSpPr>
          <p:cNvPr id="8198" name="TextBox 7"/>
          <p:cNvSpPr txBox="1">
            <a:spLocks noChangeArrowheads="1"/>
          </p:cNvSpPr>
          <p:nvPr/>
        </p:nvSpPr>
        <p:spPr bwMode="auto">
          <a:xfrm>
            <a:off x="5295900" y="5480050"/>
            <a:ext cx="262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J Jia et al, </a:t>
            </a:r>
          </a:p>
          <a:p>
            <a:pPr eaLnBrk="1" hangingPunct="1">
              <a:spcBef>
                <a:spcPct val="0"/>
              </a:spcBef>
              <a:buFontTx/>
              <a:buNone/>
            </a:pPr>
            <a:r>
              <a:rPr lang="en-US" altLang="de-DE" sz="1800">
                <a:latin typeface="Arial" panose="020B0604020202020204" pitchFamily="34" charset="0"/>
              </a:rPr>
              <a:t>PRC 90, 034915 (2014)</a:t>
            </a:r>
          </a:p>
        </p:txBody>
      </p:sp>
      <p:cxnSp>
        <p:nvCxnSpPr>
          <p:cNvPr id="8" name="Straight Arrow Connector 7"/>
          <p:cNvCxnSpPr>
            <a:cxnSpLocks noChangeShapeType="1"/>
          </p:cNvCxnSpPr>
          <p:nvPr/>
        </p:nvCxnSpPr>
        <p:spPr bwMode="auto">
          <a:xfrm rot="5400000">
            <a:off x="977900" y="1892300"/>
            <a:ext cx="2717800" cy="25400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00" name="TextBox 9"/>
          <p:cNvSpPr txBox="1">
            <a:spLocks noChangeArrowheads="1"/>
          </p:cNvSpPr>
          <p:nvPr/>
        </p:nvSpPr>
        <p:spPr bwMode="auto">
          <a:xfrm>
            <a:off x="800100" y="4686300"/>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rapidity</a:t>
            </a:r>
          </a:p>
        </p:txBody>
      </p:sp>
      <p:sp>
        <p:nvSpPr>
          <p:cNvPr id="8201" name="TextBox 10"/>
          <p:cNvSpPr txBox="1">
            <a:spLocks noChangeArrowheads="1"/>
          </p:cNvSpPr>
          <p:nvPr/>
        </p:nvSpPr>
        <p:spPr bwMode="auto">
          <a:xfrm>
            <a:off x="293688" y="1171575"/>
            <a:ext cx="349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Hydrodynamics , torqued fireball</a:t>
            </a:r>
          </a:p>
        </p:txBody>
      </p:sp>
      <p:sp>
        <p:nvSpPr>
          <p:cNvPr id="8202" name="TextBox 11"/>
          <p:cNvSpPr txBox="1">
            <a:spLocks noChangeArrowheads="1"/>
          </p:cNvSpPr>
          <p:nvPr/>
        </p:nvSpPr>
        <p:spPr bwMode="auto">
          <a:xfrm>
            <a:off x="7016750" y="1171575"/>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Transport</a:t>
            </a:r>
          </a:p>
        </p:txBody>
      </p:sp>
      <p:sp>
        <p:nvSpPr>
          <p:cNvPr id="8203" name="TextBox 11"/>
          <p:cNvSpPr txBox="1">
            <a:spLocks noChangeArrowheads="1"/>
          </p:cNvSpPr>
          <p:nvPr/>
        </p:nvSpPr>
        <p:spPr bwMode="auto">
          <a:xfrm>
            <a:off x="266700" y="5270500"/>
            <a:ext cx="41735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de-DE" sz="1400">
                <a:latin typeface="Arial" panose="020B0604020202020204" pitchFamily="34" charset="0"/>
              </a:rPr>
              <a:t>Statistical fluctuation in the transverse distribution</a:t>
            </a:r>
          </a:p>
          <a:p>
            <a:pPr eaLnBrk="1" hangingPunct="1">
              <a:spcBef>
                <a:spcPct val="0"/>
              </a:spcBef>
            </a:pPr>
            <a:endParaRPr lang="en-US" altLang="de-DE" sz="1400">
              <a:latin typeface="Arial" panose="020B0604020202020204" pitchFamily="34" charset="0"/>
            </a:endParaRPr>
          </a:p>
          <a:p>
            <a:pPr eaLnBrk="1" hangingPunct="1">
              <a:spcBef>
                <a:spcPct val="0"/>
              </a:spcBef>
            </a:pPr>
            <a:r>
              <a:rPr lang="en-US" altLang="de-DE" sz="1400">
                <a:latin typeface="Arial" panose="020B0604020202020204" pitchFamily="34" charset="0"/>
              </a:rPr>
              <a:t> the asymmetry in the emission profiles of </a:t>
            </a:r>
          </a:p>
          <a:p>
            <a:pPr eaLnBrk="1" hangingPunct="1">
              <a:spcBef>
                <a:spcPct val="0"/>
              </a:spcBef>
              <a:buFontTx/>
              <a:buNone/>
            </a:pPr>
            <a:r>
              <a:rPr lang="en-US" altLang="de-DE" sz="1400">
                <a:latin typeface="Arial" panose="020B0604020202020204" pitchFamily="34" charset="0"/>
              </a:rPr>
              <a:t>  forward(backward) moving wounded nucleons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0500" y="-130175"/>
            <a:ext cx="8788400" cy="1143000"/>
          </a:xfrm>
        </p:spPr>
        <p:txBody>
          <a:bodyPr/>
          <a:lstStyle/>
          <a:p>
            <a:pPr eaLnBrk="1" hangingPunct="1"/>
            <a:r>
              <a:rPr lang="en-US" altLang="de-DE" smtClean="0">
                <a:ea typeface="ＭＳ Ｐゴシック" panose="020B0600070205080204" pitchFamily="34" charset="-128"/>
              </a:rPr>
              <a:t>Formulation: longitudinal correlation</a:t>
            </a:r>
          </a:p>
        </p:txBody>
      </p:sp>
      <p:pic>
        <p:nvPicPr>
          <p:cNvPr id="9219" name="Picture 2" descr="RapidityBinSchematicDiagram.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012825"/>
            <a:ext cx="41592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4052888" y="1012825"/>
            <a:ext cx="508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Correlation of event plane at rapidity “A” and “B”</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General Definition :   </a:t>
            </a:r>
          </a:p>
        </p:txBody>
      </p:sp>
      <p:graphicFrame>
        <p:nvGraphicFramePr>
          <p:cNvPr id="9221" name="Object 2"/>
          <p:cNvGraphicFramePr>
            <a:graphicFrameLocks noChangeAspect="1"/>
          </p:cNvGraphicFramePr>
          <p:nvPr/>
        </p:nvGraphicFramePr>
        <p:xfrm>
          <a:off x="4794250" y="2019300"/>
          <a:ext cx="3970338" cy="735013"/>
        </p:xfrm>
        <a:graphic>
          <a:graphicData uri="http://schemas.openxmlformats.org/presentationml/2006/ole">
            <mc:AlternateContent xmlns:mc="http://schemas.openxmlformats.org/markup-compatibility/2006">
              <mc:Choice xmlns:v="urn:schemas-microsoft-com:vml" Requires="v">
                <p:oleObj spid="_x0000_s9232" name="Formel" r:id="rId5" imgW="2806700" imgH="520700" progId="Equation.3">
                  <p:embed/>
                </p:oleObj>
              </mc:Choice>
              <mc:Fallback>
                <p:oleObj name="Formel" r:id="rId5" imgW="2806700" imgH="520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0" y="2019300"/>
                        <a:ext cx="3970338"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3"/>
          <p:cNvGraphicFramePr>
            <a:graphicFrameLocks noChangeAspect="1"/>
          </p:cNvGraphicFramePr>
          <p:nvPr/>
        </p:nvGraphicFramePr>
        <p:xfrm>
          <a:off x="4533900" y="3136900"/>
          <a:ext cx="2054225" cy="601663"/>
        </p:xfrm>
        <a:graphic>
          <a:graphicData uri="http://schemas.openxmlformats.org/presentationml/2006/ole">
            <mc:AlternateContent xmlns:mc="http://schemas.openxmlformats.org/markup-compatibility/2006">
              <mc:Choice xmlns:v="urn:schemas-microsoft-com:vml" Requires="v">
                <p:oleObj spid="_x0000_s9233" name="Formel" r:id="rId7" imgW="1562100" imgH="457200" progId="Equation.3">
                  <p:embed/>
                </p:oleObj>
              </mc:Choice>
              <mc:Fallback>
                <p:oleObj name="Formel" r:id="rId7" imgW="15621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900" y="3136900"/>
                        <a:ext cx="205422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TextBox 6"/>
          <p:cNvSpPr txBox="1">
            <a:spLocks noChangeArrowheads="1"/>
          </p:cNvSpPr>
          <p:nvPr/>
        </p:nvSpPr>
        <p:spPr bwMode="auto">
          <a:xfrm>
            <a:off x="6727825" y="3225800"/>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sym typeface="Wingdings" panose="05000000000000000000" pitchFamily="2" charset="2"/>
              </a:rPr>
              <a:t> n-th order Q vector</a:t>
            </a:r>
            <a:endParaRPr lang="en-US" altLang="de-DE" sz="1800">
              <a:latin typeface="Arial" panose="020B0604020202020204" pitchFamily="34" charset="0"/>
            </a:endParaRPr>
          </a:p>
        </p:txBody>
      </p:sp>
      <p:sp>
        <p:nvSpPr>
          <p:cNvPr id="9224" name="TextBox 7"/>
          <p:cNvSpPr txBox="1">
            <a:spLocks noChangeArrowheads="1"/>
          </p:cNvSpPr>
          <p:nvPr/>
        </p:nvSpPr>
        <p:spPr bwMode="auto">
          <a:xfrm>
            <a:off x="481013" y="3738563"/>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b="1">
                <a:latin typeface="Arial" panose="020B0604020202020204" pitchFamily="34" charset="0"/>
              </a:rPr>
              <a:t>Specific cases,</a:t>
            </a:r>
          </a:p>
          <a:p>
            <a:pPr eaLnBrk="1" hangingPunct="1">
              <a:spcBef>
                <a:spcPct val="0"/>
              </a:spcBef>
              <a:buFontTx/>
              <a:buNone/>
            </a:pPr>
            <a:r>
              <a:rPr lang="en-US" altLang="de-DE" sz="1800">
                <a:latin typeface="Arial" panose="020B0604020202020204" pitchFamily="34" charset="0"/>
              </a:rPr>
              <a:t>(i) Continuous p</a:t>
            </a:r>
            <a:r>
              <a:rPr lang="en-US" altLang="de-DE" sz="1800" baseline="-25000">
                <a:latin typeface="Arial" panose="020B0604020202020204" pitchFamily="34" charset="0"/>
              </a:rPr>
              <a:t>T</a:t>
            </a:r>
            <a:r>
              <a:rPr lang="en-US" altLang="de-DE" sz="1800">
                <a:latin typeface="Arial" panose="020B0604020202020204" pitchFamily="34" charset="0"/>
              </a:rPr>
              <a:t> spectra of particles : </a:t>
            </a:r>
            <a:r>
              <a:rPr lang="en-US" altLang="de-DE" sz="1800">
                <a:solidFill>
                  <a:srgbClr val="0000FF"/>
                </a:solidFill>
                <a:latin typeface="Arial" panose="020B0604020202020204" pitchFamily="34" charset="0"/>
              </a:rPr>
              <a:t>relevant for  hydrodynamic model study</a:t>
            </a:r>
          </a:p>
        </p:txBody>
      </p:sp>
      <p:graphicFrame>
        <p:nvGraphicFramePr>
          <p:cNvPr id="9225" name="Object 4"/>
          <p:cNvGraphicFramePr>
            <a:graphicFrameLocks noChangeAspect="1"/>
          </p:cNvGraphicFramePr>
          <p:nvPr/>
        </p:nvGraphicFramePr>
        <p:xfrm>
          <a:off x="1327150" y="4418013"/>
          <a:ext cx="3719513" cy="842962"/>
        </p:xfrm>
        <a:graphic>
          <a:graphicData uri="http://schemas.openxmlformats.org/presentationml/2006/ole">
            <mc:AlternateContent xmlns:mc="http://schemas.openxmlformats.org/markup-compatibility/2006">
              <mc:Choice xmlns:v="urn:schemas-microsoft-com:vml" Requires="v">
                <p:oleObj spid="_x0000_s9234" name="Formel" r:id="rId9" imgW="2628900" imgH="596900" progId="Equation.3">
                  <p:embed/>
                </p:oleObj>
              </mc:Choice>
              <mc:Fallback>
                <p:oleObj name="Formel" r:id="rId9" imgW="2628900" imgH="5969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7150" y="4418013"/>
                        <a:ext cx="3719513"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6" name="TextBox 9"/>
          <p:cNvSpPr txBox="1">
            <a:spLocks noChangeArrowheads="1"/>
          </p:cNvSpPr>
          <p:nvPr/>
        </p:nvSpPr>
        <p:spPr bwMode="auto">
          <a:xfrm>
            <a:off x="438150" y="5397500"/>
            <a:ext cx="809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(ii) Finite multiplicity </a:t>
            </a:r>
            <a:r>
              <a:rPr lang="en-US" altLang="de-DE" sz="1800">
                <a:latin typeface="Arial" panose="020B0604020202020204" pitchFamily="34" charset="0"/>
                <a:sym typeface="Wingdings" panose="05000000000000000000" pitchFamily="2" charset="2"/>
              </a:rPr>
              <a:t> sub-event method </a:t>
            </a:r>
            <a:r>
              <a:rPr lang="en-US" altLang="de-DE" sz="1800">
                <a:latin typeface="Arial" panose="020B0604020202020204" pitchFamily="34" charset="0"/>
              </a:rPr>
              <a:t>: </a:t>
            </a:r>
            <a:r>
              <a:rPr lang="en-US" altLang="de-DE" sz="1800">
                <a:solidFill>
                  <a:srgbClr val="0000FF"/>
                </a:solidFill>
                <a:latin typeface="Arial" panose="020B0604020202020204" pitchFamily="34" charset="0"/>
              </a:rPr>
              <a:t>relevant our transport model study</a:t>
            </a:r>
          </a:p>
        </p:txBody>
      </p:sp>
      <p:graphicFrame>
        <p:nvGraphicFramePr>
          <p:cNvPr id="9227" name="Object 5"/>
          <p:cNvGraphicFramePr>
            <a:graphicFrameLocks noChangeAspect="1"/>
          </p:cNvGraphicFramePr>
          <p:nvPr/>
        </p:nvGraphicFramePr>
        <p:xfrm>
          <a:off x="1211263" y="5691188"/>
          <a:ext cx="4635500" cy="1074737"/>
        </p:xfrm>
        <a:graphic>
          <a:graphicData uri="http://schemas.openxmlformats.org/presentationml/2006/ole">
            <mc:AlternateContent xmlns:mc="http://schemas.openxmlformats.org/markup-compatibility/2006">
              <mc:Choice xmlns:v="urn:schemas-microsoft-com:vml" Requires="v">
                <p:oleObj spid="_x0000_s9235" name="Formel" r:id="rId11" imgW="3276600" imgH="762000" progId="Equation.3">
                  <p:embed/>
                </p:oleObj>
              </mc:Choice>
              <mc:Fallback>
                <p:oleObj name="Formel" r:id="rId11" imgW="3276600" imgH="7620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1263" y="5691188"/>
                        <a:ext cx="4635500"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568325" y="1600200"/>
            <a:ext cx="540702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Initial Condition</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Energy Momentum tensor      is calculated from the </a:t>
            </a:r>
          </a:p>
          <a:p>
            <a:pPr eaLnBrk="1" hangingPunct="1">
              <a:spcBef>
                <a:spcPct val="0"/>
              </a:spcBef>
              <a:buFontTx/>
              <a:buNone/>
            </a:pPr>
            <a:r>
              <a:rPr lang="en-US" altLang="de-DE" sz="1800">
                <a:latin typeface="Arial" panose="020B0604020202020204" pitchFamily="34" charset="0"/>
              </a:rPr>
              <a:t>position and momentum of the initial parton on a </a:t>
            </a:r>
          </a:p>
          <a:p>
            <a:pPr eaLnBrk="1" hangingPunct="1">
              <a:spcBef>
                <a:spcPct val="0"/>
              </a:spcBef>
              <a:buFontTx/>
              <a:buNone/>
            </a:pPr>
            <a:r>
              <a:rPr lang="en-US" altLang="de-DE" sz="1800">
                <a:latin typeface="Arial" panose="020B0604020202020204" pitchFamily="34" charset="0"/>
              </a:rPr>
              <a:t>fixed proper time surface</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QGP phase           </a:t>
            </a:r>
          </a:p>
          <a:p>
            <a:pPr eaLnBrk="1" hangingPunct="1">
              <a:spcBef>
                <a:spcPct val="0"/>
              </a:spcBef>
              <a:buFontTx/>
              <a:buNone/>
            </a:pPr>
            <a:r>
              <a:rPr lang="en-US" altLang="de-DE" sz="1800">
                <a:latin typeface="Arial" panose="020B0604020202020204" pitchFamily="34" charset="0"/>
              </a:rPr>
              <a:t>                              </a:t>
            </a:r>
          </a:p>
          <a:p>
            <a:pPr eaLnBrk="1" hangingPunct="1">
              <a:spcBef>
                <a:spcPct val="0"/>
              </a:spcBef>
              <a:buFontTx/>
              <a:buNone/>
            </a:pPr>
            <a:r>
              <a:rPr lang="en-US" altLang="de-DE" sz="1800">
                <a:latin typeface="Arial" panose="020B0604020202020204" pitchFamily="34" charset="0"/>
              </a:rPr>
              <a:t>Hadronic Phase</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Freeze-out </a:t>
            </a:r>
            <a:r>
              <a:rPr lang="en-US" altLang="de-DE" sz="1800">
                <a:latin typeface="Arial" panose="020B0604020202020204" pitchFamily="34" charset="0"/>
                <a:sym typeface="Wingdings" panose="05000000000000000000" pitchFamily="2" charset="2"/>
              </a:rPr>
              <a:t> T</a:t>
            </a:r>
            <a:r>
              <a:rPr lang="en-US" altLang="de-DE" sz="1800" baseline="-25000">
                <a:latin typeface="Arial" panose="020B0604020202020204" pitchFamily="34" charset="0"/>
                <a:sym typeface="Wingdings" panose="05000000000000000000" pitchFamily="2" charset="2"/>
              </a:rPr>
              <a:t>f</a:t>
            </a:r>
            <a:r>
              <a:rPr lang="en-US" altLang="de-DE" sz="1800">
                <a:latin typeface="Arial" panose="020B0604020202020204" pitchFamily="34" charset="0"/>
                <a:sym typeface="Wingdings" panose="05000000000000000000" pitchFamily="2" charset="2"/>
              </a:rPr>
              <a:t>=137 MeV</a:t>
            </a: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Number of event </a:t>
            </a:r>
          </a:p>
          <a:p>
            <a:pPr eaLnBrk="1" hangingPunct="1">
              <a:spcBef>
                <a:spcPct val="0"/>
              </a:spcBef>
              <a:buFontTx/>
              <a:buNone/>
            </a:pPr>
            <a:r>
              <a:rPr lang="en-US" altLang="de-DE" sz="1800">
                <a:latin typeface="Arial" panose="020B0604020202020204" pitchFamily="34" charset="0"/>
              </a:rPr>
              <a:t>for each centrality ~1000</a:t>
            </a:r>
          </a:p>
          <a:p>
            <a:pPr eaLnBrk="1" hangingPunct="1">
              <a:spcBef>
                <a:spcPct val="0"/>
              </a:spcBef>
              <a:buFontTx/>
              <a:buNone/>
            </a:pPr>
            <a:endParaRPr lang="en-US" altLang="de-DE" sz="1800">
              <a:latin typeface="Arial" panose="020B0604020202020204" pitchFamily="34" charset="0"/>
            </a:endParaRPr>
          </a:p>
        </p:txBody>
      </p:sp>
      <p:sp>
        <p:nvSpPr>
          <p:cNvPr id="10" name="Right Bracket 9"/>
          <p:cNvSpPr>
            <a:spLocks/>
          </p:cNvSpPr>
          <p:nvPr/>
        </p:nvSpPr>
        <p:spPr bwMode="auto">
          <a:xfrm>
            <a:off x="2274888" y="3878263"/>
            <a:ext cx="250825" cy="808037"/>
          </a:xfrm>
          <a:prstGeom prst="rightBracket">
            <a:avLst>
              <a:gd name="adj" fmla="val 8337"/>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atin typeface="+mn-lt"/>
              <a:ea typeface="+mn-ea"/>
            </a:endParaRPr>
          </a:p>
        </p:txBody>
      </p:sp>
      <p:sp>
        <p:nvSpPr>
          <p:cNvPr id="11268" name="TextBox 10"/>
          <p:cNvSpPr txBox="1">
            <a:spLocks noChangeArrowheads="1"/>
          </p:cNvSpPr>
          <p:nvPr/>
        </p:nvSpPr>
        <p:spPr bwMode="auto">
          <a:xfrm>
            <a:off x="2625725" y="3986213"/>
            <a:ext cx="3565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EoS (Lattice QCD+HRG)</a:t>
            </a:r>
          </a:p>
          <a:p>
            <a:pPr eaLnBrk="1" hangingPunct="1">
              <a:spcBef>
                <a:spcPct val="0"/>
              </a:spcBef>
              <a:buFontTx/>
              <a:buNone/>
            </a:pPr>
            <a:r>
              <a:rPr lang="en-US" altLang="de-DE" sz="1800">
                <a:latin typeface="Arial" panose="020B0604020202020204" pitchFamily="34" charset="0"/>
              </a:rPr>
              <a:t>Chemical Equilibrium, s95p-v1</a:t>
            </a:r>
          </a:p>
          <a:p>
            <a:pPr eaLnBrk="1" hangingPunct="1">
              <a:spcBef>
                <a:spcPct val="0"/>
              </a:spcBef>
              <a:buFontTx/>
              <a:buNone/>
            </a:pPr>
            <a:r>
              <a:rPr lang="en-US" altLang="de-DE" sz="1800">
                <a:latin typeface="Arial" panose="020B0604020202020204" pitchFamily="34" charset="0"/>
              </a:rPr>
              <a:t>             </a:t>
            </a:r>
            <a:r>
              <a:rPr lang="en-US" altLang="de-DE" sz="1200">
                <a:latin typeface="Arial" panose="020B0604020202020204" pitchFamily="34" charset="0"/>
              </a:rPr>
              <a:t>P Huovinen et al, Nucl Phys A 837,26 </a:t>
            </a:r>
          </a:p>
        </p:txBody>
      </p:sp>
      <p:sp>
        <p:nvSpPr>
          <p:cNvPr id="11269" name="TextBox 13"/>
          <p:cNvSpPr txBox="1">
            <a:spLocks noChangeArrowheads="1"/>
          </p:cNvSpPr>
          <p:nvPr/>
        </p:nvSpPr>
        <p:spPr bwMode="auto">
          <a:xfrm>
            <a:off x="2874963" y="160020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HIJING (MC Glauber model)</a:t>
            </a:r>
          </a:p>
        </p:txBody>
      </p:sp>
      <p:sp>
        <p:nvSpPr>
          <p:cNvPr id="15" name="Right Arrow 14"/>
          <p:cNvSpPr>
            <a:spLocks noChangeArrowheads="1"/>
          </p:cNvSpPr>
          <p:nvPr/>
        </p:nvSpPr>
        <p:spPr bwMode="auto">
          <a:xfrm>
            <a:off x="2371725" y="1708150"/>
            <a:ext cx="420688" cy="195263"/>
          </a:xfrm>
          <a:prstGeom prst="rightArrow">
            <a:avLst>
              <a:gd name="adj1" fmla="val 50000"/>
              <a:gd name="adj2" fmla="val 5000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pic>
        <p:nvPicPr>
          <p:cNvPr id="11271" name="Picture 6" descr="movie000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7713" y="2185988"/>
            <a:ext cx="146843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partons_etas_his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7838" y="3810000"/>
            <a:ext cx="21066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3" name="Object 2"/>
          <p:cNvGraphicFramePr>
            <a:graphicFrameLocks noChangeAspect="1"/>
          </p:cNvGraphicFramePr>
          <p:nvPr/>
        </p:nvGraphicFramePr>
        <p:xfrm>
          <a:off x="619125" y="3011488"/>
          <a:ext cx="1109663" cy="369887"/>
        </p:xfrm>
        <a:graphic>
          <a:graphicData uri="http://schemas.openxmlformats.org/presentationml/2006/ole">
            <mc:AlternateContent xmlns:mc="http://schemas.openxmlformats.org/markup-compatibility/2006">
              <mc:Choice xmlns:v="urn:schemas-microsoft-com:vml" Requires="v">
                <p:oleObj spid="_x0000_s11284" name="Formel" r:id="rId6" imgW="609600" imgH="203200" progId="Equation.3">
                  <p:embed/>
                </p:oleObj>
              </mc:Choice>
              <mc:Fallback>
                <p:oleObj name="Formel" r:id="rId6" imgW="609600" imgH="203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 y="3011488"/>
                        <a:ext cx="110966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4" name="Object 3"/>
          <p:cNvGraphicFramePr>
            <a:graphicFrameLocks noChangeAspect="1"/>
          </p:cNvGraphicFramePr>
          <p:nvPr/>
        </p:nvGraphicFramePr>
        <p:xfrm>
          <a:off x="3305175" y="2206625"/>
          <a:ext cx="388938" cy="255588"/>
        </p:xfrm>
        <a:graphic>
          <a:graphicData uri="http://schemas.openxmlformats.org/presentationml/2006/ole">
            <mc:AlternateContent xmlns:mc="http://schemas.openxmlformats.org/markup-compatibility/2006">
              <mc:Choice xmlns:v="urn:schemas-microsoft-com:vml" Requires="v">
                <p:oleObj spid="_x0000_s11285" name="Formel" r:id="rId8" imgW="254000" imgH="165100" progId="Equation.3">
                  <p:embed/>
                </p:oleObj>
              </mc:Choice>
              <mc:Fallback>
                <p:oleObj name="Formel" r:id="rId8" imgW="254000" imgH="1651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5175" y="2206625"/>
                        <a:ext cx="388938"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5" name="TextBox 16"/>
          <p:cNvSpPr txBox="1">
            <a:spLocks noChangeArrowheads="1"/>
          </p:cNvSpPr>
          <p:nvPr/>
        </p:nvSpPr>
        <p:spPr bwMode="auto">
          <a:xfrm>
            <a:off x="7016750" y="1846263"/>
            <a:ext cx="160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200">
                <a:latin typeface="Arial" panose="020B0604020202020204" pitchFamily="34" charset="0"/>
              </a:rPr>
              <a:t>Energy density in XY</a:t>
            </a:r>
          </a:p>
        </p:txBody>
      </p:sp>
      <p:sp>
        <p:nvSpPr>
          <p:cNvPr id="11276" name="TextBox 17"/>
          <p:cNvSpPr txBox="1">
            <a:spLocks noChangeArrowheads="1"/>
          </p:cNvSpPr>
          <p:nvPr/>
        </p:nvSpPr>
        <p:spPr bwMode="auto">
          <a:xfrm>
            <a:off x="7489825" y="5172075"/>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200">
                <a:latin typeface="Arial" panose="020B0604020202020204" pitchFamily="34" charset="0"/>
              </a:rPr>
              <a:t>Parton density along</a:t>
            </a:r>
          </a:p>
          <a:p>
            <a:pPr eaLnBrk="1" hangingPunct="1">
              <a:spcBef>
                <a:spcPct val="0"/>
              </a:spcBef>
              <a:buFontTx/>
              <a:buNone/>
            </a:pPr>
            <a:r>
              <a:rPr lang="en-US" altLang="de-DE" sz="1200">
                <a:latin typeface="Arial" panose="020B0604020202020204" pitchFamily="34" charset="0"/>
              </a:rPr>
              <a:t>spatial-rapidity</a:t>
            </a:r>
          </a:p>
        </p:txBody>
      </p:sp>
      <p:cxnSp>
        <p:nvCxnSpPr>
          <p:cNvPr id="19" name="Straight Arrow Connector 18"/>
          <p:cNvCxnSpPr>
            <a:cxnSpLocks noChangeShapeType="1"/>
          </p:cNvCxnSpPr>
          <p:nvPr/>
        </p:nvCxnSpPr>
        <p:spPr bwMode="auto">
          <a:xfrm rot="5400000">
            <a:off x="-618331" y="4856956"/>
            <a:ext cx="19431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278" name="TextBox 19"/>
          <p:cNvSpPr txBox="1">
            <a:spLocks noChangeArrowheads="1"/>
          </p:cNvSpPr>
          <p:nvPr/>
        </p:nvSpPr>
        <p:spPr bwMode="auto">
          <a:xfrm>
            <a:off x="-26988" y="4433888"/>
            <a:ext cx="3778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T</a:t>
            </a:r>
          </a:p>
          <a:p>
            <a:pPr eaLnBrk="1" hangingPunct="1">
              <a:spcBef>
                <a:spcPct val="0"/>
              </a:spcBef>
              <a:buFontTx/>
              <a:buNone/>
            </a:pPr>
            <a:r>
              <a:rPr lang="en-US" altLang="de-DE" sz="1800">
                <a:latin typeface="Arial" panose="020B0604020202020204" pitchFamily="34" charset="0"/>
              </a:rPr>
              <a:t>I</a:t>
            </a:r>
          </a:p>
          <a:p>
            <a:pPr eaLnBrk="1" hangingPunct="1">
              <a:spcBef>
                <a:spcPct val="0"/>
              </a:spcBef>
              <a:buFontTx/>
              <a:buNone/>
            </a:pPr>
            <a:r>
              <a:rPr lang="en-US" altLang="de-DE" sz="1800">
                <a:latin typeface="Arial" panose="020B0604020202020204" pitchFamily="34" charset="0"/>
              </a:rPr>
              <a:t>M</a:t>
            </a:r>
          </a:p>
          <a:p>
            <a:pPr eaLnBrk="1" hangingPunct="1">
              <a:spcBef>
                <a:spcPct val="0"/>
              </a:spcBef>
              <a:buFontTx/>
              <a:buNone/>
            </a:pPr>
            <a:r>
              <a:rPr lang="en-US" altLang="de-DE" sz="1800">
                <a:latin typeface="Arial" panose="020B0604020202020204" pitchFamily="34" charset="0"/>
              </a:rPr>
              <a:t>E</a:t>
            </a:r>
          </a:p>
        </p:txBody>
      </p:sp>
      <p:sp>
        <p:nvSpPr>
          <p:cNvPr id="11279" name="Rectangle 20"/>
          <p:cNvSpPr>
            <a:spLocks noChangeArrowheads="1"/>
          </p:cNvSpPr>
          <p:nvPr/>
        </p:nvSpPr>
        <p:spPr bwMode="auto">
          <a:xfrm>
            <a:off x="6796088" y="1016000"/>
            <a:ext cx="1793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300">
                <a:latin typeface="Arial" panose="020B0604020202020204" pitchFamily="34" charset="0"/>
              </a:rPr>
              <a:t>L Pang et al</a:t>
            </a:r>
          </a:p>
          <a:p>
            <a:pPr eaLnBrk="1" hangingPunct="1">
              <a:spcBef>
                <a:spcPct val="0"/>
              </a:spcBef>
              <a:buFontTx/>
              <a:buNone/>
            </a:pPr>
            <a:r>
              <a:rPr lang="en-US" altLang="de-DE" sz="1300">
                <a:latin typeface="Arial" panose="020B0604020202020204" pitchFamily="34" charset="0"/>
              </a:rPr>
              <a:t>PhysRevC.86.024911 </a:t>
            </a:r>
          </a:p>
        </p:txBody>
      </p:sp>
      <p:sp>
        <p:nvSpPr>
          <p:cNvPr id="11280"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4406522-012E-4C33-B029-65684C94B889}" type="slidenum">
              <a:rPr lang="en-US" altLang="de-DE" sz="1200">
                <a:solidFill>
                  <a:srgbClr val="898989"/>
                </a:solidFill>
              </a:rPr>
              <a:pPr>
                <a:spcBef>
                  <a:spcPct val="0"/>
                </a:spcBef>
                <a:buFontTx/>
                <a:buNone/>
              </a:pPr>
              <a:t>6</a:t>
            </a:fld>
            <a:endParaRPr lang="en-US" altLang="de-DE" sz="1200">
              <a:solidFill>
                <a:srgbClr val="898989"/>
              </a:solidFill>
            </a:endParaRPr>
          </a:p>
        </p:txBody>
      </p:sp>
      <p:sp>
        <p:nvSpPr>
          <p:cNvPr id="11281" name="Title 1"/>
          <p:cNvSpPr>
            <a:spLocks noGrp="1"/>
          </p:cNvSpPr>
          <p:nvPr>
            <p:ph type="title"/>
          </p:nvPr>
        </p:nvSpPr>
        <p:spPr>
          <a:xfrm>
            <a:off x="196850" y="50800"/>
            <a:ext cx="8788400" cy="1143000"/>
          </a:xfrm>
        </p:spPr>
        <p:txBody>
          <a:bodyPr/>
          <a:lstStyle/>
          <a:p>
            <a:pPr eaLnBrk="1" hangingPunct="1"/>
            <a:r>
              <a:rPr lang="en-US" altLang="de-DE" smtClean="0">
                <a:ea typeface="ＭＳ Ｐゴシック" panose="020B0600070205080204" pitchFamily="34" charset="-128"/>
              </a:rPr>
              <a:t>Dynamical Model-1: E-by-E 3+1D ideal hydro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654050" y="1420813"/>
            <a:ext cx="35020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Initial condition</a:t>
            </a:r>
          </a:p>
          <a:p>
            <a:pPr eaLnBrk="1" hangingPunct="1">
              <a:spcBef>
                <a:spcPct val="0"/>
              </a:spcBef>
              <a:buFontTx/>
              <a:buNone/>
            </a:pPr>
            <a:endParaRPr lang="en-US" altLang="de-DE" sz="1300">
              <a:latin typeface="Arial" panose="020B0604020202020204" pitchFamily="34" charset="0"/>
            </a:endParaRPr>
          </a:p>
          <a:p>
            <a:pPr eaLnBrk="1" hangingPunct="1">
              <a:spcBef>
                <a:spcPct val="0"/>
              </a:spcBef>
              <a:buFontTx/>
              <a:buNone/>
            </a:pPr>
            <a:r>
              <a:rPr lang="en-US" altLang="de-DE" sz="1300">
                <a:latin typeface="Arial" panose="020B0604020202020204" pitchFamily="34" charset="0"/>
              </a:rPr>
              <a:t>Excited string and mini-jet</a:t>
            </a:r>
          </a:p>
          <a:p>
            <a:pPr eaLnBrk="1" hangingPunct="1">
              <a:spcBef>
                <a:spcPct val="0"/>
              </a:spcBef>
              <a:buFontTx/>
              <a:buNone/>
            </a:pPr>
            <a:r>
              <a:rPr lang="en-US" altLang="de-DE" sz="1300">
                <a:latin typeface="Arial" panose="020B0604020202020204" pitchFamily="34" charset="0"/>
              </a:rPr>
              <a:t>fragmented to partons</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QGP phase</a:t>
            </a:r>
          </a:p>
          <a:p>
            <a:pPr eaLnBrk="1" hangingPunct="1">
              <a:spcBef>
                <a:spcPct val="0"/>
              </a:spcBef>
              <a:buFontTx/>
              <a:buNone/>
            </a:pPr>
            <a:endParaRPr lang="en-US" altLang="de-DE" sz="1400">
              <a:latin typeface="Arial" panose="020B0604020202020204" pitchFamily="34" charset="0"/>
            </a:endParaRPr>
          </a:p>
          <a:p>
            <a:pPr eaLnBrk="1" hangingPunct="1">
              <a:spcBef>
                <a:spcPct val="0"/>
              </a:spcBef>
              <a:buFontTx/>
              <a:buNone/>
            </a:pPr>
            <a:r>
              <a:rPr lang="en-US" altLang="de-DE" sz="1400">
                <a:latin typeface="Arial" panose="020B0604020202020204" pitchFamily="34" charset="0"/>
              </a:rPr>
              <a:t>Parton freeze-out ,</a:t>
            </a:r>
          </a:p>
          <a:p>
            <a:pPr eaLnBrk="1" hangingPunct="1">
              <a:spcBef>
                <a:spcPct val="0"/>
              </a:spcBef>
              <a:buFontTx/>
              <a:buNone/>
            </a:pPr>
            <a:r>
              <a:rPr lang="en-US" altLang="de-DE" sz="1400">
                <a:latin typeface="Arial" panose="020B0604020202020204" pitchFamily="34" charset="0"/>
              </a:rPr>
              <a:t>Hadron formation via coalescence</a:t>
            </a:r>
            <a:r>
              <a:rPr lang="en-US" altLang="de-DE" sz="1800">
                <a:latin typeface="Arial" panose="020B0604020202020204" pitchFamily="34" charset="0"/>
              </a:rPr>
              <a:t> </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Hadronic phase</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Hadron freeze-out</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Number of events for </a:t>
            </a:r>
          </a:p>
          <a:p>
            <a:pPr eaLnBrk="1" hangingPunct="1">
              <a:spcBef>
                <a:spcPct val="0"/>
              </a:spcBef>
              <a:buFontTx/>
              <a:buNone/>
            </a:pPr>
            <a:r>
              <a:rPr lang="en-US" altLang="de-DE" sz="1800">
                <a:latin typeface="Arial" panose="020B0604020202020204" pitchFamily="34" charset="0"/>
              </a:rPr>
              <a:t>Each centrality ~ 10000</a:t>
            </a:r>
          </a:p>
          <a:p>
            <a:pPr eaLnBrk="1" hangingPunct="1">
              <a:spcBef>
                <a:spcPct val="0"/>
              </a:spcBef>
              <a:buFontTx/>
              <a:buNone/>
            </a:pPr>
            <a:endParaRPr lang="en-US" altLang="de-DE" sz="1800">
              <a:latin typeface="Arial" panose="020B0604020202020204" pitchFamily="34" charset="0"/>
            </a:endParaRPr>
          </a:p>
          <a:p>
            <a:pPr eaLnBrk="1" hangingPunct="1">
              <a:spcBef>
                <a:spcPct val="0"/>
              </a:spcBef>
              <a:buFontTx/>
              <a:buNone/>
            </a:pPr>
            <a:r>
              <a:rPr lang="en-US" altLang="de-DE" sz="1800">
                <a:latin typeface="Arial" panose="020B0604020202020204" pitchFamily="34" charset="0"/>
              </a:rPr>
              <a:t>Parton cross section=1.5, 20 mb</a:t>
            </a:r>
          </a:p>
        </p:txBody>
      </p:sp>
      <p:sp>
        <p:nvSpPr>
          <p:cNvPr id="6" name="Right Arrow 5"/>
          <p:cNvSpPr>
            <a:spLocks noChangeArrowheads="1"/>
          </p:cNvSpPr>
          <p:nvPr/>
        </p:nvSpPr>
        <p:spPr bwMode="auto">
          <a:xfrm>
            <a:off x="2182813" y="2674938"/>
            <a:ext cx="334962" cy="18415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13316" name="TextBox 12"/>
          <p:cNvSpPr txBox="1">
            <a:spLocks noChangeArrowheads="1"/>
          </p:cNvSpPr>
          <p:nvPr/>
        </p:nvSpPr>
        <p:spPr bwMode="auto">
          <a:xfrm>
            <a:off x="2517775" y="2606675"/>
            <a:ext cx="2016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300">
                <a:latin typeface="Arial" panose="020B0604020202020204" pitchFamily="34" charset="0"/>
              </a:rPr>
              <a:t>Zhang’s Parton Cascade</a:t>
            </a:r>
          </a:p>
          <a:p>
            <a:pPr eaLnBrk="1" hangingPunct="1">
              <a:spcBef>
                <a:spcPct val="0"/>
              </a:spcBef>
              <a:buFontTx/>
              <a:buNone/>
            </a:pPr>
            <a:r>
              <a:rPr lang="en-US" altLang="de-DE" sz="1300">
                <a:latin typeface="Arial" panose="020B0604020202020204" pitchFamily="34" charset="0"/>
              </a:rPr>
              <a:t>two parton collision only</a:t>
            </a:r>
          </a:p>
        </p:txBody>
      </p:sp>
      <p:sp>
        <p:nvSpPr>
          <p:cNvPr id="8" name="Right Arrow 7"/>
          <p:cNvSpPr>
            <a:spLocks noChangeArrowheads="1"/>
          </p:cNvSpPr>
          <p:nvPr/>
        </p:nvSpPr>
        <p:spPr bwMode="auto">
          <a:xfrm>
            <a:off x="2422525" y="3903663"/>
            <a:ext cx="188913" cy="254000"/>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13318" name="TextBox 16"/>
          <p:cNvSpPr txBox="1">
            <a:spLocks noChangeArrowheads="1"/>
          </p:cNvSpPr>
          <p:nvPr/>
        </p:nvSpPr>
        <p:spPr bwMode="auto">
          <a:xfrm>
            <a:off x="2814638" y="3849688"/>
            <a:ext cx="2181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400">
                <a:latin typeface="Arial" panose="020B0604020202020204" pitchFamily="34" charset="0"/>
              </a:rPr>
              <a:t>A Relativistic Transport</a:t>
            </a:r>
          </a:p>
          <a:p>
            <a:pPr eaLnBrk="1" hangingPunct="1">
              <a:spcBef>
                <a:spcPct val="0"/>
              </a:spcBef>
              <a:buFontTx/>
              <a:buNone/>
            </a:pPr>
            <a:r>
              <a:rPr lang="en-US" altLang="de-DE" sz="1400">
                <a:latin typeface="Arial" panose="020B0604020202020204" pitchFamily="34" charset="0"/>
              </a:rPr>
              <a:t>B-B,B-M,M-M elastic and</a:t>
            </a:r>
          </a:p>
          <a:p>
            <a:pPr eaLnBrk="1" hangingPunct="1">
              <a:spcBef>
                <a:spcPct val="0"/>
              </a:spcBef>
              <a:buFontTx/>
              <a:buNone/>
            </a:pPr>
            <a:r>
              <a:rPr lang="en-US" altLang="de-DE" sz="1400">
                <a:latin typeface="Arial" panose="020B0604020202020204" pitchFamily="34" charset="0"/>
              </a:rPr>
              <a:t>inelastic processes </a:t>
            </a:r>
          </a:p>
        </p:txBody>
      </p:sp>
      <p:sp>
        <p:nvSpPr>
          <p:cNvPr id="13319" name="TextBox 17"/>
          <p:cNvSpPr txBox="1">
            <a:spLocks noChangeArrowheads="1"/>
          </p:cNvSpPr>
          <p:nvPr/>
        </p:nvSpPr>
        <p:spPr bwMode="auto">
          <a:xfrm>
            <a:off x="2936875" y="1420813"/>
            <a:ext cx="267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HIJING (Glauber model)</a:t>
            </a:r>
          </a:p>
        </p:txBody>
      </p:sp>
      <p:sp>
        <p:nvSpPr>
          <p:cNvPr id="11" name="Right Arrow 10"/>
          <p:cNvSpPr>
            <a:spLocks noChangeArrowheads="1"/>
          </p:cNvSpPr>
          <p:nvPr/>
        </p:nvSpPr>
        <p:spPr bwMode="auto">
          <a:xfrm>
            <a:off x="2747963" y="1525588"/>
            <a:ext cx="188912" cy="195262"/>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pic>
        <p:nvPicPr>
          <p:cNvPr id="13321" name="Picture 1"/>
          <p:cNvPicPr>
            <a:picLocks noChangeAspect="1"/>
          </p:cNvPicPr>
          <p:nvPr/>
        </p:nvPicPr>
        <p:blipFill>
          <a:blip r:embed="rId3">
            <a:extLst>
              <a:ext uri="{28A0092B-C50C-407E-A947-70E740481C1C}">
                <a14:useLocalDpi xmlns:a14="http://schemas.microsoft.com/office/drawing/2010/main" val="0"/>
              </a:ext>
            </a:extLst>
          </a:blip>
          <a:srcRect r="45914" b="53085"/>
          <a:stretch>
            <a:fillRect/>
          </a:stretch>
        </p:blipFill>
        <p:spPr bwMode="auto">
          <a:xfrm>
            <a:off x="5905500" y="1420813"/>
            <a:ext cx="2540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1"/>
          <p:cNvSpPr txBox="1">
            <a:spLocks noChangeArrowheads="1"/>
          </p:cNvSpPr>
          <p:nvPr/>
        </p:nvSpPr>
        <p:spPr bwMode="auto">
          <a:xfrm>
            <a:off x="7242175" y="3525838"/>
            <a:ext cx="500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900">
                <a:latin typeface="Arial" panose="020B0604020202020204" pitchFamily="34" charset="0"/>
              </a:rPr>
              <a:t>X (fm)</a:t>
            </a:r>
          </a:p>
        </p:txBody>
      </p:sp>
      <p:sp>
        <p:nvSpPr>
          <p:cNvPr id="13323" name="TextBox 11"/>
          <p:cNvSpPr txBox="1">
            <a:spLocks noChangeArrowheads="1"/>
          </p:cNvSpPr>
          <p:nvPr/>
        </p:nvSpPr>
        <p:spPr bwMode="auto">
          <a:xfrm>
            <a:off x="5997575" y="3776663"/>
            <a:ext cx="3090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300">
                <a:latin typeface="Arial" panose="020B0604020202020204" pitchFamily="34" charset="0"/>
              </a:rPr>
              <a:t>Distribution of participating nucleons</a:t>
            </a:r>
          </a:p>
          <a:p>
            <a:pPr eaLnBrk="1" hangingPunct="1">
              <a:spcBef>
                <a:spcPct val="0"/>
              </a:spcBef>
              <a:buFontTx/>
              <a:buNone/>
            </a:pPr>
            <a:r>
              <a:rPr lang="en-US" altLang="de-DE" sz="1300">
                <a:latin typeface="Arial" panose="020B0604020202020204" pitchFamily="34" charset="0"/>
              </a:rPr>
              <a:t>In a typical non-central Au+Au collision.</a:t>
            </a:r>
          </a:p>
        </p:txBody>
      </p:sp>
      <p:cxnSp>
        <p:nvCxnSpPr>
          <p:cNvPr id="14" name="Straight Arrow Connector 13"/>
          <p:cNvCxnSpPr>
            <a:cxnSpLocks noChangeShapeType="1"/>
          </p:cNvCxnSpPr>
          <p:nvPr/>
        </p:nvCxnSpPr>
        <p:spPr bwMode="auto">
          <a:xfrm rot="5400000">
            <a:off x="-619918" y="2497931"/>
            <a:ext cx="1943100" cy="15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325" name="TextBox 14"/>
          <p:cNvSpPr txBox="1">
            <a:spLocks noChangeArrowheads="1"/>
          </p:cNvSpPr>
          <p:nvPr/>
        </p:nvSpPr>
        <p:spPr bwMode="auto">
          <a:xfrm>
            <a:off x="0" y="1790700"/>
            <a:ext cx="376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800">
                <a:latin typeface="Arial" panose="020B0604020202020204" pitchFamily="34" charset="0"/>
              </a:rPr>
              <a:t>T</a:t>
            </a:r>
          </a:p>
          <a:p>
            <a:pPr eaLnBrk="1" hangingPunct="1">
              <a:spcBef>
                <a:spcPct val="0"/>
              </a:spcBef>
              <a:buFontTx/>
              <a:buNone/>
            </a:pPr>
            <a:r>
              <a:rPr lang="en-US" altLang="de-DE" sz="1800">
                <a:latin typeface="Arial" panose="020B0604020202020204" pitchFamily="34" charset="0"/>
              </a:rPr>
              <a:t>I</a:t>
            </a:r>
          </a:p>
          <a:p>
            <a:pPr eaLnBrk="1" hangingPunct="1">
              <a:spcBef>
                <a:spcPct val="0"/>
              </a:spcBef>
              <a:buFontTx/>
              <a:buNone/>
            </a:pPr>
            <a:r>
              <a:rPr lang="en-US" altLang="de-DE" sz="1800">
                <a:latin typeface="Arial" panose="020B0604020202020204" pitchFamily="34" charset="0"/>
              </a:rPr>
              <a:t>M</a:t>
            </a:r>
          </a:p>
          <a:p>
            <a:pPr eaLnBrk="1" hangingPunct="1">
              <a:spcBef>
                <a:spcPct val="0"/>
              </a:spcBef>
              <a:buFontTx/>
              <a:buNone/>
            </a:pPr>
            <a:r>
              <a:rPr lang="en-US" altLang="de-DE" sz="1800">
                <a:latin typeface="Arial" panose="020B0604020202020204" pitchFamily="34" charset="0"/>
              </a:rPr>
              <a:t>E</a:t>
            </a:r>
          </a:p>
        </p:txBody>
      </p:sp>
      <p:sp>
        <p:nvSpPr>
          <p:cNvPr id="13326" name="TextBox 17"/>
          <p:cNvSpPr txBox="1">
            <a:spLocks noChangeArrowheads="1"/>
          </p:cNvSpPr>
          <p:nvPr/>
        </p:nvSpPr>
        <p:spPr bwMode="auto">
          <a:xfrm>
            <a:off x="4156075" y="1790700"/>
            <a:ext cx="15573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1100">
                <a:latin typeface="Arial" panose="020B0604020202020204" pitchFamily="34" charset="0"/>
              </a:rPr>
              <a:t>Zi wei lin et al</a:t>
            </a:r>
          </a:p>
          <a:p>
            <a:pPr eaLnBrk="1" hangingPunct="1">
              <a:spcBef>
                <a:spcPct val="0"/>
              </a:spcBef>
              <a:buFontTx/>
              <a:buNone/>
            </a:pPr>
            <a:r>
              <a:rPr lang="en-US" altLang="de-DE" sz="1100">
                <a:latin typeface="Arial" panose="020B0604020202020204" pitchFamily="34" charset="0"/>
              </a:rPr>
              <a:t>PhysRevC.72.064901</a:t>
            </a:r>
          </a:p>
        </p:txBody>
      </p:sp>
      <p:sp>
        <p:nvSpPr>
          <p:cNvPr id="13327"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58EC2F0-FB4A-46BF-B51C-F9F7395C7487}" type="slidenum">
              <a:rPr lang="en-US" altLang="de-DE" sz="1200">
                <a:solidFill>
                  <a:srgbClr val="898989"/>
                </a:solidFill>
              </a:rPr>
              <a:pPr>
                <a:spcBef>
                  <a:spcPct val="0"/>
                </a:spcBef>
                <a:buFontTx/>
                <a:buNone/>
              </a:pPr>
              <a:t>7</a:t>
            </a:fld>
            <a:endParaRPr lang="en-US" altLang="de-DE" sz="1200">
              <a:solidFill>
                <a:srgbClr val="898989"/>
              </a:solidFill>
            </a:endParaRPr>
          </a:p>
        </p:txBody>
      </p:sp>
      <p:sp>
        <p:nvSpPr>
          <p:cNvPr id="13328" name="Title 1"/>
          <p:cNvSpPr>
            <a:spLocks noGrp="1"/>
          </p:cNvSpPr>
          <p:nvPr>
            <p:ph type="title"/>
          </p:nvPr>
        </p:nvSpPr>
        <p:spPr>
          <a:xfrm>
            <a:off x="196850" y="50800"/>
            <a:ext cx="8788400" cy="1143000"/>
          </a:xfrm>
        </p:spPr>
        <p:txBody>
          <a:bodyPr/>
          <a:lstStyle/>
          <a:p>
            <a:pPr eaLnBrk="1" hangingPunct="1"/>
            <a:r>
              <a:rPr lang="en-US" altLang="de-DE" smtClean="0">
                <a:ea typeface="ＭＳ Ｐゴシック" panose="020B0600070205080204" pitchFamily="34" charset="-128"/>
              </a:rPr>
              <a:t>Dynamical Model-2:  AMPT Monte Carlo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3+1D Ideal Hydrodynamics</a:t>
            </a:r>
          </a:p>
        </p:txBody>
      </p:sp>
      <p:pic>
        <p:nvPicPr>
          <p:cNvPr id="15363" name="Picture 3" descr="Centrality_C2_Hydro.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495425"/>
            <a:ext cx="50419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5499100" y="1201738"/>
            <a:ext cx="36449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Decreases with rapidity gap</a:t>
            </a:r>
          </a:p>
          <a:p>
            <a:pPr eaLnBrk="1" hangingPunct="1">
              <a:spcBef>
                <a:spcPct val="0"/>
              </a:spcBef>
              <a:buFontTx/>
              <a:buNone/>
            </a:pPr>
            <a:r>
              <a:rPr lang="en-US" altLang="de-DE" sz="2100"/>
              <a:t> </a:t>
            </a:r>
            <a:r>
              <a:rPr lang="en-US" altLang="de-DE" sz="2100">
                <a:solidFill>
                  <a:srgbClr val="FF0000"/>
                </a:solidFill>
              </a:rPr>
              <a:t>Twist and/or fluctuation ?</a:t>
            </a:r>
          </a:p>
          <a:p>
            <a:pPr eaLnBrk="1" hangingPunct="1">
              <a:spcBef>
                <a:spcPct val="0"/>
              </a:spcBef>
              <a:buFontTx/>
              <a:buNone/>
            </a:pPr>
            <a:r>
              <a:rPr lang="en-US" altLang="de-DE" sz="2100">
                <a:solidFill>
                  <a:srgbClr val="FF0000"/>
                </a:solidFill>
              </a:rPr>
              <a:t> </a:t>
            </a:r>
            <a:r>
              <a:rPr lang="en-US" altLang="de-DE" sz="2100"/>
              <a:t>We will come to it later </a:t>
            </a:r>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Depends on centrality of    </a:t>
            </a:r>
          </a:p>
          <a:p>
            <a:pPr eaLnBrk="1" hangingPunct="1">
              <a:spcBef>
                <a:spcPct val="0"/>
              </a:spcBef>
              <a:buFontTx/>
              <a:buNone/>
            </a:pPr>
            <a:r>
              <a:rPr lang="en-US" altLang="de-DE" sz="2100">
                <a:solidFill>
                  <a:srgbClr val="0000FF"/>
                </a:solidFill>
              </a:rPr>
              <a:t>  collision</a:t>
            </a:r>
          </a:p>
          <a:p>
            <a:pPr eaLnBrk="1" hangingPunct="1">
              <a:spcBef>
                <a:spcPct val="0"/>
              </a:spcBef>
              <a:buFontTx/>
              <a:buNone/>
            </a:pPr>
            <a:r>
              <a:rPr lang="en-US" altLang="de-DE" sz="2100"/>
              <a:t> </a:t>
            </a:r>
            <a:r>
              <a:rPr lang="en-US" altLang="de-DE" sz="2100">
                <a:solidFill>
                  <a:srgbClr val="FF0000"/>
                </a:solidFill>
              </a:rPr>
              <a:t>Role of initial state geometry ?</a:t>
            </a:r>
          </a:p>
          <a:p>
            <a:pPr eaLnBrk="1" hangingPunct="1">
              <a:spcBef>
                <a:spcPct val="0"/>
              </a:spcBef>
              <a:buFontTx/>
              <a:buNone/>
            </a:pPr>
            <a:endParaRPr lang="en-US" altLang="de-DE" sz="2100">
              <a:solidFill>
                <a:srgbClr val="FF0000"/>
              </a:solidFill>
            </a:endParaRPr>
          </a:p>
          <a:p>
            <a:pPr eaLnBrk="1" hangingPunct="1">
              <a:spcBef>
                <a:spcPct val="0"/>
              </a:spcBef>
              <a:buFontTx/>
              <a:buNone/>
            </a:pPr>
            <a:endParaRPr lang="en-US" altLang="de-DE" sz="2100">
              <a:solidFill>
                <a:srgbClr val="FF0000"/>
              </a:solidFill>
            </a:endParaRPr>
          </a:p>
          <a:p>
            <a:pPr eaLnBrk="1" hangingPunct="1">
              <a:spcBef>
                <a:spcPct val="0"/>
              </a:spcBef>
              <a:buFontTx/>
              <a:buNone/>
            </a:pPr>
            <a:r>
              <a:rPr lang="en-US" altLang="de-DE" sz="2100">
                <a:solidFill>
                  <a:srgbClr val="000000"/>
                </a:solidFill>
              </a:rPr>
              <a:t>Answer can be possibly </a:t>
            </a:r>
          </a:p>
          <a:p>
            <a:pPr eaLnBrk="1" hangingPunct="1">
              <a:spcBef>
                <a:spcPct val="0"/>
              </a:spcBef>
              <a:buFontTx/>
              <a:buNone/>
            </a:pPr>
            <a:r>
              <a:rPr lang="en-US" altLang="de-DE" sz="2100">
                <a:solidFill>
                  <a:srgbClr val="000000"/>
                </a:solidFill>
              </a:rPr>
              <a:t>found from third flow harmonics</a:t>
            </a:r>
          </a:p>
        </p:txBody>
      </p:sp>
      <p:sp>
        <p:nvSpPr>
          <p:cNvPr id="6" name="Down Arrow 5"/>
          <p:cNvSpPr>
            <a:spLocks noChangeArrowheads="1"/>
          </p:cNvSpPr>
          <p:nvPr/>
        </p:nvSpPr>
        <p:spPr bwMode="auto">
          <a:xfrm>
            <a:off x="6891338" y="4289425"/>
            <a:ext cx="296862" cy="473075"/>
          </a:xfrm>
          <a:prstGeom prst="down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5366" name="Rectangle 6"/>
          <p:cNvSpPr>
            <a:spLocks noChangeArrowheads="1"/>
          </p:cNvSpPr>
          <p:nvPr/>
        </p:nvSpPr>
        <p:spPr bwMode="auto">
          <a:xfrm>
            <a:off x="2714625" y="1017588"/>
            <a:ext cx="32305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300">
                <a:solidFill>
                  <a:srgbClr val="0000FF"/>
                </a:solidFill>
              </a:rPr>
              <a:t>2</a:t>
            </a:r>
            <a:r>
              <a:rPr lang="en-US" altLang="de-DE" sz="2300" baseline="30000">
                <a:solidFill>
                  <a:srgbClr val="0000FF"/>
                </a:solidFill>
              </a:rPr>
              <a:t>nd</a:t>
            </a:r>
            <a:r>
              <a:rPr lang="en-US" altLang="de-DE" sz="2300">
                <a:solidFill>
                  <a:srgbClr val="0000FF"/>
                </a:solidFill>
              </a:rPr>
              <a:t> order flow correlation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8738"/>
            <a:ext cx="8229600" cy="1143000"/>
          </a:xfrm>
        </p:spPr>
        <p:txBody>
          <a:bodyPr/>
          <a:lstStyle/>
          <a:p>
            <a:pPr eaLnBrk="1" hangingPunct="1"/>
            <a:r>
              <a:rPr lang="en-US" altLang="de-DE" smtClean="0">
                <a:ea typeface="ＭＳ Ｐゴシック" panose="020B0600070205080204" pitchFamily="34" charset="-128"/>
              </a:rPr>
              <a:t>Result: 3+1D Ideal Hydrodynamics</a:t>
            </a:r>
          </a:p>
        </p:txBody>
      </p:sp>
      <p:sp>
        <p:nvSpPr>
          <p:cNvPr id="16387" name="TextBox 4"/>
          <p:cNvSpPr txBox="1">
            <a:spLocks noChangeArrowheads="1"/>
          </p:cNvSpPr>
          <p:nvPr/>
        </p:nvSpPr>
        <p:spPr bwMode="auto">
          <a:xfrm>
            <a:off x="5499100" y="1201738"/>
            <a:ext cx="36449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de-DE" sz="2100"/>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Decreases with rapidity gap</a:t>
            </a:r>
          </a:p>
          <a:p>
            <a:pPr eaLnBrk="1" hangingPunct="1">
              <a:spcBef>
                <a:spcPct val="0"/>
              </a:spcBef>
              <a:buFontTx/>
              <a:buNone/>
            </a:pPr>
            <a:r>
              <a:rPr lang="en-US" altLang="de-DE" sz="2100"/>
              <a:t> </a:t>
            </a:r>
            <a:r>
              <a:rPr lang="en-US" altLang="de-DE" sz="2100">
                <a:solidFill>
                  <a:srgbClr val="FF0000"/>
                </a:solidFill>
              </a:rPr>
              <a:t>Twist and/or fluctuation ?</a:t>
            </a:r>
          </a:p>
          <a:p>
            <a:pPr eaLnBrk="1" hangingPunct="1">
              <a:spcBef>
                <a:spcPct val="0"/>
              </a:spcBef>
              <a:buFontTx/>
              <a:buNone/>
            </a:pPr>
            <a:r>
              <a:rPr lang="en-US" altLang="de-DE" sz="2100">
                <a:solidFill>
                  <a:srgbClr val="FF0000"/>
                </a:solidFill>
              </a:rPr>
              <a:t> </a:t>
            </a:r>
            <a:r>
              <a:rPr lang="en-US" altLang="de-DE" sz="2100"/>
              <a:t>We will come to it later in talk</a:t>
            </a:r>
          </a:p>
          <a:p>
            <a:pPr eaLnBrk="1" hangingPunct="1">
              <a:spcBef>
                <a:spcPct val="0"/>
              </a:spcBef>
              <a:buFontTx/>
              <a:buNone/>
            </a:pPr>
            <a:endParaRPr lang="en-US" altLang="de-DE" sz="2100"/>
          </a:p>
          <a:p>
            <a:pPr eaLnBrk="1" hangingPunct="1">
              <a:spcBef>
                <a:spcPct val="0"/>
              </a:spcBef>
              <a:buFontTx/>
              <a:buChar char="-"/>
            </a:pPr>
            <a:r>
              <a:rPr lang="en-US" altLang="de-DE" sz="2100">
                <a:solidFill>
                  <a:srgbClr val="0000FF"/>
                </a:solidFill>
              </a:rPr>
              <a:t>Doesn’t depends on centrality  </a:t>
            </a:r>
          </a:p>
          <a:p>
            <a:pPr eaLnBrk="1" hangingPunct="1">
              <a:spcBef>
                <a:spcPct val="0"/>
              </a:spcBef>
              <a:buFontTx/>
              <a:buNone/>
            </a:pPr>
            <a:r>
              <a:rPr lang="en-US" altLang="de-DE" sz="2100">
                <a:solidFill>
                  <a:srgbClr val="0000FF"/>
                </a:solidFill>
              </a:rPr>
              <a:t>  of collision</a:t>
            </a:r>
          </a:p>
          <a:p>
            <a:pPr eaLnBrk="1" hangingPunct="1">
              <a:spcBef>
                <a:spcPct val="0"/>
              </a:spcBef>
              <a:buFontTx/>
              <a:buNone/>
            </a:pPr>
            <a:r>
              <a:rPr lang="en-US" altLang="de-DE" sz="2100"/>
              <a:t> </a:t>
            </a:r>
            <a:r>
              <a:rPr lang="en-US" altLang="de-DE" sz="2100">
                <a:solidFill>
                  <a:srgbClr val="FF0000"/>
                </a:solidFill>
              </a:rPr>
              <a:t>Role of initial state geometry ?</a:t>
            </a:r>
          </a:p>
          <a:p>
            <a:pPr eaLnBrk="1" hangingPunct="1">
              <a:spcBef>
                <a:spcPct val="0"/>
              </a:spcBef>
              <a:buFontTx/>
              <a:buNone/>
            </a:pPr>
            <a:endParaRPr lang="en-US" altLang="de-DE" sz="2100">
              <a:solidFill>
                <a:srgbClr val="FF0000"/>
              </a:solidFill>
            </a:endParaRPr>
          </a:p>
          <a:p>
            <a:pPr eaLnBrk="1" hangingPunct="1">
              <a:spcBef>
                <a:spcPct val="0"/>
              </a:spcBef>
              <a:buFontTx/>
              <a:buNone/>
            </a:pPr>
            <a:endParaRPr lang="en-US" altLang="de-DE" sz="2100">
              <a:solidFill>
                <a:srgbClr val="FF0000"/>
              </a:solidFill>
            </a:endParaRPr>
          </a:p>
          <a:p>
            <a:pPr eaLnBrk="1" hangingPunct="1">
              <a:spcBef>
                <a:spcPct val="0"/>
              </a:spcBef>
              <a:buFontTx/>
              <a:buNone/>
            </a:pPr>
            <a:r>
              <a:rPr lang="en-US" altLang="de-DE" sz="2100">
                <a:solidFill>
                  <a:srgbClr val="000000"/>
                </a:solidFill>
              </a:rPr>
              <a:t>Indeed geometry plays an important role. </a:t>
            </a:r>
          </a:p>
        </p:txBody>
      </p:sp>
      <p:sp>
        <p:nvSpPr>
          <p:cNvPr id="6" name="Down Arrow 5"/>
          <p:cNvSpPr>
            <a:spLocks noChangeArrowheads="1"/>
          </p:cNvSpPr>
          <p:nvPr/>
        </p:nvSpPr>
        <p:spPr bwMode="auto">
          <a:xfrm>
            <a:off x="6891338" y="4383088"/>
            <a:ext cx="296862" cy="473075"/>
          </a:xfrm>
          <a:prstGeom prst="down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16389" name="Picture 6" descr="Centrality_C3_Hydr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608138"/>
            <a:ext cx="50419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2997200" y="985838"/>
            <a:ext cx="31257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de-DE" sz="2200">
                <a:solidFill>
                  <a:srgbClr val="0000FF"/>
                </a:solidFill>
              </a:rPr>
              <a:t>3</a:t>
            </a:r>
            <a:r>
              <a:rPr lang="en-US" altLang="de-DE" sz="2200" baseline="30000">
                <a:solidFill>
                  <a:srgbClr val="0000FF"/>
                </a:solidFill>
              </a:rPr>
              <a:t>rd</a:t>
            </a:r>
            <a:r>
              <a:rPr lang="en-US" altLang="de-DE" sz="2200">
                <a:solidFill>
                  <a:srgbClr val="0000FF"/>
                </a:solidFill>
              </a:rPr>
              <a:t>  order flow correlation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Bildschirmpräsentation (4:3)</PresentationFormat>
  <Paragraphs>317</Paragraphs>
  <Slides>22</Slides>
  <Notes>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ＭＳ Ｐゴシック</vt:lpstr>
      <vt:lpstr>Arial</vt:lpstr>
      <vt:lpstr>Calibri</vt:lpstr>
      <vt:lpstr>Symbol</vt:lpstr>
      <vt:lpstr>Wingdings</vt:lpstr>
      <vt:lpstr>Office Theme</vt:lpstr>
      <vt:lpstr>Formel</vt:lpstr>
      <vt:lpstr>Longitudinal de-correlation of anisotropic flow in Pb+Pb collisions</vt:lpstr>
      <vt:lpstr>Plan of the talk</vt:lpstr>
      <vt:lpstr>Motivation: anisotropic flow &amp; initial fluctuation</vt:lpstr>
      <vt:lpstr>Twist of Event planes </vt:lpstr>
      <vt:lpstr>Formulation: longitudinal correlation</vt:lpstr>
      <vt:lpstr>Dynamical Model-1: E-by-E 3+1D ideal hydro</vt:lpstr>
      <vt:lpstr>Dynamical Model-2:  AMPT Monte Carlo </vt:lpstr>
      <vt:lpstr>Result: 3+1D Ideal Hydrodynamics</vt:lpstr>
      <vt:lpstr>Result: 3+1D Ideal Hydrodynamics</vt:lpstr>
      <vt:lpstr>Result: 3+1D Ideal Hydrodynamics</vt:lpstr>
      <vt:lpstr>Possibility of studying Transport coefficients</vt:lpstr>
      <vt:lpstr>Result: E-by-E AMPT</vt:lpstr>
      <vt:lpstr>Result: E-by-E AMPT</vt:lpstr>
      <vt:lpstr>Result: E-by-E AMPT finite multiplicity</vt:lpstr>
      <vt:lpstr>Result: E-by-E AMPT non-flow</vt:lpstr>
      <vt:lpstr>Result: C2, E-by-E AMPT &amp; hydro</vt:lpstr>
      <vt:lpstr>Result: C3, E-by-E AMPT &amp; hydro</vt:lpstr>
      <vt:lpstr>Result: Event distribution of twist angel in ideal hydro </vt:lpstr>
      <vt:lpstr>Result: separating de-correlation &amp; twist in ideal hydro </vt:lpstr>
      <vt:lpstr>Result: separating de-correlation &amp; twist in ideal hydro </vt:lpstr>
      <vt:lpstr>Conclusions &amp; Outlook</vt:lpstr>
      <vt:lpstr>Extra</vt:lpstr>
    </vt:vector>
  </TitlesOfParts>
  <Company>VECC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de-correlation of anisotropic flow in Pb+Pb collisions</dc:title>
  <dc:creator>victor roy</dc:creator>
  <cp:lastModifiedBy>Hendrik van Hees</cp:lastModifiedBy>
  <cp:revision>164</cp:revision>
  <dcterms:created xsi:type="dcterms:W3CDTF">2014-10-26T13:55:08Z</dcterms:created>
  <dcterms:modified xsi:type="dcterms:W3CDTF">2015-05-06T08:05:58Z</dcterms:modified>
</cp:coreProperties>
</file>