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55" r:id="rId2"/>
    <p:sldId id="813" r:id="rId3"/>
    <p:sldId id="814" r:id="rId4"/>
    <p:sldId id="815" r:id="rId5"/>
    <p:sldId id="816" r:id="rId6"/>
    <p:sldId id="817" r:id="rId7"/>
    <p:sldId id="818" r:id="rId8"/>
    <p:sldId id="819" r:id="rId9"/>
    <p:sldId id="820" r:id="rId10"/>
    <p:sldId id="821" r:id="rId11"/>
    <p:sldId id="825" r:id="rId12"/>
    <p:sldId id="826" r:id="rId13"/>
    <p:sldId id="827" r:id="rId14"/>
    <p:sldId id="830" r:id="rId15"/>
    <p:sldId id="831" r:id="rId16"/>
    <p:sldId id="833" r:id="rId17"/>
    <p:sldId id="834" r:id="rId18"/>
    <p:sldId id="835" r:id="rId19"/>
    <p:sldId id="832" r:id="rId20"/>
    <p:sldId id="836" r:id="rId21"/>
    <p:sldId id="837" r:id="rId22"/>
    <p:sldId id="838" r:id="rId23"/>
    <p:sldId id="839" r:id="rId24"/>
    <p:sldId id="840" r:id="rId25"/>
    <p:sldId id="848" r:id="rId26"/>
    <p:sldId id="849" r:id="rId27"/>
    <p:sldId id="841" r:id="rId28"/>
    <p:sldId id="851" r:id="rId29"/>
    <p:sldId id="852" r:id="rId30"/>
  </p:sldIdLst>
  <p:sldSz cx="9906000" cy="6858000" type="A4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CCB3"/>
    <a:srgbClr val="37506D"/>
    <a:srgbClr val="EF921B"/>
    <a:srgbClr val="0076AE"/>
    <a:srgbClr val="F05A64"/>
    <a:srgbClr val="FFB6B4"/>
    <a:srgbClr val="6FC9FF"/>
    <a:srgbClr val="004E73"/>
    <a:srgbClr val="3DF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0" autoAdjust="0"/>
  </p:normalViewPr>
  <p:slideViewPr>
    <p:cSldViewPr snapToObjects="1">
      <p:cViewPr>
        <p:scale>
          <a:sx n="100" d="100"/>
          <a:sy n="100" d="100"/>
        </p:scale>
        <p:origin x="-464" y="-2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71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86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54000" y="290513"/>
            <a:ext cx="7205663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4000" y="6426200"/>
            <a:ext cx="17732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EFA031C-E494-D042-A3E0-0DDEA044180A}" type="datetime4">
              <a:rPr lang="de-DE"/>
              <a:pPr>
                <a:defRPr/>
              </a:pPr>
              <a:t>July 21, 2017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27238" y="6426200"/>
            <a:ext cx="59531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999413" y="6426200"/>
            <a:ext cx="8921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98E77D07-0F8F-DD4C-9119-9DB1A2C68E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3078" name="Picture 6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338" y="269875"/>
            <a:ext cx="12382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54000" y="134938"/>
            <a:ext cx="8637588" cy="107950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54000" y="269875"/>
            <a:ext cx="8637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254000" y="6372225"/>
            <a:ext cx="8637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52413" y="582613"/>
            <a:ext cx="8637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269875"/>
            <a:ext cx="12461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2413" y="6513513"/>
            <a:ext cx="2159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8ED9E4-9A18-F24F-9EC6-C31D6A97D6E9}" type="datetime4">
              <a:rPr lang="de-DE"/>
              <a:pPr>
                <a:defRPr/>
              </a:pPr>
              <a:t>July 21, 2017</a:t>
            </a:fld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693738"/>
            <a:ext cx="3324225" cy="230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4000" y="3213100"/>
            <a:ext cx="8636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411413" y="6513513"/>
            <a:ext cx="5473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885113" y="6513513"/>
            <a:ext cx="1257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0F82B3F2-13DD-D243-8372-6599DB2558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4000" y="290513"/>
            <a:ext cx="7205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en-US" sz="1000" b="1">
              <a:latin typeface="Stafford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4000" y="134938"/>
            <a:ext cx="8637588" cy="107950"/>
          </a:xfrm>
          <a:prstGeom prst="rect">
            <a:avLst/>
          </a:prstGeom>
          <a:solidFill>
            <a:srgbClr val="B5B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4000" y="269875"/>
            <a:ext cx="8637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54000" y="585788"/>
            <a:ext cx="8637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54000" y="6513513"/>
            <a:ext cx="8637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252413" y="3078163"/>
            <a:ext cx="8637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43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charset="0"/>
        <a:cs typeface="+mn-cs"/>
      </a:defRPr>
    </a:lvl2pPr>
    <a:lvl3pPr marL="912813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ＭＳ Ｐゴシック" charset="0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463" y="368300"/>
            <a:ext cx="9363075" cy="20891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lIns="91419" tIns="45709" rIns="91419" bIns="45709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71463" y="196850"/>
            <a:ext cx="9363075" cy="144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/>
          <a:p>
            <a:endParaRPr lang="en-US" sz="1800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273050" y="6597650"/>
            <a:ext cx="9361488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9" tIns="45709" rIns="91419" bIns="45709"/>
          <a:lstStyle/>
          <a:p>
            <a:endParaRPr lang="en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71463" y="360363"/>
            <a:ext cx="9361487" cy="14287"/>
          </a:xfrm>
          <a:prstGeom prst="rect">
            <a:avLst/>
          </a:prstGeom>
          <a:solidFill>
            <a:srgbClr val="EF9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 anchor="ctr"/>
          <a:lstStyle/>
          <a:p>
            <a:endParaRPr lang="en-US" sz="180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71463" y="2457450"/>
            <a:ext cx="9361487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 anchor="ctr"/>
          <a:lstStyle/>
          <a:p>
            <a:endParaRPr lang="en-US" sz="1800"/>
          </a:p>
        </p:txBody>
      </p:sp>
      <p:pic>
        <p:nvPicPr>
          <p:cNvPr id="9" name="Picture 29" descr="gsi_logo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333" b="54559"/>
          <a:stretch>
            <a:fillRect/>
          </a:stretch>
        </p:blipFill>
        <p:spPr bwMode="auto">
          <a:xfrm>
            <a:off x="8558213" y="1665288"/>
            <a:ext cx="1093787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ud_logo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825500"/>
            <a:ext cx="14462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9677" y="1449389"/>
            <a:ext cx="7195627" cy="94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0">
                <a:solidFill>
                  <a:srgbClr val="EF921B"/>
                </a:solidFill>
                <a:latin typeface="Gill Sans"/>
                <a:cs typeface="Gill Sans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09677" y="488951"/>
            <a:ext cx="7195627" cy="838200"/>
          </a:xfrm>
        </p:spPr>
        <p:txBody>
          <a:bodyPr/>
          <a:lstStyle>
            <a:lvl1pPr>
              <a:defRPr>
                <a:solidFill>
                  <a:srgbClr val="EF921B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45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0" y="1620008"/>
            <a:ext cx="4680520" cy="4479943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921B"/>
              </a:buClr>
              <a:defRPr b="0" i="0">
                <a:latin typeface="Gill Sans"/>
                <a:cs typeface="Gill Sans"/>
              </a:defRPr>
            </a:lvl1pPr>
            <a:lvl2pPr marL="179347" indent="-24834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921B"/>
              </a:buClr>
              <a:buSzPct val="70000"/>
              <a:buFont typeface="Wingdings" charset="2"/>
              <a:buChar char=""/>
              <a:defRPr b="0" i="0">
                <a:latin typeface="Gill Sans"/>
                <a:cs typeface="Gill Sans"/>
              </a:defRPr>
            </a:lvl2pPr>
            <a:lvl3pPr marL="538041" indent="-18728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921B"/>
              </a:buClr>
              <a:buSzPct val="70000"/>
              <a:buFont typeface="Wingdings" charset="2"/>
              <a:buChar char=""/>
              <a:defRPr b="0" i="0">
                <a:latin typeface="Gill Sans"/>
                <a:cs typeface="Gill Sans"/>
              </a:defRPr>
            </a:lvl3pPr>
            <a:lvl4pPr marL="717386" indent="-17299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F921B"/>
              </a:buClr>
              <a:buFont typeface="Andale Mono"/>
              <a:buChar char="►"/>
              <a:defRPr b="0" i="0">
                <a:latin typeface="Gill Sans"/>
                <a:cs typeface="Gill Sans"/>
              </a:defRPr>
            </a:lvl4pPr>
            <a:lvl5pPr marL="907843" indent="-188871">
              <a:buClr>
                <a:srgbClr val="004E73"/>
              </a:buClr>
              <a:buFont typeface="Courier New"/>
              <a:buChar char="o"/>
              <a:defRPr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6994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271463" y="368300"/>
            <a:ext cx="93630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 anchor="ctr"/>
          <a:lstStyle/>
          <a:p>
            <a:endParaRPr 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488950"/>
            <a:ext cx="719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271463" y="196850"/>
            <a:ext cx="9363075" cy="144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/>
          <a:p>
            <a:endParaRPr lang="en-US" sz="1800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271463" y="366713"/>
            <a:ext cx="9361487" cy="14287"/>
          </a:xfrm>
          <a:prstGeom prst="rect">
            <a:avLst/>
          </a:prstGeom>
          <a:solidFill>
            <a:srgbClr val="EF921B"/>
          </a:solidFill>
          <a:ln w="9525">
            <a:solidFill>
              <a:srgbClr val="EF921B"/>
            </a:solidFill>
            <a:miter lim="800000"/>
            <a:headEnd/>
            <a:tailEnd/>
          </a:ln>
        </p:spPr>
        <p:txBody>
          <a:bodyPr wrap="none" lIns="91419" tIns="45709" rIns="91419" bIns="45709" anchor="ctr"/>
          <a:lstStyle/>
          <a:p>
            <a:endParaRPr lang="en-US" sz="1800"/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73050" y="6557963"/>
            <a:ext cx="9359900" cy="231775"/>
          </a:xfrm>
          <a:prstGeom prst="rect">
            <a:avLst/>
          </a:prstGeom>
        </p:spPr>
        <p:txBody>
          <a:bodyPr lIns="91419" tIns="45709" rIns="91419" bIns="45709"/>
          <a:lstStyle>
            <a:lvl1pPr>
              <a:defRPr/>
            </a:lvl1pPr>
          </a:lstStyle>
          <a:p>
            <a:pPr algn="r">
              <a:defRPr/>
            </a:pPr>
            <a:r>
              <a:rPr lang="en-US" sz="1100" dirty="0" smtClean="0">
                <a:latin typeface="Gill Sans Light"/>
                <a:ea typeface="+mn-ea"/>
                <a:cs typeface="Gill Sans Light"/>
              </a:rPr>
              <a:t>July 21, 2017  |  HGS-HIRe Lecture Week | Properties of hadrons at finite temperatures and densities |  Exp. Lecture IV |  </a:t>
            </a:r>
            <a:fld id="{E31E5C6D-A762-6247-85A7-566C56EF0ACE}" type="slidenum">
              <a:rPr lang="en-US" sz="1100" smtClean="0">
                <a:latin typeface="Gill Sans Light"/>
                <a:ea typeface="+mn-ea"/>
                <a:cs typeface="Gill Sans Light"/>
              </a:rPr>
              <a:pPr algn="r">
                <a:defRPr/>
              </a:pPr>
              <a:t>‹#›</a:t>
            </a:fld>
            <a:r>
              <a:rPr lang="en-US" sz="1100" dirty="0" smtClean="0">
                <a:latin typeface="Gill Sans Light"/>
                <a:ea typeface="+mn-ea"/>
                <a:cs typeface="Gill Sans Light"/>
              </a:rPr>
              <a:t> / 29</a:t>
            </a:r>
          </a:p>
          <a:p>
            <a:pPr algn="r">
              <a:defRPr/>
            </a:pPr>
            <a:endParaRPr lang="en-US" sz="1100" dirty="0">
              <a:latin typeface="Gill Sans Light"/>
              <a:ea typeface="+mn-ea"/>
              <a:cs typeface="Gill Sans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/>
          <a:ea typeface="ＭＳ Ｐゴシック" charset="0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" charset="0"/>
          <a:ea typeface="ＭＳ Ｐゴシック" charset="0"/>
        </a:defRPr>
      </a:lvl5pPr>
      <a:lvl6pPr marL="457097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</a:defRPr>
      </a:lvl6pPr>
      <a:lvl7pPr marL="914192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</a:defRPr>
      </a:lvl7pPr>
      <a:lvl8pPr marL="1371289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</a:defRPr>
      </a:lvl8pPr>
      <a:lvl9pPr marL="182838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Font typeface="Wingdings" charset="0"/>
        <a:defRPr sz="20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1pPr>
      <a:lvl2pPr marL="177800" indent="-176213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Clr>
          <a:srgbClr val="004E73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2pPr>
      <a:lvl3pPr marL="536575" indent="-185738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Clr>
          <a:srgbClr val="004E73"/>
        </a:buClr>
        <a:buFont typeface="Courier New" charset="0"/>
        <a:buChar char="o"/>
        <a:defRPr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3pPr>
      <a:lvl4pPr marL="715963" indent="-171450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Clr>
          <a:srgbClr val="004E73"/>
        </a:buClr>
        <a:buFont typeface="Courier New" charset="0"/>
        <a:buChar char="o"/>
        <a:defRPr sz="16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4pPr>
      <a:lvl5pPr marL="906463" indent="-187325" algn="l" rtl="0" eaLnBrk="0" fontAlgn="base" hangingPunct="0">
        <a:lnSpc>
          <a:spcPct val="130000"/>
        </a:lnSpc>
        <a:spcBef>
          <a:spcPts val="200"/>
        </a:spcBef>
        <a:spcAft>
          <a:spcPts val="225"/>
        </a:spcAft>
        <a:buClr>
          <a:srgbClr val="004E73"/>
        </a:buClr>
        <a:buFont typeface="Courier New" charset="0"/>
        <a:buChar char="o"/>
        <a:defRPr sz="1600">
          <a:solidFill>
            <a:schemeClr val="tx1"/>
          </a:solidFill>
          <a:latin typeface="+mn-lt"/>
          <a:ea typeface="ＭＳ Ｐゴシック" charset="0"/>
          <a:cs typeface="Tahoma" pitchFamily="34" charset="0"/>
        </a:defRPr>
      </a:lvl5pPr>
      <a:lvl6pPr marL="1364940" indent="-18887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035" indent="-18887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132" indent="-18887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228" indent="-18887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59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emf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4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74.png"/><Relationship Id="rId15" Type="http://schemas.openxmlformats.org/officeDocument/2006/relationships/image" Target="../media/image175.png"/><Relationship Id="rId16" Type="http://schemas.openxmlformats.org/officeDocument/2006/relationships/image" Target="../media/image176.png"/><Relationship Id="rId17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jpe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Relationship Id="rId3" Type="http://schemas.openxmlformats.org/officeDocument/2006/relationships/image" Target="../media/image1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jpe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1" descr="KfN4Rsyp0AyO1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904" y="5050071"/>
            <a:ext cx="5135880" cy="872490"/>
          </a:xfrm>
          <a:prstGeom prst="rect">
            <a:avLst/>
          </a:prstGeom>
        </p:spPr>
      </p:pic>
      <p:pic>
        <p:nvPicPr>
          <p:cNvPr id="4" name="PFE element 2" descr="KfN4Rsyp0AyO2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25" y="840582"/>
            <a:ext cx="4335780" cy="1181100"/>
          </a:xfrm>
          <a:prstGeom prst="rect">
            <a:avLst/>
          </a:prstGeom>
        </p:spPr>
      </p:pic>
      <p:pic>
        <p:nvPicPr>
          <p:cNvPr id="15" name="PFE element 3" descr="KfN4Rsyp0AyO3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884" y="2916088"/>
            <a:ext cx="4152900" cy="963930"/>
          </a:xfrm>
          <a:prstGeom prst="rect">
            <a:avLst/>
          </a:prstGeom>
        </p:spPr>
      </p:pic>
      <p:pic>
        <p:nvPicPr>
          <p:cNvPr id="16" name="PFE element 4" descr="KfN4Rsyp0AyO4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056" y="3251523"/>
            <a:ext cx="2606040" cy="1767840"/>
          </a:xfrm>
          <a:prstGeom prst="rect">
            <a:avLst/>
          </a:prstGeom>
        </p:spPr>
      </p:pic>
      <p:pic>
        <p:nvPicPr>
          <p:cNvPr id="17" name="PFE element 5" descr="KfN4Rsyp0AyO5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30" y="4263078"/>
            <a:ext cx="2186940" cy="20497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55650" y="4984774"/>
            <a:ext cx="792163" cy="0"/>
          </a:xfrm>
          <a:prstGeom prst="straightConnector1">
            <a:avLst/>
          </a:prstGeom>
          <a:ln>
            <a:solidFill>
              <a:srgbClr val="EF92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FE element 7" descr="KfN4Rsyp0AyO6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5" y="4497412"/>
            <a:ext cx="688669" cy="2476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00678" y="4868911"/>
            <a:ext cx="216024" cy="216024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FE element 9" descr="KfN4Rsyp0AyO7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334" y="4392291"/>
            <a:ext cx="368834" cy="47059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449662"/>
            <a:ext cx="8302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457450" y="3881462"/>
            <a:ext cx="792163" cy="0"/>
          </a:xfrm>
          <a:prstGeom prst="straightConnector1">
            <a:avLst/>
          </a:prstGeom>
          <a:ln>
            <a:solidFill>
              <a:srgbClr val="EF92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FE element 12" descr="KfN4Rsyp0AyO8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363" y="3395687"/>
            <a:ext cx="692495" cy="24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66" descr="KfN4Rsyp0AyO50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21335"/>
            <a:ext cx="4160520" cy="354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2" y="2005625"/>
            <a:ext cx="3327648" cy="394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0" y="1905744"/>
            <a:ext cx="3533540" cy="4043536"/>
          </a:xfrm>
          <a:prstGeom prst="rect">
            <a:avLst/>
          </a:prstGeom>
        </p:spPr>
      </p:pic>
      <p:pic>
        <p:nvPicPr>
          <p:cNvPr id="13" name="PFE element 69" descr="KfN4Rsyp0AyO51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97" y="1046902"/>
            <a:ext cx="4964430" cy="381000"/>
          </a:xfrm>
          <a:prstGeom prst="rect">
            <a:avLst/>
          </a:prstGeom>
        </p:spPr>
      </p:pic>
      <p:pic>
        <p:nvPicPr>
          <p:cNvPr id="14" name="PFE element 70" descr="KfN4Rsyp0AyO52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573" y="527085"/>
            <a:ext cx="2453640" cy="461010"/>
          </a:xfrm>
          <a:prstGeom prst="rect">
            <a:avLst/>
          </a:prstGeom>
        </p:spPr>
      </p:pic>
      <p:pic>
        <p:nvPicPr>
          <p:cNvPr id="15" name="PFE element 71" descr="KfN4Rsyp0AyO54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716" y="1419440"/>
            <a:ext cx="4267200" cy="596847"/>
          </a:xfrm>
          <a:prstGeom prst="rect">
            <a:avLst/>
          </a:prstGeom>
        </p:spPr>
      </p:pic>
      <p:pic>
        <p:nvPicPr>
          <p:cNvPr id="16" name="PFE element 72" descr="KfN4Rsyp0AyO55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05" y="1409656"/>
            <a:ext cx="2754630" cy="609600"/>
          </a:xfrm>
          <a:prstGeom prst="rect">
            <a:avLst/>
          </a:prstGeom>
        </p:spPr>
      </p:pic>
      <p:pic>
        <p:nvPicPr>
          <p:cNvPr id="17" name="PFE element 73" descr="KfN4Rsyp0AyO56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1" y="5943244"/>
            <a:ext cx="4050030" cy="596847"/>
          </a:xfrm>
          <a:prstGeom prst="rect">
            <a:avLst/>
          </a:prstGeom>
        </p:spPr>
      </p:pic>
      <p:pic>
        <p:nvPicPr>
          <p:cNvPr id="18" name="PFE element 74" descr="KfN4Rsyp0AyO57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956" y="5948924"/>
            <a:ext cx="3886200" cy="5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75" descr="KfN4Rsyp0AyO5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29" y="2375545"/>
            <a:ext cx="3509010" cy="666750"/>
          </a:xfrm>
          <a:prstGeom prst="rect">
            <a:avLst/>
          </a:prstGeom>
        </p:spPr>
      </p:pic>
      <p:pic>
        <p:nvPicPr>
          <p:cNvPr id="5" name="Picture 4" descr="pNb_momenta_goo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419" y="1265518"/>
            <a:ext cx="4543573" cy="4323721"/>
          </a:xfrm>
          <a:prstGeom prst="rect">
            <a:avLst/>
          </a:prstGeom>
          <a:effectLst/>
        </p:spPr>
      </p:pic>
      <p:pic>
        <p:nvPicPr>
          <p:cNvPr id="10" name="PFE element 77" descr="KfN4Rsyp0AyO59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663" y="1268255"/>
            <a:ext cx="2868930" cy="419100"/>
          </a:xfrm>
          <a:prstGeom prst="rect">
            <a:avLst/>
          </a:prstGeom>
        </p:spPr>
      </p:pic>
      <p:pic>
        <p:nvPicPr>
          <p:cNvPr id="7" name="Picture 6" descr="hades_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43" y="764704"/>
            <a:ext cx="1682017" cy="13375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033120" y="2460958"/>
            <a:ext cx="0" cy="111205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FE element 80" descr="KfN4Rsyp0AyO60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168" y="3151475"/>
            <a:ext cx="17259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7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81" descr="KfN4Rsyp0AyO61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6941820" cy="33147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12" y="1295400"/>
            <a:ext cx="3868604" cy="48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FE element 83" descr="KfN4Rsyp0AyO62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6137878"/>
            <a:ext cx="3185160" cy="355813"/>
          </a:xfrm>
          <a:prstGeom prst="rect">
            <a:avLst/>
          </a:prstGeom>
        </p:spPr>
      </p:pic>
      <p:pic>
        <p:nvPicPr>
          <p:cNvPr id="10" name="PFE element 84" descr="KfN4Rsyp0AyO63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370" y="5519332"/>
            <a:ext cx="2918460" cy="596847"/>
          </a:xfrm>
          <a:prstGeom prst="rect">
            <a:avLst/>
          </a:prstGeom>
        </p:spPr>
      </p:pic>
      <p:pic>
        <p:nvPicPr>
          <p:cNvPr id="11" name="PFE element 85" descr="KfN4Rsyp0AyO64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475" y="1410475"/>
            <a:ext cx="462153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86" descr="KfN4Rsyp0AyO65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3985"/>
            <a:ext cx="1741170" cy="329031"/>
          </a:xfrm>
          <a:prstGeom prst="rect">
            <a:avLst/>
          </a:prstGeom>
        </p:spPr>
      </p:pic>
      <p:pic>
        <p:nvPicPr>
          <p:cNvPr id="4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16" y="990599"/>
            <a:ext cx="3988078" cy="4518573"/>
          </a:xfrm>
          <a:prstGeom prst="rect">
            <a:avLst/>
          </a:prstGeom>
        </p:spPr>
      </p:pic>
      <p:pic>
        <p:nvPicPr>
          <p:cNvPr id="5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895598"/>
            <a:ext cx="3989925" cy="4520666"/>
          </a:xfrm>
          <a:prstGeom prst="rect">
            <a:avLst/>
          </a:prstGeom>
        </p:spPr>
      </p:pic>
      <p:pic>
        <p:nvPicPr>
          <p:cNvPr id="10" name="PFE element 89" descr="KfN4Rsyp0AyO66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04" y="5422996"/>
            <a:ext cx="8823960" cy="1257300"/>
          </a:xfrm>
          <a:prstGeom prst="rect">
            <a:avLst/>
          </a:prstGeom>
        </p:spPr>
      </p:pic>
      <p:pic>
        <p:nvPicPr>
          <p:cNvPr id="11" name="PFE element 90" descr="KfN4Rsyp0AyO67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304" y="905915"/>
            <a:ext cx="2236470" cy="374942"/>
          </a:xfrm>
          <a:prstGeom prst="rect">
            <a:avLst/>
          </a:prstGeom>
        </p:spPr>
      </p:pic>
      <p:pic>
        <p:nvPicPr>
          <p:cNvPr id="12" name="PFE element 91" descr="KfN4Rsyp0AyO69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657" y="905915"/>
            <a:ext cx="2236470" cy="3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6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2" descr="KfN4Rsyp0AyO71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5394960" cy="331470"/>
          </a:xfrm>
          <a:prstGeom prst="rect">
            <a:avLst/>
          </a:prstGeom>
        </p:spPr>
      </p:pic>
      <p:pic>
        <p:nvPicPr>
          <p:cNvPr id="15" name="PFE element 93" descr="KfN4Rsyp0AyO72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080" y="2397527"/>
            <a:ext cx="4404360" cy="2335530"/>
          </a:xfrm>
          <a:prstGeom prst="rect">
            <a:avLst/>
          </a:prstGeom>
        </p:spPr>
      </p:pic>
      <p:pic>
        <p:nvPicPr>
          <p:cNvPr id="4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356" y="1261035"/>
            <a:ext cx="2582448" cy="714018"/>
          </a:xfrm>
          <a:prstGeom prst="rect">
            <a:avLst/>
          </a:prstGeom>
        </p:spPr>
      </p:pic>
      <p:pic>
        <p:nvPicPr>
          <p:cNvPr id="17" name="PFE element 95" descr="KfN4Rsyp0AyO73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16" y="1399861"/>
            <a:ext cx="2842260" cy="381000"/>
          </a:xfrm>
          <a:prstGeom prst="rect">
            <a:avLst/>
          </a:prstGeom>
        </p:spPr>
      </p:pic>
      <p:pic>
        <p:nvPicPr>
          <p:cNvPr id="8" name="Bild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98104"/>
            <a:ext cx="3763108" cy="4267200"/>
          </a:xfrm>
          <a:prstGeom prst="rect">
            <a:avLst/>
          </a:prstGeom>
        </p:spPr>
      </p:pic>
      <p:sp>
        <p:nvSpPr>
          <p:cNvPr id="9" name="Freihandform 12"/>
          <p:cNvSpPr/>
          <p:nvPr/>
        </p:nvSpPr>
        <p:spPr>
          <a:xfrm>
            <a:off x="1522416" y="2148948"/>
            <a:ext cx="2420986" cy="2586275"/>
          </a:xfrm>
          <a:custGeom>
            <a:avLst/>
            <a:gdLst>
              <a:gd name="connsiteX0" fmla="*/ 2622735 w 2622735"/>
              <a:gd name="connsiteY0" fmla="*/ 2581672 h 2586275"/>
              <a:gd name="connsiteX1" fmla="*/ 1753091 w 2622735"/>
              <a:gd name="connsiteY1" fmla="*/ 2526450 h 2586275"/>
              <a:gd name="connsiteX2" fmla="*/ 1104310 w 2622735"/>
              <a:gd name="connsiteY2" fmla="*/ 2222723 h 2586275"/>
              <a:gd name="connsiteX3" fmla="*/ 676390 w 2622735"/>
              <a:gd name="connsiteY3" fmla="*/ 1656688 h 2586275"/>
              <a:gd name="connsiteX4" fmla="*/ 0 w 2622735"/>
              <a:gd name="connsiteY4" fmla="*/ 0 h 25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5" h="2586275">
                <a:moveTo>
                  <a:pt x="2622735" y="2581672"/>
                </a:moveTo>
                <a:cubicBezTo>
                  <a:pt x="2314448" y="2583973"/>
                  <a:pt x="2006162" y="2586275"/>
                  <a:pt x="1753091" y="2526450"/>
                </a:cubicBezTo>
                <a:cubicBezTo>
                  <a:pt x="1500020" y="2466625"/>
                  <a:pt x="1283760" y="2367683"/>
                  <a:pt x="1104310" y="2222723"/>
                </a:cubicBezTo>
                <a:cubicBezTo>
                  <a:pt x="924860" y="2077763"/>
                  <a:pt x="860442" y="2027142"/>
                  <a:pt x="676390" y="1656688"/>
                </a:cubicBezTo>
                <a:cubicBezTo>
                  <a:pt x="492338" y="1286234"/>
                  <a:pt x="0" y="0"/>
                  <a:pt x="0" y="0"/>
                </a:cubicBezTo>
              </a:path>
            </a:pathLst>
          </a:custGeom>
          <a:ln w="12700">
            <a:solidFill>
              <a:srgbClr val="24C238">
                <a:alpha val="5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ihandform 13"/>
          <p:cNvSpPr/>
          <p:nvPr/>
        </p:nvSpPr>
        <p:spPr>
          <a:xfrm>
            <a:off x="1336431" y="2736305"/>
            <a:ext cx="2420986" cy="1976675"/>
          </a:xfrm>
          <a:custGeom>
            <a:avLst/>
            <a:gdLst>
              <a:gd name="connsiteX0" fmla="*/ 2622735 w 2622735"/>
              <a:gd name="connsiteY0" fmla="*/ 2581672 h 2586275"/>
              <a:gd name="connsiteX1" fmla="*/ 1753091 w 2622735"/>
              <a:gd name="connsiteY1" fmla="*/ 2526450 h 2586275"/>
              <a:gd name="connsiteX2" fmla="*/ 1104310 w 2622735"/>
              <a:gd name="connsiteY2" fmla="*/ 2222723 h 2586275"/>
              <a:gd name="connsiteX3" fmla="*/ 676390 w 2622735"/>
              <a:gd name="connsiteY3" fmla="*/ 1656688 h 2586275"/>
              <a:gd name="connsiteX4" fmla="*/ 0 w 2622735"/>
              <a:gd name="connsiteY4" fmla="*/ 0 h 25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5" h="2586275">
                <a:moveTo>
                  <a:pt x="2622735" y="2581672"/>
                </a:moveTo>
                <a:cubicBezTo>
                  <a:pt x="2314448" y="2583973"/>
                  <a:pt x="2006162" y="2586275"/>
                  <a:pt x="1753091" y="2526450"/>
                </a:cubicBezTo>
                <a:cubicBezTo>
                  <a:pt x="1500020" y="2466625"/>
                  <a:pt x="1283760" y="2367683"/>
                  <a:pt x="1104310" y="2222723"/>
                </a:cubicBezTo>
                <a:cubicBezTo>
                  <a:pt x="924860" y="2077763"/>
                  <a:pt x="860442" y="2027142"/>
                  <a:pt x="676390" y="1656688"/>
                </a:cubicBezTo>
                <a:cubicBezTo>
                  <a:pt x="492338" y="1286234"/>
                  <a:pt x="0" y="0"/>
                  <a:pt x="0" y="0"/>
                </a:cubicBezTo>
              </a:path>
            </a:pathLst>
          </a:custGeom>
          <a:ln w="12700">
            <a:solidFill>
              <a:srgbClr val="BD28AD">
                <a:alpha val="5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ihandform 14"/>
          <p:cNvSpPr/>
          <p:nvPr/>
        </p:nvSpPr>
        <p:spPr>
          <a:xfrm>
            <a:off x="1477108" y="3726905"/>
            <a:ext cx="2420986" cy="986075"/>
          </a:xfrm>
          <a:custGeom>
            <a:avLst/>
            <a:gdLst>
              <a:gd name="connsiteX0" fmla="*/ 2622735 w 2622735"/>
              <a:gd name="connsiteY0" fmla="*/ 2581672 h 2586275"/>
              <a:gd name="connsiteX1" fmla="*/ 1753091 w 2622735"/>
              <a:gd name="connsiteY1" fmla="*/ 2526450 h 2586275"/>
              <a:gd name="connsiteX2" fmla="*/ 1104310 w 2622735"/>
              <a:gd name="connsiteY2" fmla="*/ 2222723 h 2586275"/>
              <a:gd name="connsiteX3" fmla="*/ 676390 w 2622735"/>
              <a:gd name="connsiteY3" fmla="*/ 1656688 h 2586275"/>
              <a:gd name="connsiteX4" fmla="*/ 0 w 2622735"/>
              <a:gd name="connsiteY4" fmla="*/ 0 h 25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5" h="2586275">
                <a:moveTo>
                  <a:pt x="2622735" y="2581672"/>
                </a:moveTo>
                <a:cubicBezTo>
                  <a:pt x="2314448" y="2583973"/>
                  <a:pt x="2006162" y="2586275"/>
                  <a:pt x="1753091" y="2526450"/>
                </a:cubicBezTo>
                <a:cubicBezTo>
                  <a:pt x="1500020" y="2466625"/>
                  <a:pt x="1283760" y="2367683"/>
                  <a:pt x="1104310" y="2222723"/>
                </a:cubicBezTo>
                <a:cubicBezTo>
                  <a:pt x="924860" y="2077763"/>
                  <a:pt x="860442" y="2027142"/>
                  <a:pt x="676390" y="1656688"/>
                </a:cubicBezTo>
                <a:cubicBezTo>
                  <a:pt x="492338" y="1286234"/>
                  <a:pt x="0" y="0"/>
                  <a:pt x="0" y="0"/>
                </a:cubicBezTo>
              </a:path>
            </a:pathLst>
          </a:custGeom>
          <a:ln w="12700">
            <a:solidFill>
              <a:srgbClr val="0000FF">
                <a:alpha val="50000"/>
              </a:srgb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ihandform 19"/>
          <p:cNvSpPr/>
          <p:nvPr/>
        </p:nvSpPr>
        <p:spPr>
          <a:xfrm>
            <a:off x="1305802" y="4261224"/>
            <a:ext cx="2548406" cy="441784"/>
          </a:xfrm>
          <a:custGeom>
            <a:avLst/>
            <a:gdLst>
              <a:gd name="connsiteX0" fmla="*/ 0 w 2760773"/>
              <a:gd name="connsiteY0" fmla="*/ 0 h 441784"/>
              <a:gd name="connsiteX1" fmla="*/ 358900 w 2760773"/>
              <a:gd name="connsiteY1" fmla="*/ 248504 h 441784"/>
              <a:gd name="connsiteX2" fmla="*/ 814428 w 2760773"/>
              <a:gd name="connsiteY2" fmla="*/ 331338 h 441784"/>
              <a:gd name="connsiteX3" fmla="*/ 1449406 w 2760773"/>
              <a:gd name="connsiteY3" fmla="*/ 386561 h 441784"/>
              <a:gd name="connsiteX4" fmla="*/ 2181011 w 2760773"/>
              <a:gd name="connsiteY4" fmla="*/ 427978 h 441784"/>
              <a:gd name="connsiteX5" fmla="*/ 2760773 w 2760773"/>
              <a:gd name="connsiteY5" fmla="*/ 441784 h 44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0773" h="441784">
                <a:moveTo>
                  <a:pt x="0" y="0"/>
                </a:moveTo>
                <a:cubicBezTo>
                  <a:pt x="111581" y="96640"/>
                  <a:pt x="223162" y="193281"/>
                  <a:pt x="358900" y="248504"/>
                </a:cubicBezTo>
                <a:cubicBezTo>
                  <a:pt x="494638" y="303727"/>
                  <a:pt x="632677" y="308329"/>
                  <a:pt x="814428" y="331338"/>
                </a:cubicBezTo>
                <a:cubicBezTo>
                  <a:pt x="996179" y="354347"/>
                  <a:pt x="1221642" y="370454"/>
                  <a:pt x="1449406" y="386561"/>
                </a:cubicBezTo>
                <a:cubicBezTo>
                  <a:pt x="1677170" y="402668"/>
                  <a:pt x="1962450" y="418774"/>
                  <a:pt x="2181011" y="427978"/>
                </a:cubicBezTo>
                <a:cubicBezTo>
                  <a:pt x="2399572" y="437182"/>
                  <a:pt x="2760773" y="441784"/>
                  <a:pt x="2760773" y="441784"/>
                </a:cubicBezTo>
              </a:path>
            </a:pathLst>
          </a:custGeom>
          <a:ln w="3175" cmpd="sng">
            <a:solidFill>
              <a:srgbClr val="FF0000">
                <a:alpha val="50000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FE element 101" descr="KfN4Rsyp0AyO74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12" y="5794760"/>
            <a:ext cx="2461260" cy="381000"/>
          </a:xfrm>
          <a:prstGeom prst="rect">
            <a:avLst/>
          </a:prstGeom>
        </p:spPr>
      </p:pic>
      <p:pic>
        <p:nvPicPr>
          <p:cNvPr id="19" name="PFE element 102" descr="KfN4Rsyp0AyO75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40" y="2238833"/>
            <a:ext cx="659130" cy="9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03" descr="KfN4Rsyp0AyO76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4812030" cy="331470"/>
          </a:xfrm>
          <a:prstGeom prst="rect">
            <a:avLst/>
          </a:prstGeom>
        </p:spPr>
      </p:pic>
      <p:pic>
        <p:nvPicPr>
          <p:cNvPr id="29" name="PFE element 104" descr="KfN4Rsyp0AyO77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423" y="2341816"/>
            <a:ext cx="4457700" cy="3211830"/>
          </a:xfrm>
          <a:prstGeom prst="rect">
            <a:avLst/>
          </a:prstGeom>
        </p:spPr>
      </p:pic>
      <p:pic>
        <p:nvPicPr>
          <p:cNvPr id="30" name="PFE element 105" descr="KfN4Rsyp0AyO78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43" y="1322846"/>
            <a:ext cx="4404360" cy="355813"/>
          </a:xfrm>
          <a:prstGeom prst="rect">
            <a:avLst/>
          </a:prstGeom>
        </p:spPr>
      </p:pic>
      <p:pic>
        <p:nvPicPr>
          <p:cNvPr id="31" name="PFE element 106" descr="KfN4Rsyp0AyO79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60" y="4781360"/>
            <a:ext cx="2503170" cy="13487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241032" y="3212976"/>
            <a:ext cx="273034" cy="170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FE element 108" descr="KfN4Rsyp0AyO81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42" y="5587067"/>
            <a:ext cx="3413760" cy="342900"/>
          </a:xfrm>
          <a:prstGeom prst="rect">
            <a:avLst/>
          </a:prstGeom>
        </p:spPr>
      </p:pic>
      <p:pic>
        <p:nvPicPr>
          <p:cNvPr id="27" name="Picture 26" descr="p_nb_promp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44" y="1776658"/>
            <a:ext cx="4104456" cy="37699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635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10" descr="KfN4Rsyp0AyO82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5379720" cy="331470"/>
          </a:xfrm>
          <a:prstGeom prst="rect">
            <a:avLst/>
          </a:prstGeom>
        </p:spPr>
      </p:pic>
      <p:pic>
        <p:nvPicPr>
          <p:cNvPr id="8" name="PFE element 111" descr="KfN4Rsyp0AyO83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568" y="1067172"/>
            <a:ext cx="4305300" cy="467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4" y="1643236"/>
            <a:ext cx="5306923" cy="358596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9" name="PFE element 113" descr="KfN4Rsyp0AyO84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31" y="1332138"/>
            <a:ext cx="3581400" cy="3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14" descr="KfN4Rsyp0AyO85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20594"/>
            <a:ext cx="6797040" cy="355813"/>
          </a:xfrm>
          <a:prstGeom prst="rect">
            <a:avLst/>
          </a:prstGeom>
        </p:spPr>
      </p:pic>
      <p:pic>
        <p:nvPicPr>
          <p:cNvPr id="12" name="PFE element 115" descr="KfN4Rsyp0AyO86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06" y="1839512"/>
            <a:ext cx="43053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98" y="997297"/>
            <a:ext cx="2442581" cy="258950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Bild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228" y="1005762"/>
            <a:ext cx="2372862" cy="25810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608" y="1124744"/>
            <a:ext cx="975122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98" y="3827605"/>
            <a:ext cx="2442581" cy="28358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888" y="3820130"/>
            <a:ext cx="2382201" cy="28358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FE element 121" descr="KfN4Rsyp0AyO87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06" y="4433012"/>
            <a:ext cx="43053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22" descr="KfN4Rsyp0AyO8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4670"/>
            <a:ext cx="4739640" cy="327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9" y="1643236"/>
            <a:ext cx="5304018" cy="36989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11" name="PFE element 124" descr="KfN4Rsyp0AyO89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1260130"/>
            <a:ext cx="3566160" cy="355813"/>
          </a:xfrm>
          <a:prstGeom prst="rect">
            <a:avLst/>
          </a:prstGeom>
        </p:spPr>
      </p:pic>
      <p:sp>
        <p:nvSpPr>
          <p:cNvPr id="6" name="Prostokąt 11"/>
          <p:cNvSpPr/>
          <p:nvPr/>
        </p:nvSpPr>
        <p:spPr>
          <a:xfrm>
            <a:off x="172250" y="2218975"/>
            <a:ext cx="5220804" cy="504056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5" t="4811" r="3487"/>
          <a:stretch/>
        </p:blipFill>
        <p:spPr bwMode="auto">
          <a:xfrm>
            <a:off x="6708155" y="684008"/>
            <a:ext cx="2893114" cy="29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37"/>
          <a:stretch>
            <a:fillRect/>
          </a:stretch>
        </p:blipFill>
        <p:spPr bwMode="auto">
          <a:xfrm>
            <a:off x="6708155" y="3752676"/>
            <a:ext cx="292536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FE element 128" descr="KfN4Rsyp0AyO90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761" y="778315"/>
            <a:ext cx="1371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29" descr="KfN4Rsyp0AyO91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27050"/>
            <a:ext cx="6259830" cy="342900"/>
          </a:xfrm>
          <a:prstGeom prst="rect">
            <a:avLst/>
          </a:prstGeom>
        </p:spPr>
      </p:pic>
      <p:pic>
        <p:nvPicPr>
          <p:cNvPr id="4" name="Picture 3" descr="pp_exclusive_rho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616" y="1704881"/>
            <a:ext cx="3803904" cy="34930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pp_excl_ckt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6" y="1748779"/>
            <a:ext cx="3672408" cy="336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FE element 132" descr="KfN4Rsyp0AyO92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" y="5503632"/>
            <a:ext cx="6057900" cy="1028700"/>
          </a:xfrm>
          <a:prstGeom prst="rect">
            <a:avLst/>
          </a:prstGeom>
        </p:spPr>
      </p:pic>
      <p:pic>
        <p:nvPicPr>
          <p:cNvPr id="14" name="PFE element 133" descr="KfN4Rsyp0AyO93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992" y="1507845"/>
            <a:ext cx="2232660" cy="394072"/>
          </a:xfrm>
          <a:prstGeom prst="rect">
            <a:avLst/>
          </a:prstGeom>
        </p:spPr>
      </p:pic>
      <p:pic>
        <p:nvPicPr>
          <p:cNvPr id="15" name="PFE element 134" descr="KfN4Rsyp0AyO94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68" y="1432372"/>
            <a:ext cx="3592830" cy="355813"/>
          </a:xfrm>
          <a:prstGeom prst="rect">
            <a:avLst/>
          </a:prstGeom>
        </p:spPr>
      </p:pic>
      <p:pic>
        <p:nvPicPr>
          <p:cNvPr id="16" name="PFE element 135" descr="KfN4Rsyp0AyO95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89" y="4167932"/>
            <a:ext cx="2705100" cy="317553"/>
          </a:xfrm>
          <a:prstGeom prst="rect">
            <a:avLst/>
          </a:prstGeom>
        </p:spPr>
      </p:pic>
      <p:pic>
        <p:nvPicPr>
          <p:cNvPr id="17" name="PFE element 136" descr="KfN4Rsyp0AyO96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74" y="5440967"/>
            <a:ext cx="3783330" cy="963930"/>
          </a:xfrm>
          <a:prstGeom prst="rect">
            <a:avLst/>
          </a:prstGeom>
        </p:spPr>
      </p:pic>
      <p:pic>
        <p:nvPicPr>
          <p:cNvPr id="18" name="PFE element 137" descr="KfN4Rsyp0AyO97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07" y="900091"/>
            <a:ext cx="7212330" cy="3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28" y="5013176"/>
            <a:ext cx="1920418" cy="1762266"/>
          </a:xfrm>
          <a:prstGeom prst="rect">
            <a:avLst/>
          </a:prstGeom>
        </p:spPr>
      </p:pic>
      <p:pic>
        <p:nvPicPr>
          <p:cNvPr id="3" name="PFE element 14" descr="KfN4Rsyp0AyO9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4670"/>
            <a:ext cx="1764030" cy="327660"/>
          </a:xfrm>
          <a:prstGeom prst="rect">
            <a:avLst/>
          </a:prstGeom>
        </p:spPr>
      </p:pic>
      <p:pic>
        <p:nvPicPr>
          <p:cNvPr id="11" name="PFE element 15" descr="KfN4Rsyp0AyO10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1" y="1794339"/>
            <a:ext cx="4583430" cy="4011930"/>
          </a:xfrm>
          <a:prstGeom prst="rect">
            <a:avLst/>
          </a:prstGeom>
        </p:spPr>
      </p:pic>
      <p:pic>
        <p:nvPicPr>
          <p:cNvPr id="5" name="Picture 2" descr="DSCF00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12" y="488950"/>
            <a:ext cx="2844601" cy="21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280" y="82642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cbarrel_off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75" y="3318326"/>
            <a:ext cx="22098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Bild 05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200" y="3302451"/>
            <a:ext cx="14366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7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38" descr="KfN4Rsyp0AyO9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6591300" cy="331470"/>
          </a:xfrm>
          <a:prstGeom prst="rect">
            <a:avLst/>
          </a:prstGeom>
        </p:spPr>
      </p:pic>
      <p:pic>
        <p:nvPicPr>
          <p:cNvPr id="20" name="PFE element 139" descr="KfN4Rsyp0AyO99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95" y="1772816"/>
            <a:ext cx="4697730" cy="2678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47" y="1897332"/>
            <a:ext cx="4724645" cy="3547892"/>
          </a:xfrm>
          <a:prstGeom prst="rect">
            <a:avLst/>
          </a:prstGeom>
        </p:spPr>
      </p:pic>
      <p:pic>
        <p:nvPicPr>
          <p:cNvPr id="21" name="PFE element 141" descr="KfN4Rsyp0AyO100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7" y="5646346"/>
            <a:ext cx="4583430" cy="749885"/>
          </a:xfrm>
          <a:prstGeom prst="rect">
            <a:avLst/>
          </a:prstGeom>
        </p:spPr>
      </p:pic>
      <p:pic>
        <p:nvPicPr>
          <p:cNvPr id="7" name="Picture 6" descr="quark_core_photo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162" y="4653136"/>
            <a:ext cx="2110252" cy="19442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2720" y="2187932"/>
            <a:ext cx="2232248" cy="1502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FE element 144" descr="KfN4Rsyp0AyO101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297" y="3160281"/>
            <a:ext cx="621030" cy="342900"/>
          </a:xfrm>
          <a:prstGeom prst="rect">
            <a:avLst/>
          </a:prstGeom>
        </p:spPr>
      </p:pic>
      <p:pic>
        <p:nvPicPr>
          <p:cNvPr id="23" name="PFE element 145" descr="KfN4Rsyp0AyO102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301" y="3265238"/>
            <a:ext cx="1143000" cy="8496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008784" y="3501008"/>
            <a:ext cx="216025" cy="623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FE element 147" descr="KfN4Rsyp0AyO103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53" y="1091017"/>
            <a:ext cx="6107430" cy="979441"/>
          </a:xfrm>
          <a:prstGeom prst="rect">
            <a:avLst/>
          </a:prstGeom>
        </p:spPr>
      </p:pic>
      <p:pic>
        <p:nvPicPr>
          <p:cNvPr id="25" name="PFE element 148" descr="KfN4Rsyp0AyO104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623" y="5355998"/>
            <a:ext cx="1283970" cy="822577"/>
          </a:xfrm>
          <a:prstGeom prst="rect">
            <a:avLst/>
          </a:prstGeom>
        </p:spPr>
      </p:pic>
      <p:pic>
        <p:nvPicPr>
          <p:cNvPr id="26" name="PFE element 149" descr="KfN4Rsyp0AyO106.png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239" y="4672449"/>
            <a:ext cx="1143000" cy="3429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872880" y="3995841"/>
            <a:ext cx="216025" cy="657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ine 55"/>
          <p:cNvSpPr>
            <a:spLocks noChangeShapeType="1"/>
          </p:cNvSpPr>
          <p:nvPr/>
        </p:nvSpPr>
        <p:spPr bwMode="auto">
          <a:xfrm>
            <a:off x="6490163" y="4963351"/>
            <a:ext cx="1127134" cy="265848"/>
          </a:xfrm>
          <a:prstGeom prst="line">
            <a:avLst/>
          </a:prstGeom>
          <a:solidFill>
            <a:srgbClr val="5564A5"/>
          </a:solidFill>
          <a:ln w="57150">
            <a:solidFill>
              <a:srgbClr val="004D9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>
              <a:solidFill>
                <a:schemeClr val="accent6">
                  <a:lumMod val="60000"/>
                  <a:lumOff val="4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3634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52" descr="KfN4Rsyp0AyO107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6591300" cy="331470"/>
          </a:xfrm>
          <a:prstGeom prst="rect">
            <a:avLst/>
          </a:prstGeom>
        </p:spPr>
      </p:pic>
      <p:pic>
        <p:nvPicPr>
          <p:cNvPr id="43" name="PFE element 153" descr="KfN4Rsyp0AyO108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53" y="1091017"/>
            <a:ext cx="6107430" cy="979441"/>
          </a:xfrm>
          <a:prstGeom prst="rect">
            <a:avLst/>
          </a:prstGeom>
        </p:spPr>
      </p:pic>
      <p:pic>
        <p:nvPicPr>
          <p:cNvPr id="5" name="Picture 4" descr="2010_shyam_mose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47" y="1897332"/>
            <a:ext cx="4762377" cy="3547892"/>
          </a:xfrm>
          <a:prstGeom prst="rect">
            <a:avLst/>
          </a:prstGeom>
        </p:spPr>
      </p:pic>
      <p:pic>
        <p:nvPicPr>
          <p:cNvPr id="44" name="PFE element 155" descr="KfN4Rsyp0AyO109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50" y="5643636"/>
            <a:ext cx="4419600" cy="963930"/>
          </a:xfrm>
          <a:prstGeom prst="rect">
            <a:avLst/>
          </a:prstGeom>
        </p:spPr>
      </p:pic>
      <p:pic>
        <p:nvPicPr>
          <p:cNvPr id="45" name="PFE element 156" descr="KfN4Rsyp0AyO110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95" y="1772816"/>
            <a:ext cx="4697730" cy="1878330"/>
          </a:xfrm>
          <a:prstGeom prst="rect">
            <a:avLst/>
          </a:prstGeom>
        </p:spPr>
      </p:pic>
      <p:pic>
        <p:nvPicPr>
          <p:cNvPr id="46" name="PFE element 157" descr="KfN4Rsyp0AyO111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290" y="4128428"/>
            <a:ext cx="1539240" cy="2004060"/>
          </a:xfrm>
          <a:prstGeom prst="rect">
            <a:avLst/>
          </a:prstGeom>
        </p:spPr>
      </p:pic>
      <p:pic>
        <p:nvPicPr>
          <p:cNvPr id="47" name="PFE element 158" descr="KfN4Rsyp0AyO113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697" y="4126855"/>
            <a:ext cx="156972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59" descr="KfN4Rsyp0AyO115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72244"/>
            <a:ext cx="2244090" cy="252512"/>
          </a:xfrm>
          <a:prstGeom prst="rect">
            <a:avLst/>
          </a:prstGeom>
        </p:spPr>
      </p:pic>
      <p:pic>
        <p:nvPicPr>
          <p:cNvPr id="44" name="Picture 43" descr="HADES_RPC_1920_x_120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84" y="188640"/>
            <a:ext cx="2194786" cy="1552426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1758950" y="3695576"/>
            <a:ext cx="730250" cy="292100"/>
          </a:xfrm>
          <a:custGeom>
            <a:avLst/>
            <a:gdLst>
              <a:gd name="connsiteX0" fmla="*/ 730250 w 730250"/>
              <a:gd name="connsiteY0" fmla="*/ 292100 h 292100"/>
              <a:gd name="connsiteX1" fmla="*/ 0 w 730250"/>
              <a:gd name="connsiteY1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250" h="292100">
                <a:moveTo>
                  <a:pt x="730250" y="292100"/>
                </a:moveTo>
                <a:lnTo>
                  <a:pt x="0" y="0"/>
                </a:lnTo>
              </a:path>
            </a:pathLst>
          </a:custGeom>
          <a:noFill/>
          <a:ln w="76200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5" name="PFE element 162" descr="KfN4Rsyp0AyO116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1" y="3411559"/>
            <a:ext cx="1965960" cy="1223010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2205567" y="1496359"/>
            <a:ext cx="4601633" cy="779345"/>
          </a:xfrm>
          <a:custGeom>
            <a:avLst/>
            <a:gdLst>
              <a:gd name="connsiteX0" fmla="*/ 0 w 4601633"/>
              <a:gd name="connsiteY0" fmla="*/ 156634 h 779345"/>
              <a:gd name="connsiteX1" fmla="*/ 317500 w 4601633"/>
              <a:gd name="connsiteY1" fmla="*/ 198967 h 779345"/>
              <a:gd name="connsiteX2" fmla="*/ 609600 w 4601633"/>
              <a:gd name="connsiteY2" fmla="*/ 279400 h 779345"/>
              <a:gd name="connsiteX3" fmla="*/ 766233 w 4601633"/>
              <a:gd name="connsiteY3" fmla="*/ 393700 h 779345"/>
              <a:gd name="connsiteX4" fmla="*/ 918633 w 4601633"/>
              <a:gd name="connsiteY4" fmla="*/ 558800 h 779345"/>
              <a:gd name="connsiteX5" fmla="*/ 1024466 w 4601633"/>
              <a:gd name="connsiteY5" fmla="*/ 630767 h 779345"/>
              <a:gd name="connsiteX6" fmla="*/ 1621366 w 4601633"/>
              <a:gd name="connsiteY6" fmla="*/ 778934 h 779345"/>
              <a:gd name="connsiteX7" fmla="*/ 2112433 w 4601633"/>
              <a:gd name="connsiteY7" fmla="*/ 668867 h 779345"/>
              <a:gd name="connsiteX8" fmla="*/ 2595033 w 4601633"/>
              <a:gd name="connsiteY8" fmla="*/ 491067 h 779345"/>
              <a:gd name="connsiteX9" fmla="*/ 3297766 w 4601633"/>
              <a:gd name="connsiteY9" fmla="*/ 215900 h 779345"/>
              <a:gd name="connsiteX10" fmla="*/ 4288366 w 4601633"/>
              <a:gd name="connsiteY10" fmla="*/ 80434 h 779345"/>
              <a:gd name="connsiteX11" fmla="*/ 4601633 w 4601633"/>
              <a:gd name="connsiteY11" fmla="*/ 0 h 77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01633" h="779345">
                <a:moveTo>
                  <a:pt x="0" y="156634"/>
                </a:moveTo>
                <a:cubicBezTo>
                  <a:pt x="107950" y="167570"/>
                  <a:pt x="215900" y="178506"/>
                  <a:pt x="317500" y="198967"/>
                </a:cubicBezTo>
                <a:cubicBezTo>
                  <a:pt x="419100" y="219428"/>
                  <a:pt x="534811" y="246945"/>
                  <a:pt x="609600" y="279400"/>
                </a:cubicBezTo>
                <a:cubicBezTo>
                  <a:pt x="684389" y="311855"/>
                  <a:pt x="714727" y="347133"/>
                  <a:pt x="766233" y="393700"/>
                </a:cubicBezTo>
                <a:cubicBezTo>
                  <a:pt x="817739" y="440267"/>
                  <a:pt x="875594" y="519289"/>
                  <a:pt x="918633" y="558800"/>
                </a:cubicBezTo>
                <a:cubicBezTo>
                  <a:pt x="961672" y="598311"/>
                  <a:pt x="907344" y="594078"/>
                  <a:pt x="1024466" y="630767"/>
                </a:cubicBezTo>
                <a:cubicBezTo>
                  <a:pt x="1141588" y="667456"/>
                  <a:pt x="1440038" y="772584"/>
                  <a:pt x="1621366" y="778934"/>
                </a:cubicBezTo>
                <a:cubicBezTo>
                  <a:pt x="1802694" y="785284"/>
                  <a:pt x="1950155" y="716845"/>
                  <a:pt x="2112433" y="668867"/>
                </a:cubicBezTo>
                <a:cubicBezTo>
                  <a:pt x="2274711" y="620889"/>
                  <a:pt x="2595033" y="491067"/>
                  <a:pt x="2595033" y="491067"/>
                </a:cubicBezTo>
                <a:cubicBezTo>
                  <a:pt x="2792588" y="415573"/>
                  <a:pt x="3015544" y="284339"/>
                  <a:pt x="3297766" y="215900"/>
                </a:cubicBezTo>
                <a:cubicBezTo>
                  <a:pt x="3579988" y="147461"/>
                  <a:pt x="4071055" y="116417"/>
                  <a:pt x="4288366" y="80434"/>
                </a:cubicBezTo>
                <a:cubicBezTo>
                  <a:pt x="4505677" y="44451"/>
                  <a:pt x="4601633" y="0"/>
                  <a:pt x="4601633" y="0"/>
                </a:cubicBezTo>
              </a:path>
            </a:pathLst>
          </a:custGeom>
          <a:noFill/>
          <a:ln w="10795" cap="flat" cmpd="sng" algn="ctr">
            <a:solidFill>
              <a:srgbClr val="7E97AD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309533" y="2156759"/>
            <a:ext cx="351367" cy="93134"/>
          </a:xfrm>
          <a:custGeom>
            <a:avLst/>
            <a:gdLst>
              <a:gd name="connsiteX0" fmla="*/ 0 w 351367"/>
              <a:gd name="connsiteY0" fmla="*/ 0 h 93134"/>
              <a:gd name="connsiteX1" fmla="*/ 351367 w 351367"/>
              <a:gd name="connsiteY1" fmla="*/ 93134 h 9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367" h="93134">
                <a:moveTo>
                  <a:pt x="0" y="0"/>
                </a:moveTo>
                <a:lnTo>
                  <a:pt x="351367" y="93134"/>
                </a:ln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670800" y="1678393"/>
            <a:ext cx="876300" cy="110066"/>
          </a:xfrm>
          <a:custGeom>
            <a:avLst/>
            <a:gdLst>
              <a:gd name="connsiteX0" fmla="*/ 0 w 876300"/>
              <a:gd name="connsiteY0" fmla="*/ 110066 h 110066"/>
              <a:gd name="connsiteX1" fmla="*/ 876300 w 876300"/>
              <a:gd name="connsiteY1" fmla="*/ 0 h 1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300" h="110066">
                <a:moveTo>
                  <a:pt x="0" y="110066"/>
                </a:moveTo>
                <a:lnTo>
                  <a:pt x="876300" y="0"/>
                </a:ln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116233" y="1793603"/>
            <a:ext cx="817034" cy="185356"/>
          </a:xfrm>
          <a:custGeom>
            <a:avLst/>
            <a:gdLst>
              <a:gd name="connsiteX0" fmla="*/ 0 w 817034"/>
              <a:gd name="connsiteY0" fmla="*/ 3323 h 185356"/>
              <a:gd name="connsiteX1" fmla="*/ 207434 w 817034"/>
              <a:gd name="connsiteY1" fmla="*/ 24490 h 185356"/>
              <a:gd name="connsiteX2" fmla="*/ 817034 w 817034"/>
              <a:gd name="connsiteY2" fmla="*/ 185356 h 18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034" h="185356">
                <a:moveTo>
                  <a:pt x="0" y="3323"/>
                </a:moveTo>
                <a:cubicBezTo>
                  <a:pt x="35631" y="-1263"/>
                  <a:pt x="71262" y="-5849"/>
                  <a:pt x="207434" y="24490"/>
                </a:cubicBezTo>
                <a:cubicBezTo>
                  <a:pt x="343606" y="54829"/>
                  <a:pt x="817034" y="185356"/>
                  <a:pt x="817034" y="185356"/>
                </a:cubicBez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680200" y="1716493"/>
            <a:ext cx="359833" cy="71966"/>
          </a:xfrm>
          <a:custGeom>
            <a:avLst/>
            <a:gdLst>
              <a:gd name="connsiteX0" fmla="*/ 0 w 359833"/>
              <a:gd name="connsiteY0" fmla="*/ 71966 h 71966"/>
              <a:gd name="connsiteX1" fmla="*/ 182033 w 359833"/>
              <a:gd name="connsiteY1" fmla="*/ 46566 h 71966"/>
              <a:gd name="connsiteX2" fmla="*/ 359833 w 359833"/>
              <a:gd name="connsiteY2" fmla="*/ 0 h 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833" h="71966">
                <a:moveTo>
                  <a:pt x="0" y="71966"/>
                </a:moveTo>
                <a:cubicBezTo>
                  <a:pt x="61030" y="65263"/>
                  <a:pt x="122061" y="58560"/>
                  <a:pt x="182033" y="46566"/>
                </a:cubicBezTo>
                <a:cubicBezTo>
                  <a:pt x="242005" y="34572"/>
                  <a:pt x="359833" y="0"/>
                  <a:pt x="359833" y="0"/>
                </a:cubicBez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5055013" y="2055811"/>
            <a:ext cx="1224136" cy="773262"/>
          </a:xfrm>
          <a:prstGeom prst="hexagon">
            <a:avLst/>
          </a:pr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5532967" y="1691093"/>
            <a:ext cx="2468033" cy="103716"/>
          </a:xfrm>
          <a:custGeom>
            <a:avLst/>
            <a:gdLst>
              <a:gd name="connsiteX0" fmla="*/ 0 w 2468033"/>
              <a:gd name="connsiteY0" fmla="*/ 0 h 103716"/>
              <a:gd name="connsiteX1" fmla="*/ 690033 w 2468033"/>
              <a:gd name="connsiteY1" fmla="*/ 93133 h 103716"/>
              <a:gd name="connsiteX2" fmla="*/ 2468033 w 2468033"/>
              <a:gd name="connsiteY2" fmla="*/ 101600 h 10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8033" h="103716">
                <a:moveTo>
                  <a:pt x="0" y="0"/>
                </a:moveTo>
                <a:cubicBezTo>
                  <a:pt x="139347" y="38100"/>
                  <a:pt x="278694" y="76200"/>
                  <a:pt x="690033" y="93133"/>
                </a:cubicBezTo>
                <a:cubicBezTo>
                  <a:pt x="1101372" y="110066"/>
                  <a:pt x="2468033" y="101600"/>
                  <a:pt x="2468033" y="101600"/>
                </a:cubicBez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4813300" y="1500593"/>
            <a:ext cx="3081867" cy="560031"/>
          </a:xfrm>
          <a:custGeom>
            <a:avLst/>
            <a:gdLst>
              <a:gd name="connsiteX0" fmla="*/ 0 w 3081867"/>
              <a:gd name="connsiteY0" fmla="*/ 491066 h 560031"/>
              <a:gd name="connsiteX1" fmla="*/ 842433 w 3081867"/>
              <a:gd name="connsiteY1" fmla="*/ 558800 h 560031"/>
              <a:gd name="connsiteX2" fmla="*/ 1532467 w 3081867"/>
              <a:gd name="connsiteY2" fmla="*/ 508000 h 560031"/>
              <a:gd name="connsiteX3" fmla="*/ 2226733 w 3081867"/>
              <a:gd name="connsiteY3" fmla="*/ 220133 h 560031"/>
              <a:gd name="connsiteX4" fmla="*/ 3081867 w 3081867"/>
              <a:gd name="connsiteY4" fmla="*/ 0 h 5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1867" h="560031">
                <a:moveTo>
                  <a:pt x="0" y="491066"/>
                </a:moveTo>
                <a:cubicBezTo>
                  <a:pt x="293511" y="523522"/>
                  <a:pt x="587022" y="555978"/>
                  <a:pt x="842433" y="558800"/>
                </a:cubicBezTo>
                <a:cubicBezTo>
                  <a:pt x="1097844" y="561622"/>
                  <a:pt x="1301750" y="564444"/>
                  <a:pt x="1532467" y="508000"/>
                </a:cubicBezTo>
                <a:cubicBezTo>
                  <a:pt x="1763184" y="451556"/>
                  <a:pt x="1968500" y="304800"/>
                  <a:pt x="2226733" y="220133"/>
                </a:cubicBezTo>
                <a:cubicBezTo>
                  <a:pt x="2484966" y="135466"/>
                  <a:pt x="3081867" y="0"/>
                  <a:pt x="3081867" y="0"/>
                </a:cubicBezTo>
              </a:path>
            </a:pathLst>
          </a:custGeom>
          <a:noFill/>
          <a:ln w="28575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2188013" y="1482288"/>
            <a:ext cx="4627034" cy="793416"/>
          </a:xfrm>
          <a:custGeom>
            <a:avLst/>
            <a:gdLst>
              <a:gd name="connsiteX0" fmla="*/ 0 w 4627034"/>
              <a:gd name="connsiteY0" fmla="*/ 177800 h 793416"/>
              <a:gd name="connsiteX1" fmla="*/ 643467 w 4627034"/>
              <a:gd name="connsiteY1" fmla="*/ 296334 h 793416"/>
              <a:gd name="connsiteX2" fmla="*/ 1011767 w 4627034"/>
              <a:gd name="connsiteY2" fmla="*/ 626534 h 793416"/>
              <a:gd name="connsiteX3" fmla="*/ 1642534 w 4627034"/>
              <a:gd name="connsiteY3" fmla="*/ 791634 h 793416"/>
              <a:gd name="connsiteX4" fmla="*/ 2129367 w 4627034"/>
              <a:gd name="connsiteY4" fmla="*/ 681567 h 793416"/>
              <a:gd name="connsiteX5" fmla="*/ 3318934 w 4627034"/>
              <a:gd name="connsiteY5" fmla="*/ 224367 h 793416"/>
              <a:gd name="connsiteX6" fmla="*/ 4313767 w 4627034"/>
              <a:gd name="connsiteY6" fmla="*/ 97367 h 793416"/>
              <a:gd name="connsiteX7" fmla="*/ 4627034 w 4627034"/>
              <a:gd name="connsiteY7" fmla="*/ 0 h 7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034" h="793416">
                <a:moveTo>
                  <a:pt x="0" y="177800"/>
                </a:moveTo>
                <a:cubicBezTo>
                  <a:pt x="237419" y="199672"/>
                  <a:pt x="474839" y="221545"/>
                  <a:pt x="643467" y="296334"/>
                </a:cubicBezTo>
                <a:cubicBezTo>
                  <a:pt x="812095" y="371123"/>
                  <a:pt x="845256" y="543984"/>
                  <a:pt x="1011767" y="626534"/>
                </a:cubicBezTo>
                <a:cubicBezTo>
                  <a:pt x="1178278" y="709084"/>
                  <a:pt x="1456267" y="782462"/>
                  <a:pt x="1642534" y="791634"/>
                </a:cubicBezTo>
                <a:cubicBezTo>
                  <a:pt x="1828801" y="800806"/>
                  <a:pt x="1849967" y="776111"/>
                  <a:pt x="2129367" y="681567"/>
                </a:cubicBezTo>
                <a:cubicBezTo>
                  <a:pt x="2408767" y="587023"/>
                  <a:pt x="2954867" y="321734"/>
                  <a:pt x="3318934" y="224367"/>
                </a:cubicBezTo>
                <a:cubicBezTo>
                  <a:pt x="3683001" y="127000"/>
                  <a:pt x="4095750" y="134761"/>
                  <a:pt x="4313767" y="97367"/>
                </a:cubicBezTo>
                <a:cubicBezTo>
                  <a:pt x="4531784" y="59972"/>
                  <a:pt x="4627034" y="0"/>
                  <a:pt x="4627034" y="0"/>
                </a:cubicBezTo>
              </a:path>
            </a:pathLst>
          </a:custGeom>
          <a:noFill/>
          <a:ln w="76200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9134" y="1609750"/>
            <a:ext cx="2051984" cy="2088232"/>
          </a:xfrm>
          <a:prstGeom prst="ellipse">
            <a:avLst/>
          </a:prstGeom>
          <a:noFill/>
          <a:ln w="76200" cap="flat" cmpd="sng" algn="ctr">
            <a:solidFill>
              <a:srgbClr val="DC9E1F">
                <a:lumMod val="40000"/>
                <a:lumOff val="6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448248" y="3914006"/>
            <a:ext cx="108000" cy="144016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95000"/>
                  <a:alpha val="89000"/>
                </a:srgbClr>
              </a:gs>
              <a:gs pos="100000">
                <a:srgbClr val="FF9900">
                  <a:alpha val="8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>
            <a:glow rad="88900">
              <a:srgbClr val="CC8E60">
                <a:satMod val="175000"/>
                <a:alpha val="50000"/>
              </a:srgbClr>
            </a:glow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 rot="20127671">
            <a:off x="5330523" y="1651145"/>
            <a:ext cx="45719" cy="185059"/>
          </a:xfrm>
          <a:prstGeom prst="rect">
            <a:avLst/>
          </a:prstGeom>
          <a:gradFill rotWithShape="1">
            <a:gsLst>
              <a:gs pos="0">
                <a:srgbClr val="9D936F">
                  <a:shade val="85000"/>
                </a:srgbClr>
              </a:gs>
              <a:gs pos="100000">
                <a:srgbClr val="9D936F">
                  <a:tint val="90000"/>
                  <a:alpha val="100000"/>
                  <a:satMod val="200000"/>
                </a:srgbClr>
              </a:gs>
            </a:gsLst>
            <a:path path="circle">
              <a:fillToRect l="100000" t="100000" r="100000" b="100000"/>
            </a:path>
          </a:gradFill>
          <a:ln w="9525" cap="flat" cmpd="sng" algn="ctr">
            <a:solidFill>
              <a:srgbClr val="9D936F"/>
            </a:solidFill>
            <a:prstDash val="solid"/>
          </a:ln>
          <a:effectLst>
            <a:outerShdw blurRad="50800" dist="42924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9" name="pfehide175" hidden="1"/>
          <p:cNvSpPr txBox="1"/>
          <p:nvPr/>
        </p:nvSpPr>
        <p:spPr>
          <a:xfrm>
            <a:off x="5241032" y="1541937"/>
            <a:ext cx="38985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de-DE"/>
            </a:defPPr>
            <a:lvl1pPr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B4936D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Symbol" charset="2"/>
                <a:cs typeface="Symbol" charset="2"/>
              </a:rPr>
              <a:t>p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B4936D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</a:rPr>
              <a:t>-</a:t>
            </a:r>
            <a:endParaRPr kumimoji="0" lang="en-US" sz="2000" b="1" i="0" u="none" strike="noStrike" kern="0" cap="none" spc="0" normalizeH="0" baseline="30000" noProof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rgbClr val="B4936D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38921" y="1540062"/>
            <a:ext cx="394072" cy="403860"/>
            <a:chOff x="317500" y="317500"/>
            <a:chExt cx="394072" cy="403860"/>
          </a:xfrm>
        </p:grpSpPr>
        <p:pic>
          <p:nvPicPr>
            <p:cNvPr id="6" name="PFE element 175" descr="KfN4Rsyp0AyO118.png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394072" cy="403860"/>
            </a:xfrm>
            <a:prstGeom prst="rect">
              <a:avLst/>
            </a:prstGeom>
          </p:spPr>
        </p:pic>
        <p:sp>
          <p:nvSpPr>
            <p:cNvPr id="7" name="Shape_172"/>
            <p:cNvSpPr/>
            <p:nvPr/>
          </p:nvSpPr>
          <p:spPr>
            <a:xfrm>
              <a:off x="317500" y="317500"/>
              <a:ext cx="394072" cy="4038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FE element 176" descr="KfN4Rsyp0AyO120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078" y="3933056"/>
            <a:ext cx="6774180" cy="1805940"/>
          </a:xfrm>
          <a:prstGeom prst="rect">
            <a:avLst/>
          </a:prstGeom>
        </p:spPr>
      </p:pic>
      <p:pic>
        <p:nvPicPr>
          <p:cNvPr id="10" name="PFE element 177" descr="KfN4Rsyp0AyO122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564" y="1339126"/>
            <a:ext cx="443809" cy="381000"/>
          </a:xfrm>
          <a:prstGeom prst="rect">
            <a:avLst/>
          </a:prstGeom>
        </p:spPr>
      </p:pic>
      <p:pic>
        <p:nvPicPr>
          <p:cNvPr id="11" name="PFE element 178" descr="KfN4Rsyp0AyO123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67" y="2056514"/>
            <a:ext cx="1611630" cy="1208998"/>
          </a:xfrm>
          <a:prstGeom prst="rect">
            <a:avLst/>
          </a:prstGeom>
        </p:spPr>
      </p:pic>
      <p:pic>
        <p:nvPicPr>
          <p:cNvPr id="12" name="PFE element 179" descr="KfN4Rsyp0AyO124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64" y="5944392"/>
            <a:ext cx="3451860" cy="3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3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0.00023 C -0.02596 -0.01458 -0.05192 -0.0294 -0.06987 -0.03866 C -0.08782 -0.04792 -0.09439 -0.04491 -0.10769 -0.05532 C -0.12099 -0.06574 -0.14006 -0.08704 -0.15 -0.10162 C -0.15993 -0.1162 -0.16362 -0.12801 -0.1673 -0.14236 C -0.17099 -0.15671 -0.17291 -0.16898 -0.17243 -0.18773 C -0.17195 -0.20648 -0.17211 -0.23264 -0.1641 -0.25532 C -0.15609 -0.27801 -0.13702 -0.3088 -0.12435 -0.32384 C -0.11169 -0.33889 -0.10176 -0.34259 -0.08782 -0.34607 C -0.07387 -0.34954 -0.05657 -0.3507 -0.04102 -0.34421 C -0.02548 -0.33773 -0.00641 -0.32269 0.00513 -0.30718 C 0.01667 -0.29167 0.02292 -0.2706 0.02821 -0.2507 C 0.03334 -0.23079 0.03622 -0.20903 0.0359 -0.18773 C 0.03542 -0.16644 0.03157 -0.1419 0.025 -0.12292 C 0.01843 -0.10394 0.00786 -0.08704 -0.00384 -0.07384 C -0.01554 -0.06065 -0.03157 -0.04907 -0.04551 -0.04421 C -0.05945 -0.03935 -0.07419 -0.04051 -0.08718 -0.04421 C -0.10016 -0.04792 -0.11234 -0.05509 -0.12371 -0.06644 C -0.13509 -0.07778 -0.14743 -0.09722 -0.15512 -0.11181 C -0.16282 -0.12639 -0.16666 -0.13866 -0.16987 -0.15347 C -0.17307 -0.16829 -0.1774 -0.17847 -0.17435 -0.2007 C -0.17131 -0.22292 -0.16426 -0.26366 -0.15192 -0.28681 C -0.13958 -0.30995 -0.11714 -0.32986 -0.1 -0.33958 C -0.08285 -0.34931 -0.06474 -0.34907 -0.04871 -0.34514 C -0.03269 -0.3412 -0.01682 -0.33195 -0.00384 -0.31644 C 0.00914 -0.30093 0.02228 -0.27986 0.02885 -0.25255 C 0.03542 -0.22523 0.03895 -0.17963 0.0359 -0.15162 C 0.0327 -0.12361 0.02228 -0.10278 0.00962 -0.08495 C -0.00304 -0.06713 -0.02179 -0.04977 -0.04038 -0.04421 C -0.05897 -0.03866 -0.08477 -0.04398 -0.10192 -0.05162 C -0.11907 -0.05926 -0.13221 -0.07407 -0.14359 -0.09051 C -0.15496 -0.10695 -0.16618 -0.12199 -0.16987 -0.14977 C -0.17355 -0.17755 -0.17452 -0.22732 -0.16538 -0.25718 C -0.15625 -0.28704 -0.13285 -0.31435 -0.11538 -0.3294 C -0.09791 -0.34445 -0.07836 -0.34676 -0.06089 -0.34792 C -0.04343 -0.34907 -0.0258 -0.34051 -0.01025 -0.33681 C 0.00513 -0.3331 0.0234 -0.33009 0.0327 -0.3257 C 0.04199 -0.3213 0.04007 -0.31898 0.04552 -0.31088 C 0.05065 -0.30278 0.05177 -0.28681 0.06395 -0.27662 C 0.07645 -0.26644 0.10321 -0.25394 0.11923 -0.24977 C 0.13526 -0.2456 0.14584 -0.24676 0.1601 -0.25162 C 0.17452 -0.25648 0.19007 -0.26898 0.20561 -0.27847 C 0.22116 -0.28796 0.24039 -0.29954 0.25385 -0.3081 C 0.26731 -0.31667 0.28093 -0.32662 0.28654 -0.33032 " pathEditMode="relative" ptsTypes="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4872E-6 -1.11111E-6 C 0.01891 -0.00741 0.03798 -0.01482 0.05608 -0.01852 C 0.07419 -0.02222 0.09439 -0.01945 0.10897 -0.02292 C 0.12355 -0.02639 0.13333 -0.03264 0.14326 -0.03889 " pathEditMode="relative" ptsTypes="aa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80" descr="KfN4Rsyp0AyO125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071"/>
            <a:ext cx="5791200" cy="332857"/>
          </a:xfrm>
          <a:prstGeom prst="rect">
            <a:avLst/>
          </a:prstGeom>
        </p:spPr>
      </p:pic>
      <p:sp>
        <p:nvSpPr>
          <p:cNvPr id="4" name="pfehide181" hidden="1"/>
          <p:cNvSpPr>
            <a:spLocks noGrp="1"/>
          </p:cNvSpPr>
          <p:nvPr>
            <p:ph sz="quarter" idx="4294967295"/>
          </p:nvPr>
        </p:nvSpPr>
        <p:spPr>
          <a:xfrm>
            <a:off x="5268912" y="2420888"/>
            <a:ext cx="4436616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Clr>
                <a:srgbClr val="EF921B"/>
              </a:buClr>
              <a:buSzPct val="70000"/>
              <a:buFont typeface="Wingdings" charset="2"/>
              <a:buChar char=""/>
            </a:pPr>
            <a:r>
              <a:rPr lang="en-US" sz="1600" dirty="0">
                <a:solidFill>
                  <a:srgbClr val="F1AA07"/>
                </a:solidFill>
                <a:latin typeface="Gill Sans"/>
                <a:cs typeface="Gill Sans"/>
              </a:rPr>
              <a:t>Vector Meson Dominance</a:t>
            </a:r>
            <a:r>
              <a:rPr lang="en-US" sz="1600" dirty="0">
                <a:latin typeface="Gill Sans"/>
                <a:cs typeface="Gill Sans"/>
              </a:rPr>
              <a:t>: the basis of emissivity calculations for QCD matter.</a:t>
            </a:r>
          </a:p>
          <a:p>
            <a:pPr marL="285750" indent="-285750">
              <a:buClr>
                <a:srgbClr val="EF921B"/>
              </a:buClr>
              <a:buSzPct val="70000"/>
              <a:buFont typeface="Wingdings" charset="2"/>
              <a:buChar char=""/>
            </a:pPr>
            <a:r>
              <a:rPr lang="en-US" sz="1600" dirty="0">
                <a:latin typeface="Gill Sans"/>
                <a:cs typeface="Gill Sans"/>
              </a:rPr>
              <a:t>Crucial to support the validity of the model by elementary </a:t>
            </a:r>
            <a:r>
              <a:rPr lang="en-US" sz="1600" dirty="0" smtClean="0">
                <a:latin typeface="Gill Sans"/>
                <a:cs typeface="Gill Sans"/>
              </a:rPr>
              <a:t>reactions</a:t>
            </a:r>
          </a:p>
          <a:p>
            <a:pPr marL="285750" indent="-285750">
              <a:buClr>
                <a:srgbClr val="EF921B"/>
              </a:buClr>
              <a:buSzPct val="70000"/>
              <a:buFont typeface="Wingdings" charset="2"/>
              <a:buChar char=""/>
            </a:pPr>
            <a:endParaRPr lang="en-US" sz="1600" dirty="0">
              <a:latin typeface="Gill Sans"/>
              <a:cs typeface="Gill Sans"/>
            </a:endParaRPr>
          </a:p>
          <a:p>
            <a:pPr marL="285750" indent="-285750">
              <a:buClr>
                <a:srgbClr val="EF921B"/>
              </a:buClr>
              <a:buSzPct val="70000"/>
              <a:buFont typeface="Wingdings" charset="2"/>
              <a:buChar char=""/>
            </a:pPr>
            <a:r>
              <a:rPr lang="en-US" sz="1600" dirty="0" smtClean="0">
                <a:latin typeface="Gill Sans"/>
                <a:cs typeface="Gill Sans"/>
              </a:rPr>
              <a:t>Virtual </a:t>
            </a:r>
            <a:r>
              <a:rPr lang="en-US" sz="1600" dirty="0">
                <a:latin typeface="Gill Sans"/>
                <a:cs typeface="Gill Sans"/>
              </a:rPr>
              <a:t>excitation of </a:t>
            </a:r>
            <a:r>
              <a:rPr lang="en-US" sz="1600" dirty="0">
                <a:latin typeface="Symbol" charset="2"/>
                <a:cs typeface="Symbol" charset="2"/>
              </a:rPr>
              <a:t>r</a:t>
            </a:r>
            <a:r>
              <a:rPr lang="en-US" sz="1600" dirty="0">
                <a:latin typeface="Gill Sans"/>
                <a:cs typeface="Gill Sans"/>
              </a:rPr>
              <a:t>-meson states in the baryons' meson cloud</a:t>
            </a:r>
            <a:r>
              <a:rPr lang="en-US" sz="1600" dirty="0" smtClean="0">
                <a:latin typeface="Gill Sans"/>
                <a:cs typeface="Gill Sans"/>
              </a:rPr>
              <a:t>?</a:t>
            </a:r>
            <a:endParaRPr lang="en-US" sz="1600" dirty="0">
              <a:latin typeface="Gill Sans"/>
              <a:cs typeface="Gill San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58370" y="2413248"/>
            <a:ext cx="4457700" cy="2895600"/>
            <a:chOff x="317500" y="317500"/>
            <a:chExt cx="4457700" cy="2895600"/>
          </a:xfrm>
        </p:grpSpPr>
        <p:pic>
          <p:nvPicPr>
            <p:cNvPr id="45" name="PFE element 181" descr="KfN4Rsyp0AyO126.png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457700" cy="2895600"/>
            </a:xfrm>
            <a:prstGeom prst="rect">
              <a:avLst/>
            </a:prstGeom>
          </p:spPr>
        </p:pic>
        <p:sp>
          <p:nvSpPr>
            <p:cNvPr id="46" name="Shape_173"/>
            <p:cNvSpPr/>
            <p:nvPr/>
          </p:nvSpPr>
          <p:spPr>
            <a:xfrm>
              <a:off x="317500" y="317500"/>
              <a:ext cx="4457700" cy="2895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FE element 182" descr="KfN4Rsyp0AyO127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418" y="827408"/>
            <a:ext cx="2693670" cy="130683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110660" y="927401"/>
            <a:ext cx="1285928" cy="950333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FE element 184" descr="KfN4Rsyp0AyO129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11" y="1381062"/>
            <a:ext cx="4442460" cy="4088130"/>
          </a:xfrm>
          <a:prstGeom prst="rect">
            <a:avLst/>
          </a:prstGeom>
        </p:spPr>
      </p:pic>
      <p:pic>
        <p:nvPicPr>
          <p:cNvPr id="50" name="PFE element 185" descr="KfN4Rsyp0AyO130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79" y="5491406"/>
            <a:ext cx="4964430" cy="5968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953" y="6082218"/>
            <a:ext cx="1803659" cy="575816"/>
          </a:xfrm>
          <a:prstGeom prst="rect">
            <a:avLst/>
          </a:prstGeom>
        </p:spPr>
      </p:pic>
      <p:grpSp>
        <p:nvGrpSpPr>
          <p:cNvPr id="40" name="pfehide187" hidden="1"/>
          <p:cNvGrpSpPr/>
          <p:nvPr/>
        </p:nvGrpSpPr>
        <p:grpSpPr>
          <a:xfrm>
            <a:off x="416246" y="1388632"/>
            <a:ext cx="4433323" cy="4064955"/>
            <a:chOff x="272230" y="1388632"/>
            <a:chExt cx="4433323" cy="4064955"/>
          </a:xfrm>
        </p:grpSpPr>
        <p:pic>
          <p:nvPicPr>
            <p:cNvPr id="41" name="Picture 40" descr="ratio_exclusive_meson2016.png" hidden="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230" y="1388632"/>
              <a:ext cx="4433323" cy="4064955"/>
            </a:xfrm>
            <a:prstGeom prst="rect">
              <a:avLst/>
            </a:prstGeom>
            <a:effectLst/>
          </p:spPr>
        </p:pic>
        <p:sp>
          <p:nvSpPr>
            <p:cNvPr id="42" name="TextBox 41" hidden="1"/>
            <p:cNvSpPr txBox="1"/>
            <p:nvPr/>
          </p:nvSpPr>
          <p:spPr>
            <a:xfrm>
              <a:off x="1049744" y="1844824"/>
              <a:ext cx="10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56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28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00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72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Preliminary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11678" y="1382759"/>
            <a:ext cx="4442460" cy="4076700"/>
            <a:chOff x="317500" y="317500"/>
            <a:chExt cx="4442460" cy="4076700"/>
          </a:xfrm>
        </p:grpSpPr>
        <p:pic>
          <p:nvPicPr>
            <p:cNvPr id="51" name="PFE element 187" descr="KfN4Rsyp0AyO131.png"/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442460" cy="4076700"/>
            </a:xfrm>
            <a:prstGeom prst="rect">
              <a:avLst/>
            </a:prstGeom>
          </p:spPr>
        </p:pic>
        <p:sp>
          <p:nvSpPr>
            <p:cNvPr id="52" name="Shape_174"/>
            <p:cNvSpPr/>
            <p:nvPr/>
          </p:nvSpPr>
          <p:spPr>
            <a:xfrm>
              <a:off x="317500" y="317500"/>
              <a:ext cx="4442460" cy="4076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pfehide188" hidden="1"/>
          <p:cNvSpPr txBox="1">
            <a:spLocks/>
          </p:cNvSpPr>
          <p:nvPr/>
        </p:nvSpPr>
        <p:spPr>
          <a:xfrm>
            <a:off x="5268912" y="5207814"/>
            <a:ext cx="4436616" cy="1317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>
              <a:buFont typeface="Wingdings" charset="0"/>
              <a:buChar char="à"/>
            </a:pPr>
            <a:r>
              <a:rPr lang="en-US" sz="1600" dirty="0" smtClean="0">
                <a:latin typeface="Gill Sans"/>
                <a:cs typeface="Gill Sans"/>
              </a:rPr>
              <a:t>Strong </a:t>
            </a:r>
            <a:r>
              <a:rPr lang="en-US" sz="1600" dirty="0" smtClean="0">
                <a:solidFill>
                  <a:srgbClr val="F1AA07"/>
                </a:solidFill>
                <a:latin typeface="Gill Sans"/>
                <a:cs typeface="Gill Sans"/>
              </a:rPr>
              <a:t>deviation from unity </a:t>
            </a:r>
            <a:r>
              <a:rPr lang="en-US" sz="1600" dirty="0" smtClean="0">
                <a:latin typeface="Gill Sans"/>
                <a:cs typeface="Gill Sans"/>
              </a:rPr>
              <a:t>show the time-like contribution to the resonance decay and </a:t>
            </a:r>
            <a:r>
              <a:rPr lang="en-US" sz="1600" dirty="0" smtClean="0">
                <a:solidFill>
                  <a:srgbClr val="F1AA07"/>
                </a:solidFill>
                <a:latin typeface="Gill Sans"/>
                <a:cs typeface="Gill Sans"/>
              </a:rPr>
              <a:t>along strict VMD</a:t>
            </a:r>
            <a:r>
              <a:rPr lang="en-US" sz="1600" dirty="0" smtClean="0">
                <a:latin typeface="Gill Sans"/>
                <a:cs typeface="Gill Sans"/>
              </a:rPr>
              <a:t>!</a:t>
            </a:r>
            <a:endParaRPr lang="en-US" sz="1600" dirty="0">
              <a:latin typeface="Gill Sans"/>
              <a:cs typeface="Gill San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258370" y="5207449"/>
            <a:ext cx="4457700" cy="1318260"/>
            <a:chOff x="317500" y="317500"/>
            <a:chExt cx="4457700" cy="1318260"/>
          </a:xfrm>
        </p:grpSpPr>
        <p:pic>
          <p:nvPicPr>
            <p:cNvPr id="54" name="PFE element 188" descr="KfN4Rsyp0AyO132.png"/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457700" cy="1318260"/>
            </a:xfrm>
            <a:prstGeom prst="rect">
              <a:avLst/>
            </a:prstGeom>
          </p:spPr>
        </p:pic>
        <p:sp>
          <p:nvSpPr>
            <p:cNvPr id="55" name="Shape_175"/>
            <p:cNvSpPr/>
            <p:nvPr/>
          </p:nvSpPr>
          <p:spPr>
            <a:xfrm>
              <a:off x="317500" y="317500"/>
              <a:ext cx="4457700" cy="13182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FE element 189" descr="KfN4Rsyp0AyO133.png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50" y="1144057"/>
            <a:ext cx="444246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90" descr="KfN4Rsyp0AyO134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74675"/>
            <a:ext cx="918210" cy="247650"/>
          </a:xfrm>
          <a:prstGeom prst="rect">
            <a:avLst/>
          </a:prstGeom>
        </p:spPr>
      </p:pic>
      <p:pic>
        <p:nvPicPr>
          <p:cNvPr id="4" name="Picture 3" descr="fortune-teller-1024x8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068" y="898102"/>
            <a:ext cx="5323236" cy="4403106"/>
          </a:xfrm>
          <a:prstGeom prst="rect">
            <a:avLst/>
          </a:prstGeom>
        </p:spPr>
      </p:pic>
      <p:pic>
        <p:nvPicPr>
          <p:cNvPr id="7" name="PFE element 192" descr="KfN4Rsyp0AyO135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000" y="5295746"/>
            <a:ext cx="50787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p_vacuu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683" y="1279905"/>
            <a:ext cx="5652000" cy="4312732"/>
          </a:xfrm>
          <a:prstGeom prst="rect">
            <a:avLst/>
          </a:prstGeom>
        </p:spPr>
      </p:pic>
      <p:grpSp>
        <p:nvGrpSpPr>
          <p:cNvPr id="5" name="pfehide194" hidden="1"/>
          <p:cNvGrpSpPr/>
          <p:nvPr/>
        </p:nvGrpSpPr>
        <p:grpSpPr>
          <a:xfrm>
            <a:off x="189081" y="4439474"/>
            <a:ext cx="2389968" cy="1769980"/>
            <a:chOff x="434649" y="4165758"/>
            <a:chExt cx="2389968" cy="1769980"/>
          </a:xfrm>
        </p:grpSpPr>
        <p:grpSp>
          <p:nvGrpSpPr>
            <p:cNvPr id="6" name="Group 349" hidden="1"/>
            <p:cNvGrpSpPr>
              <a:grpSpLocks/>
            </p:cNvGrpSpPr>
            <p:nvPr/>
          </p:nvGrpSpPr>
          <p:grpSpPr bwMode="auto">
            <a:xfrm>
              <a:off x="539688" y="4303767"/>
              <a:ext cx="2266923" cy="1588282"/>
              <a:chOff x="1080" y="1015"/>
              <a:chExt cx="3969" cy="2983"/>
            </a:xfrm>
          </p:grpSpPr>
          <p:sp>
            <p:nvSpPr>
              <p:cNvPr id="10" name="Rectangle 350" hidden="1"/>
              <p:cNvSpPr>
                <a:spLocks noChangeArrowheads="1"/>
              </p:cNvSpPr>
              <p:nvPr/>
            </p:nvSpPr>
            <p:spPr bwMode="auto">
              <a:xfrm>
                <a:off x="1247" y="1094"/>
                <a:ext cx="3493" cy="2586"/>
              </a:xfrm>
              <a:prstGeom prst="rect">
                <a:avLst/>
              </a:prstGeom>
              <a:solidFill>
                <a:srgbClr val="FAF0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1" name="Oval 351" hidden="1"/>
              <p:cNvSpPr>
                <a:spLocks noChangeArrowheads="1"/>
              </p:cNvSpPr>
              <p:nvPr/>
            </p:nvSpPr>
            <p:spPr bwMode="auto">
              <a:xfrm>
                <a:off x="1533" y="1979"/>
                <a:ext cx="981" cy="953"/>
              </a:xfrm>
              <a:prstGeom prst="ellipse">
                <a:avLst/>
              </a:prstGeom>
              <a:solidFill>
                <a:srgbClr val="F0D57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2" name="Oval 352" hidden="1"/>
              <p:cNvSpPr>
                <a:spLocks noChangeArrowheads="1"/>
              </p:cNvSpPr>
              <p:nvPr/>
            </p:nvSpPr>
            <p:spPr bwMode="auto">
              <a:xfrm>
                <a:off x="1747" y="2192"/>
                <a:ext cx="553" cy="52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3" name="Oval 353" hidden="1"/>
              <p:cNvSpPr>
                <a:spLocks noChangeArrowheads="1"/>
              </p:cNvSpPr>
              <p:nvPr/>
            </p:nvSpPr>
            <p:spPr bwMode="auto">
              <a:xfrm>
                <a:off x="2713" y="2274"/>
                <a:ext cx="981" cy="953"/>
              </a:xfrm>
              <a:prstGeom prst="ellipse">
                <a:avLst/>
              </a:prstGeom>
              <a:solidFill>
                <a:srgbClr val="F0D57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4" name="Oval 354" hidden="1"/>
              <p:cNvSpPr>
                <a:spLocks noChangeArrowheads="1"/>
              </p:cNvSpPr>
              <p:nvPr/>
            </p:nvSpPr>
            <p:spPr bwMode="auto">
              <a:xfrm>
                <a:off x="2927" y="2487"/>
                <a:ext cx="553" cy="52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grpSp>
            <p:nvGrpSpPr>
              <p:cNvPr id="15" name="Group 355" hidden="1"/>
              <p:cNvGrpSpPr>
                <a:grpSpLocks/>
              </p:cNvGrpSpPr>
              <p:nvPr/>
            </p:nvGrpSpPr>
            <p:grpSpPr bwMode="auto">
              <a:xfrm>
                <a:off x="1080" y="1049"/>
                <a:ext cx="981" cy="953"/>
                <a:chOff x="3923" y="2341"/>
                <a:chExt cx="981" cy="953"/>
              </a:xfrm>
            </p:grpSpPr>
            <p:sp>
              <p:nvSpPr>
                <p:cNvPr id="53" name="Oval 356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rgbClr val="F0D5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  <p:sp>
              <p:nvSpPr>
                <p:cNvPr id="54" name="Oval 357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</p:grpSp>
          <p:grpSp>
            <p:nvGrpSpPr>
              <p:cNvPr id="16" name="Group 358" hidden="1"/>
              <p:cNvGrpSpPr>
                <a:grpSpLocks/>
              </p:cNvGrpSpPr>
              <p:nvPr/>
            </p:nvGrpSpPr>
            <p:grpSpPr bwMode="auto">
              <a:xfrm>
                <a:off x="4068" y="2047"/>
                <a:ext cx="981" cy="953"/>
                <a:chOff x="3872" y="2341"/>
                <a:chExt cx="981" cy="953"/>
              </a:xfrm>
            </p:grpSpPr>
            <p:sp>
              <p:nvSpPr>
                <p:cNvPr id="51" name="Oval 359" hidden="1"/>
                <p:cNvSpPr>
                  <a:spLocks noChangeArrowheads="1"/>
                </p:cNvSpPr>
                <p:nvPr/>
              </p:nvSpPr>
              <p:spPr bwMode="auto">
                <a:xfrm>
                  <a:off x="3872" y="2341"/>
                  <a:ext cx="981" cy="953"/>
                </a:xfrm>
                <a:prstGeom prst="ellipse">
                  <a:avLst/>
                </a:prstGeom>
                <a:solidFill>
                  <a:srgbClr val="F0D5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  <p:sp>
              <p:nvSpPr>
                <p:cNvPr id="52" name="Oval 360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</p:grpSp>
          <p:sp>
            <p:nvSpPr>
              <p:cNvPr id="17" name="Oval 361" hidden="1"/>
              <p:cNvSpPr>
                <a:spLocks noChangeArrowheads="1"/>
              </p:cNvSpPr>
              <p:nvPr/>
            </p:nvSpPr>
            <p:spPr bwMode="auto">
              <a:xfrm>
                <a:off x="3302" y="1367"/>
                <a:ext cx="981" cy="953"/>
              </a:xfrm>
              <a:prstGeom prst="ellipse">
                <a:avLst/>
              </a:prstGeom>
              <a:solidFill>
                <a:srgbClr val="F0D57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8" name="Oval 362" hidden="1"/>
              <p:cNvSpPr>
                <a:spLocks noChangeArrowheads="1"/>
              </p:cNvSpPr>
              <p:nvPr/>
            </p:nvSpPr>
            <p:spPr bwMode="auto">
              <a:xfrm>
                <a:off x="3516" y="1580"/>
                <a:ext cx="553" cy="52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19" name="Oval 363" hidden="1"/>
              <p:cNvSpPr>
                <a:spLocks noChangeArrowheads="1"/>
              </p:cNvSpPr>
              <p:nvPr/>
            </p:nvSpPr>
            <p:spPr bwMode="auto">
              <a:xfrm>
                <a:off x="2300" y="1298"/>
                <a:ext cx="981" cy="953"/>
              </a:xfrm>
              <a:prstGeom prst="ellipse">
                <a:avLst/>
              </a:prstGeom>
              <a:solidFill>
                <a:srgbClr val="F0D57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sp>
            <p:nvSpPr>
              <p:cNvPr id="20" name="Oval 364" hidden="1"/>
              <p:cNvSpPr>
                <a:spLocks noChangeArrowheads="1"/>
              </p:cNvSpPr>
              <p:nvPr/>
            </p:nvSpPr>
            <p:spPr bwMode="auto">
              <a:xfrm>
                <a:off x="2496" y="1511"/>
                <a:ext cx="553" cy="52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 sz="1800"/>
              </a:p>
            </p:txBody>
          </p:sp>
          <p:grpSp>
            <p:nvGrpSpPr>
              <p:cNvPr id="21" name="Group 365" hidden="1"/>
              <p:cNvGrpSpPr>
                <a:grpSpLocks/>
              </p:cNvGrpSpPr>
              <p:nvPr/>
            </p:nvGrpSpPr>
            <p:grpSpPr bwMode="auto">
              <a:xfrm>
                <a:off x="1927" y="3045"/>
                <a:ext cx="981" cy="953"/>
                <a:chOff x="3923" y="2341"/>
                <a:chExt cx="981" cy="953"/>
              </a:xfrm>
            </p:grpSpPr>
            <p:sp>
              <p:nvSpPr>
                <p:cNvPr id="49" name="Oval 366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rgbClr val="F0D5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  <p:sp>
              <p:nvSpPr>
                <p:cNvPr id="50" name="Oval 367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</p:grpSp>
          <p:grpSp>
            <p:nvGrpSpPr>
              <p:cNvPr id="22" name="Group 368" hidden="1"/>
              <p:cNvGrpSpPr>
                <a:grpSpLocks/>
              </p:cNvGrpSpPr>
              <p:nvPr/>
            </p:nvGrpSpPr>
            <p:grpSpPr bwMode="auto">
              <a:xfrm>
                <a:off x="3597" y="2931"/>
                <a:ext cx="981" cy="953"/>
                <a:chOff x="3923" y="2341"/>
                <a:chExt cx="981" cy="953"/>
              </a:xfrm>
            </p:grpSpPr>
            <p:sp>
              <p:nvSpPr>
                <p:cNvPr id="47" name="Oval 369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rgbClr val="F0D5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  <p:sp>
              <p:nvSpPr>
                <p:cNvPr id="48" name="Oval 370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</p:grpSp>
          <p:sp>
            <p:nvSpPr>
              <p:cNvPr id="23" name="Text Box 371" hidden="1"/>
              <p:cNvSpPr txBox="1">
                <a:spLocks noChangeArrowheads="1"/>
              </p:cNvSpPr>
              <p:nvPr/>
            </p:nvSpPr>
            <p:spPr bwMode="auto">
              <a:xfrm>
                <a:off x="1947" y="1968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4" name="Text Box 372" hidden="1"/>
              <p:cNvSpPr txBox="1">
                <a:spLocks noChangeArrowheads="1"/>
              </p:cNvSpPr>
              <p:nvPr/>
            </p:nvSpPr>
            <p:spPr bwMode="auto">
              <a:xfrm>
                <a:off x="2060" y="2089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5" name="Text Box 373" hidden="1"/>
              <p:cNvSpPr txBox="1">
                <a:spLocks noChangeArrowheads="1"/>
              </p:cNvSpPr>
              <p:nvPr/>
            </p:nvSpPr>
            <p:spPr bwMode="auto">
              <a:xfrm>
                <a:off x="2603" y="1477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6" name="Text Box 374" hidden="1"/>
              <p:cNvSpPr txBox="1">
                <a:spLocks noChangeArrowheads="1"/>
              </p:cNvSpPr>
              <p:nvPr/>
            </p:nvSpPr>
            <p:spPr bwMode="auto">
              <a:xfrm>
                <a:off x="2716" y="1265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7" name="Text Box 375" hidden="1"/>
              <p:cNvSpPr txBox="1">
                <a:spLocks noChangeArrowheads="1"/>
              </p:cNvSpPr>
              <p:nvPr/>
            </p:nvSpPr>
            <p:spPr bwMode="auto">
              <a:xfrm>
                <a:off x="2829" y="1386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8" name="Text Box 376" hidden="1"/>
              <p:cNvSpPr txBox="1">
                <a:spLocks noChangeArrowheads="1"/>
              </p:cNvSpPr>
              <p:nvPr/>
            </p:nvSpPr>
            <p:spPr bwMode="auto">
              <a:xfrm>
                <a:off x="3036" y="2452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29" name="Text Box 377" hidden="1"/>
              <p:cNvSpPr txBox="1">
                <a:spLocks noChangeArrowheads="1"/>
              </p:cNvSpPr>
              <p:nvPr/>
            </p:nvSpPr>
            <p:spPr bwMode="auto">
              <a:xfrm>
                <a:off x="3149" y="2240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0" name="Text Box 378" hidden="1"/>
              <p:cNvSpPr txBox="1">
                <a:spLocks noChangeArrowheads="1"/>
              </p:cNvSpPr>
              <p:nvPr/>
            </p:nvSpPr>
            <p:spPr bwMode="auto">
              <a:xfrm>
                <a:off x="3262" y="2361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1" name="Text Box 379" hidden="1"/>
              <p:cNvSpPr txBox="1">
                <a:spLocks noChangeArrowheads="1"/>
              </p:cNvSpPr>
              <p:nvPr/>
            </p:nvSpPr>
            <p:spPr bwMode="auto">
              <a:xfrm>
                <a:off x="2286" y="3245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2" name="Text Box 380" hidden="1"/>
              <p:cNvSpPr txBox="1">
                <a:spLocks noChangeArrowheads="1"/>
              </p:cNvSpPr>
              <p:nvPr/>
            </p:nvSpPr>
            <p:spPr bwMode="auto">
              <a:xfrm>
                <a:off x="2399" y="3034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3" name="Text Box 381" hidden="1"/>
              <p:cNvSpPr txBox="1">
                <a:spLocks noChangeArrowheads="1"/>
              </p:cNvSpPr>
              <p:nvPr/>
            </p:nvSpPr>
            <p:spPr bwMode="auto">
              <a:xfrm>
                <a:off x="2511" y="3155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4" name="Text Box 382" hidden="1"/>
              <p:cNvSpPr txBox="1">
                <a:spLocks noChangeArrowheads="1"/>
              </p:cNvSpPr>
              <p:nvPr/>
            </p:nvSpPr>
            <p:spPr bwMode="auto">
              <a:xfrm>
                <a:off x="1401" y="1227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5" name="Text Box 383" hidden="1"/>
              <p:cNvSpPr txBox="1">
                <a:spLocks noChangeArrowheads="1"/>
              </p:cNvSpPr>
              <p:nvPr/>
            </p:nvSpPr>
            <p:spPr bwMode="auto">
              <a:xfrm>
                <a:off x="1514" y="1015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6" name="Text Box 384" hidden="1"/>
              <p:cNvSpPr txBox="1">
                <a:spLocks noChangeArrowheads="1"/>
              </p:cNvSpPr>
              <p:nvPr/>
            </p:nvSpPr>
            <p:spPr bwMode="auto">
              <a:xfrm>
                <a:off x="1627" y="1136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7" name="Text Box 385" hidden="1"/>
              <p:cNvSpPr txBox="1">
                <a:spLocks noChangeArrowheads="1"/>
              </p:cNvSpPr>
              <p:nvPr/>
            </p:nvSpPr>
            <p:spPr bwMode="auto">
              <a:xfrm>
                <a:off x="3919" y="3109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8" name="Text Box 386" hidden="1"/>
              <p:cNvSpPr txBox="1">
                <a:spLocks noChangeArrowheads="1"/>
              </p:cNvSpPr>
              <p:nvPr/>
            </p:nvSpPr>
            <p:spPr bwMode="auto">
              <a:xfrm>
                <a:off x="4032" y="2897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39" name="Text Box 387" hidden="1"/>
              <p:cNvSpPr txBox="1">
                <a:spLocks noChangeArrowheads="1"/>
              </p:cNvSpPr>
              <p:nvPr/>
            </p:nvSpPr>
            <p:spPr bwMode="auto">
              <a:xfrm>
                <a:off x="4144" y="3018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0" name="Text Box 388" hidden="1"/>
              <p:cNvSpPr txBox="1">
                <a:spLocks noChangeArrowheads="1"/>
              </p:cNvSpPr>
              <p:nvPr/>
            </p:nvSpPr>
            <p:spPr bwMode="auto">
              <a:xfrm>
                <a:off x="3603" y="1544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1" name="Text Box 389" hidden="1"/>
              <p:cNvSpPr txBox="1">
                <a:spLocks noChangeArrowheads="1"/>
              </p:cNvSpPr>
              <p:nvPr/>
            </p:nvSpPr>
            <p:spPr bwMode="auto">
              <a:xfrm>
                <a:off x="3716" y="1332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2" name="Text Box 390" hidden="1"/>
              <p:cNvSpPr txBox="1">
                <a:spLocks noChangeArrowheads="1"/>
              </p:cNvSpPr>
              <p:nvPr/>
            </p:nvSpPr>
            <p:spPr bwMode="auto">
              <a:xfrm>
                <a:off x="3829" y="1453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3" name="Text Box 391" hidden="1"/>
              <p:cNvSpPr txBox="1">
                <a:spLocks noChangeArrowheads="1"/>
              </p:cNvSpPr>
              <p:nvPr/>
            </p:nvSpPr>
            <p:spPr bwMode="auto">
              <a:xfrm>
                <a:off x="4440" y="2247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4" name="Text Box 392" hidden="1"/>
              <p:cNvSpPr txBox="1">
                <a:spLocks noChangeArrowheads="1"/>
              </p:cNvSpPr>
              <p:nvPr/>
            </p:nvSpPr>
            <p:spPr bwMode="auto">
              <a:xfrm>
                <a:off x="4552" y="2035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3399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5" name="Text Box 393" hidden="1"/>
              <p:cNvSpPr txBox="1">
                <a:spLocks noChangeArrowheads="1"/>
              </p:cNvSpPr>
              <p:nvPr/>
            </p:nvSpPr>
            <p:spPr bwMode="auto">
              <a:xfrm>
                <a:off x="4666" y="2156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33CC33"/>
                    </a:solidFill>
                    <a:latin typeface="Mistral" charset="0"/>
                  </a:rPr>
                  <a:t>q</a:t>
                </a:r>
              </a:p>
            </p:txBody>
          </p:sp>
          <p:sp>
            <p:nvSpPr>
              <p:cNvPr id="46" name="Text Box 394" hidden="1"/>
              <p:cNvSpPr txBox="1">
                <a:spLocks noChangeArrowheads="1"/>
              </p:cNvSpPr>
              <p:nvPr/>
            </p:nvSpPr>
            <p:spPr bwMode="auto">
              <a:xfrm>
                <a:off x="1834" y="2180"/>
                <a:ext cx="18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de-DE" sz="1800" b="1">
                    <a:solidFill>
                      <a:srgbClr val="FF3300"/>
                    </a:solidFill>
                    <a:latin typeface="Mistral" charset="0"/>
                  </a:rPr>
                  <a:t>q</a:t>
                </a:r>
              </a:p>
            </p:txBody>
          </p:sp>
        </p:grpSp>
        <p:grpSp>
          <p:nvGrpSpPr>
            <p:cNvPr id="7" name="Group 6" hidden="1"/>
            <p:cNvGrpSpPr/>
            <p:nvPr/>
          </p:nvGrpSpPr>
          <p:grpSpPr>
            <a:xfrm>
              <a:off x="434649" y="4165758"/>
              <a:ext cx="2389968" cy="1769980"/>
              <a:chOff x="434649" y="4165758"/>
              <a:chExt cx="2389968" cy="1769980"/>
            </a:xfrm>
          </p:grpSpPr>
          <p:sp>
            <p:nvSpPr>
              <p:cNvPr id="8" name="Frame 7" hidden="1"/>
              <p:cNvSpPr/>
              <p:nvPr/>
            </p:nvSpPr>
            <p:spPr>
              <a:xfrm>
                <a:off x="434649" y="4165758"/>
                <a:ext cx="2388640" cy="1618844"/>
              </a:xfrm>
              <a:prstGeom prst="frame">
                <a:avLst/>
              </a:prstGeom>
              <a:solidFill>
                <a:srgbClr val="FFFFFF"/>
              </a:solidFill>
              <a:ln>
                <a:noFill/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 hidden="1"/>
              <p:cNvSpPr/>
              <p:nvPr/>
            </p:nvSpPr>
            <p:spPr>
              <a:xfrm>
                <a:off x="643960" y="5680136"/>
                <a:ext cx="2180657" cy="2556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82" name="Group 281"/>
          <p:cNvGrpSpPr/>
          <p:nvPr/>
        </p:nvGrpSpPr>
        <p:grpSpPr>
          <a:xfrm>
            <a:off x="178200" y="4436734"/>
            <a:ext cx="2411730" cy="1775460"/>
            <a:chOff x="317500" y="317500"/>
            <a:chExt cx="2411730" cy="1775460"/>
          </a:xfrm>
        </p:grpSpPr>
        <p:pic>
          <p:nvPicPr>
            <p:cNvPr id="2" name="PFE element 194" descr="KfN4Rsyp0AyO136.png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411730" cy="1775460"/>
            </a:xfrm>
            <a:prstGeom prst="rect">
              <a:avLst/>
            </a:prstGeom>
          </p:spPr>
        </p:pic>
        <p:sp>
          <p:nvSpPr>
            <p:cNvPr id="3" name="Shape_176"/>
            <p:cNvSpPr/>
            <p:nvPr/>
          </p:nvSpPr>
          <p:spPr>
            <a:xfrm>
              <a:off x="317500" y="317500"/>
              <a:ext cx="2411730" cy="17754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pfehide195" hidden="1"/>
          <p:cNvGrpSpPr/>
          <p:nvPr/>
        </p:nvGrpSpPr>
        <p:grpSpPr>
          <a:xfrm rot="16200000">
            <a:off x="109062" y="3679352"/>
            <a:ext cx="1166191" cy="1127380"/>
            <a:chOff x="2613096" y="320237"/>
            <a:chExt cx="1166191" cy="1127380"/>
          </a:xfrm>
        </p:grpSpPr>
        <p:sp>
          <p:nvSpPr>
            <p:cNvPr id="56" name="Line 8" hidden="1"/>
            <p:cNvSpPr>
              <a:spLocks noChangeShapeType="1"/>
            </p:cNvSpPr>
            <p:nvPr/>
          </p:nvSpPr>
          <p:spPr bwMode="auto">
            <a:xfrm rot="19478550" flipV="1">
              <a:off x="3047480" y="668451"/>
              <a:ext cx="522250" cy="242582"/>
            </a:xfrm>
            <a:prstGeom prst="line">
              <a:avLst/>
            </a:prstGeom>
            <a:solidFill>
              <a:schemeClr val="accent1"/>
            </a:solidFill>
            <a:ln w="25400">
              <a:solidFill>
                <a:srgbClr val="00C3FF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C3FF"/>
                </a:solidFill>
                <a:effectLst/>
              </a:endParaRPr>
            </a:p>
          </p:txBody>
        </p:sp>
        <p:sp>
          <p:nvSpPr>
            <p:cNvPr id="57" name="Line 9" hidden="1"/>
            <p:cNvSpPr>
              <a:spLocks noChangeShapeType="1"/>
            </p:cNvSpPr>
            <p:nvPr/>
          </p:nvSpPr>
          <p:spPr bwMode="auto">
            <a:xfrm rot="19478550">
              <a:off x="3229653" y="901798"/>
              <a:ext cx="319924" cy="351057"/>
            </a:xfrm>
            <a:prstGeom prst="line">
              <a:avLst/>
            </a:prstGeom>
            <a:solidFill>
              <a:schemeClr val="accent1"/>
            </a:solidFill>
            <a:ln w="25400">
              <a:solidFill>
                <a:srgbClr val="00C3FF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rgbClr val="00C3FF"/>
                </a:solidFill>
              </a:endParaRPr>
            </a:p>
          </p:txBody>
        </p:sp>
        <p:sp>
          <p:nvSpPr>
            <p:cNvPr id="58" name="Rectangle 11" hidden="1"/>
            <p:cNvSpPr>
              <a:spLocks noChangeArrowheads="1"/>
            </p:cNvSpPr>
            <p:nvPr/>
          </p:nvSpPr>
          <p:spPr bwMode="auto">
            <a:xfrm rot="5645356">
              <a:off x="3380132" y="916664"/>
              <a:ext cx="431544" cy="36676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56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28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00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72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762000" eaLnBrk="0" hangingPunct="0">
                <a:defRPr/>
              </a:pPr>
              <a:r>
                <a:rPr lang="en-US" sz="1800" i="1" dirty="0">
                  <a:solidFill>
                    <a:srgbClr val="00C3FF"/>
                  </a:solidFill>
                  <a:effectLst/>
                  <a:latin typeface="Georgia"/>
                  <a:cs typeface="Georgia"/>
                </a:rPr>
                <a:t>l</a:t>
              </a:r>
              <a:r>
                <a:rPr lang="en-US" sz="1800" baseline="40000" dirty="0">
                  <a:solidFill>
                    <a:srgbClr val="00C3FF"/>
                  </a:solidFill>
                  <a:effectLst/>
                </a:rPr>
                <a:t>-</a:t>
              </a:r>
            </a:p>
          </p:txBody>
        </p:sp>
        <p:sp>
          <p:nvSpPr>
            <p:cNvPr id="59" name="Freeform 12" hidden="1"/>
            <p:cNvSpPr>
              <a:spLocks/>
            </p:cNvSpPr>
            <p:nvPr/>
          </p:nvSpPr>
          <p:spPr bwMode="auto">
            <a:xfrm rot="20437188">
              <a:off x="2613096" y="1070313"/>
              <a:ext cx="548097" cy="117481"/>
            </a:xfrm>
            <a:custGeom>
              <a:avLst/>
              <a:gdLst>
                <a:gd name="T0" fmla="*/ 0 w 576"/>
                <a:gd name="T1" fmla="*/ 14 h 112"/>
                <a:gd name="T2" fmla="*/ 0 w 576"/>
                <a:gd name="T3" fmla="*/ 2 h 112"/>
                <a:gd name="T4" fmla="*/ 0 w 576"/>
                <a:gd name="T5" fmla="*/ 28 h 112"/>
                <a:gd name="T6" fmla="*/ 0 w 576"/>
                <a:gd name="T7" fmla="*/ 2 h 112"/>
                <a:gd name="T8" fmla="*/ 1 w 576"/>
                <a:gd name="T9" fmla="*/ 28 h 112"/>
                <a:gd name="T10" fmla="*/ 1 w 576"/>
                <a:gd name="T11" fmla="*/ 2 h 112"/>
                <a:gd name="T12" fmla="*/ 1 w 576"/>
                <a:gd name="T13" fmla="*/ 28 h 112"/>
                <a:gd name="T14" fmla="*/ 1 w 576"/>
                <a:gd name="T15" fmla="*/ 14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112"/>
                <a:gd name="T26" fmla="*/ 576 w 576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112">
                  <a:moveTo>
                    <a:pt x="0" y="56"/>
                  </a:moveTo>
                  <a:cubicBezTo>
                    <a:pt x="12" y="28"/>
                    <a:pt x="24" y="0"/>
                    <a:pt x="48" y="8"/>
                  </a:cubicBezTo>
                  <a:cubicBezTo>
                    <a:pt x="72" y="16"/>
                    <a:pt x="112" y="104"/>
                    <a:pt x="144" y="104"/>
                  </a:cubicBezTo>
                  <a:cubicBezTo>
                    <a:pt x="176" y="104"/>
                    <a:pt x="208" y="8"/>
                    <a:pt x="240" y="8"/>
                  </a:cubicBezTo>
                  <a:cubicBezTo>
                    <a:pt x="272" y="8"/>
                    <a:pt x="304" y="104"/>
                    <a:pt x="336" y="104"/>
                  </a:cubicBezTo>
                  <a:cubicBezTo>
                    <a:pt x="368" y="104"/>
                    <a:pt x="400" y="8"/>
                    <a:pt x="432" y="8"/>
                  </a:cubicBezTo>
                  <a:cubicBezTo>
                    <a:pt x="464" y="8"/>
                    <a:pt x="504" y="96"/>
                    <a:pt x="528" y="104"/>
                  </a:cubicBezTo>
                  <a:cubicBezTo>
                    <a:pt x="552" y="112"/>
                    <a:pt x="576" y="64"/>
                    <a:pt x="576" y="56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rgbClr val="38FF72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endParaRPr lang="en-US" sz="1800">
                <a:effectLst/>
              </a:endParaRPr>
            </a:p>
          </p:txBody>
        </p:sp>
        <p:sp>
          <p:nvSpPr>
            <p:cNvPr id="60" name="Text Box 29" hidden="1"/>
            <p:cNvSpPr txBox="1">
              <a:spLocks noChangeArrowheads="1"/>
            </p:cNvSpPr>
            <p:nvPr/>
          </p:nvSpPr>
          <p:spPr bwMode="auto">
            <a:xfrm rot="5400000">
              <a:off x="2914190" y="1093223"/>
              <a:ext cx="339456" cy="3693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56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28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00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72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38FF72"/>
                  </a:solidFill>
                  <a:effectLst/>
                  <a:latin typeface="Symbol" charset="2"/>
                </a:rPr>
                <a:t>g</a:t>
              </a:r>
              <a:r>
                <a:rPr lang="en-US" sz="1800" b="1" baseline="30000" dirty="0" smtClean="0">
                  <a:solidFill>
                    <a:srgbClr val="38FF72"/>
                  </a:solidFill>
                  <a:effectLst/>
                </a:rPr>
                <a:t>*</a:t>
              </a:r>
              <a:endParaRPr lang="en-US" sz="1800" b="1" baseline="30000" dirty="0">
                <a:solidFill>
                  <a:srgbClr val="38FF72"/>
                </a:solidFill>
                <a:effectLst/>
              </a:endParaRPr>
            </a:p>
          </p:txBody>
        </p:sp>
        <p:sp>
          <p:nvSpPr>
            <p:cNvPr id="61" name="Rectangle 11" hidden="1"/>
            <p:cNvSpPr>
              <a:spLocks noChangeArrowheads="1"/>
            </p:cNvSpPr>
            <p:nvPr/>
          </p:nvSpPr>
          <p:spPr bwMode="auto">
            <a:xfrm rot="5400000">
              <a:off x="3218036" y="392351"/>
              <a:ext cx="510996" cy="36676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56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28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00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7213" indent="1588" algn="l" rtl="0" fontAlgn="base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3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762000" eaLnBrk="0" hangingPunct="0">
                <a:defRPr/>
              </a:pPr>
              <a:r>
                <a:rPr lang="en-US" sz="1800" i="1" dirty="0">
                  <a:solidFill>
                    <a:srgbClr val="00C3FF"/>
                  </a:solidFill>
                  <a:effectLst/>
                  <a:latin typeface="Georgia"/>
                  <a:cs typeface="Georgia"/>
                </a:rPr>
                <a:t>l</a:t>
              </a:r>
              <a:r>
                <a:rPr lang="en-US" sz="1800" baseline="40000" dirty="0" smtClean="0">
                  <a:solidFill>
                    <a:srgbClr val="00C3FF"/>
                  </a:solidFill>
                  <a:effectLst/>
                </a:rPr>
                <a:t>+</a:t>
              </a:r>
              <a:endParaRPr lang="en-US" sz="1800" baseline="40000" dirty="0">
                <a:solidFill>
                  <a:srgbClr val="00C3FF"/>
                </a:solidFill>
                <a:effectLst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125918" y="3652492"/>
            <a:ext cx="1132479" cy="1181100"/>
            <a:chOff x="317500" y="317500"/>
            <a:chExt cx="1132479" cy="1181100"/>
          </a:xfrm>
        </p:grpSpPr>
        <p:pic>
          <p:nvPicPr>
            <p:cNvPr id="283" name="PFE element 195" descr="KfN4Rsyp0AyO137.png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1132479" cy="1181100"/>
            </a:xfrm>
            <a:prstGeom prst="rect">
              <a:avLst/>
            </a:prstGeom>
          </p:spPr>
        </p:pic>
        <p:sp>
          <p:nvSpPr>
            <p:cNvPr id="284" name="Shape_177"/>
            <p:cNvSpPr/>
            <p:nvPr/>
          </p:nvSpPr>
          <p:spPr>
            <a:xfrm>
              <a:off x="317500" y="317500"/>
              <a:ext cx="1132479" cy="1181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pfehide196" hidden="1"/>
          <p:cNvSpPr txBox="1">
            <a:spLocks/>
          </p:cNvSpPr>
          <p:nvPr/>
        </p:nvSpPr>
        <p:spPr bwMode="auto">
          <a:xfrm>
            <a:off x="279612" y="2808312"/>
            <a:ext cx="215819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5pPr>
            <a:lvl6pPr marL="457097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192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289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384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800" smtClean="0"/>
              <a:t>Photons from the surface of the fireball</a:t>
            </a:r>
            <a:endParaRPr lang="de-DE" sz="1800" dirty="0"/>
          </a:p>
        </p:txBody>
      </p:sp>
      <p:grpSp>
        <p:nvGrpSpPr>
          <p:cNvPr id="288" name="Group 287"/>
          <p:cNvGrpSpPr/>
          <p:nvPr/>
        </p:nvGrpSpPr>
        <p:grpSpPr>
          <a:xfrm>
            <a:off x="267142" y="2805472"/>
            <a:ext cx="2183130" cy="914400"/>
            <a:chOff x="317500" y="317500"/>
            <a:chExt cx="2183130" cy="914400"/>
          </a:xfrm>
        </p:grpSpPr>
        <p:pic>
          <p:nvPicPr>
            <p:cNvPr id="286" name="PFE element 196" descr="KfN4Rsyp0AyO139.png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183130" cy="914400"/>
            </a:xfrm>
            <a:prstGeom prst="rect">
              <a:avLst/>
            </a:prstGeom>
          </p:spPr>
        </p:pic>
        <p:sp>
          <p:nvSpPr>
            <p:cNvPr id="287" name="Shape_178"/>
            <p:cNvSpPr/>
            <p:nvPr/>
          </p:nvSpPr>
          <p:spPr>
            <a:xfrm>
              <a:off x="317500" y="317500"/>
              <a:ext cx="2183130" cy="91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 descr="rapp_vacuum_inMedium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696" y="1268760"/>
            <a:ext cx="5640165" cy="4320000"/>
          </a:xfrm>
          <a:prstGeom prst="rect">
            <a:avLst/>
          </a:prstGeom>
        </p:spPr>
      </p:pic>
      <p:sp>
        <p:nvSpPr>
          <p:cNvPr id="64" name="pfehide198" hidden="1"/>
          <p:cNvSpPr/>
          <p:nvPr/>
        </p:nvSpPr>
        <p:spPr>
          <a:xfrm>
            <a:off x="373276" y="5939988"/>
            <a:ext cx="511149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800" dirty="0" err="1" smtClean="0">
                <a:solidFill>
                  <a:srgbClr val="0066CC"/>
                </a:solidFill>
                <a:latin typeface="Gill Sans"/>
                <a:cs typeface="Gill Sans"/>
              </a:rPr>
              <a:t>Resonance</a:t>
            </a:r>
            <a:r>
              <a:rPr lang="de-DE" sz="1800" dirty="0" smtClean="0">
                <a:solidFill>
                  <a:srgbClr val="0066CC"/>
                </a:solidFill>
                <a:latin typeface="Gill Sans"/>
                <a:cs typeface="Gill Sans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Gill Sans"/>
                <a:cs typeface="Gill Sans"/>
              </a:rPr>
              <a:t>structures</a:t>
            </a:r>
            <a:r>
              <a:rPr lang="de-DE" sz="1800" dirty="0">
                <a:solidFill>
                  <a:srgbClr val="0066CC"/>
                </a:solidFill>
                <a:latin typeface="Gill Sans"/>
                <a:cs typeface="Gill Sans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Gill Sans"/>
                <a:cs typeface="Gill Sans"/>
              </a:rPr>
              <a:t>melt</a:t>
            </a:r>
            <a:r>
              <a:rPr lang="de-DE" sz="1800" dirty="0">
                <a:solidFill>
                  <a:srgbClr val="0066CC"/>
                </a:solidFill>
                <a:latin typeface="Gill Sans"/>
                <a:cs typeface="Gill Sans"/>
              </a:rPr>
              <a:t> </a:t>
            </a:r>
            <a:r>
              <a:rPr lang="de-DE" sz="1800" dirty="0" err="1">
                <a:solidFill>
                  <a:srgbClr val="0066CC"/>
                </a:solidFill>
                <a:latin typeface="Gill Sans"/>
                <a:cs typeface="Gill Sans"/>
              </a:rPr>
              <a:t>at</a:t>
            </a:r>
            <a:r>
              <a:rPr lang="de-DE" sz="1800" dirty="0">
                <a:solidFill>
                  <a:srgbClr val="0066CC"/>
                </a:solidFill>
                <a:latin typeface="Gill Sans"/>
                <a:cs typeface="Gill Sans"/>
              </a:rPr>
              <a:t> high T </a:t>
            </a:r>
            <a:r>
              <a:rPr lang="de-DE" sz="1800" dirty="0" err="1">
                <a:solidFill>
                  <a:srgbClr val="0066CC"/>
                </a:solidFill>
                <a:latin typeface="Gill Sans"/>
                <a:cs typeface="Gill Sans"/>
              </a:rPr>
              <a:t>and</a:t>
            </a:r>
            <a:r>
              <a:rPr lang="de-DE" sz="1800" dirty="0">
                <a:solidFill>
                  <a:srgbClr val="0066CC"/>
                </a:solidFill>
                <a:latin typeface="Gill Sans"/>
                <a:cs typeface="Gill Sans"/>
              </a:rPr>
              <a:t> high </a:t>
            </a:r>
            <a:r>
              <a:rPr lang="de-DE" sz="1800" dirty="0" err="1">
                <a:solidFill>
                  <a:srgbClr val="0066CC"/>
                </a:solidFill>
                <a:latin typeface="Gill Sans"/>
                <a:cs typeface="Gill Sans"/>
              </a:rPr>
              <a:t>density</a:t>
            </a:r>
            <a:endParaRPr lang="de-DE" sz="1800" dirty="0">
              <a:solidFill>
                <a:srgbClr val="0066CC"/>
              </a:solidFill>
              <a:latin typeface="Gill Sans"/>
              <a:cs typeface="Gill Sans"/>
            </a:endParaRPr>
          </a:p>
        </p:txBody>
      </p:sp>
      <p:grpSp>
        <p:nvGrpSpPr>
          <p:cNvPr id="291" name="Group 290"/>
          <p:cNvGrpSpPr/>
          <p:nvPr/>
        </p:nvGrpSpPr>
        <p:grpSpPr>
          <a:xfrm>
            <a:off x="370609" y="5934154"/>
            <a:ext cx="5116830" cy="381000"/>
            <a:chOff x="317500" y="317500"/>
            <a:chExt cx="5116830" cy="381000"/>
          </a:xfrm>
        </p:grpSpPr>
        <p:pic>
          <p:nvPicPr>
            <p:cNvPr id="289" name="PFE element 198" descr="KfN4Rsyp0AyO140.png"/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116830" cy="381000"/>
            </a:xfrm>
            <a:prstGeom prst="rect">
              <a:avLst/>
            </a:prstGeom>
          </p:spPr>
        </p:pic>
        <p:sp>
          <p:nvSpPr>
            <p:cNvPr id="290" name="Shape_179"/>
            <p:cNvSpPr/>
            <p:nvPr/>
          </p:nvSpPr>
          <p:spPr>
            <a:xfrm>
              <a:off x="317500" y="317500"/>
              <a:ext cx="5116830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pfehide199" hidden="1"/>
          <p:cNvGrpSpPr/>
          <p:nvPr/>
        </p:nvGrpSpPr>
        <p:grpSpPr>
          <a:xfrm>
            <a:off x="279611" y="178106"/>
            <a:ext cx="2377517" cy="2539198"/>
            <a:chOff x="204818" y="3821288"/>
            <a:chExt cx="2377517" cy="2539198"/>
          </a:xfrm>
        </p:grpSpPr>
        <p:grpSp>
          <p:nvGrpSpPr>
            <p:cNvPr id="66" name="Group 549" hidden="1"/>
            <p:cNvGrpSpPr>
              <a:grpSpLocks/>
            </p:cNvGrpSpPr>
            <p:nvPr/>
          </p:nvGrpSpPr>
          <p:grpSpPr bwMode="auto">
            <a:xfrm>
              <a:off x="285559" y="4464169"/>
              <a:ext cx="2291177" cy="1620890"/>
              <a:chOff x="1080" y="838"/>
              <a:chExt cx="4020" cy="3160"/>
            </a:xfrm>
          </p:grpSpPr>
          <p:sp>
            <p:nvSpPr>
              <p:cNvPr id="76" name="Rectangle 550" hidden="1"/>
              <p:cNvSpPr>
                <a:spLocks noChangeArrowheads="1"/>
              </p:cNvSpPr>
              <p:nvPr/>
            </p:nvSpPr>
            <p:spPr bwMode="auto">
              <a:xfrm>
                <a:off x="1247" y="1094"/>
                <a:ext cx="3493" cy="258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Oval 551" hidden="1"/>
              <p:cNvSpPr>
                <a:spLocks noChangeArrowheads="1"/>
              </p:cNvSpPr>
              <p:nvPr/>
            </p:nvSpPr>
            <p:spPr bwMode="auto">
              <a:xfrm>
                <a:off x="1533" y="1979"/>
                <a:ext cx="981" cy="95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Oval 552" hidden="1"/>
              <p:cNvSpPr>
                <a:spLocks noChangeArrowheads="1"/>
              </p:cNvSpPr>
              <p:nvPr/>
            </p:nvSpPr>
            <p:spPr bwMode="auto">
              <a:xfrm>
                <a:off x="1747" y="2192"/>
                <a:ext cx="553" cy="52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Oval 553" hidden="1"/>
              <p:cNvSpPr>
                <a:spLocks noChangeArrowheads="1"/>
              </p:cNvSpPr>
              <p:nvPr/>
            </p:nvSpPr>
            <p:spPr bwMode="auto">
              <a:xfrm>
                <a:off x="2713" y="2274"/>
                <a:ext cx="981" cy="95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Oval 554" hidden="1"/>
              <p:cNvSpPr>
                <a:spLocks noChangeArrowheads="1"/>
              </p:cNvSpPr>
              <p:nvPr/>
            </p:nvSpPr>
            <p:spPr bwMode="auto">
              <a:xfrm>
                <a:off x="2927" y="2487"/>
                <a:ext cx="553" cy="52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1" name="Group 555" hidden="1"/>
              <p:cNvGrpSpPr>
                <a:grpSpLocks/>
              </p:cNvGrpSpPr>
              <p:nvPr/>
            </p:nvGrpSpPr>
            <p:grpSpPr bwMode="auto">
              <a:xfrm>
                <a:off x="1080" y="1049"/>
                <a:ext cx="981" cy="953"/>
                <a:chOff x="3923" y="2341"/>
                <a:chExt cx="981" cy="953"/>
              </a:xfrm>
            </p:grpSpPr>
            <p:sp>
              <p:nvSpPr>
                <p:cNvPr id="164" name="Oval 556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Oval 557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" name="Group 558" hidden="1"/>
              <p:cNvGrpSpPr>
                <a:grpSpLocks/>
              </p:cNvGrpSpPr>
              <p:nvPr/>
            </p:nvGrpSpPr>
            <p:grpSpPr bwMode="auto">
              <a:xfrm>
                <a:off x="4119" y="2047"/>
                <a:ext cx="981" cy="953"/>
                <a:chOff x="3923" y="2341"/>
                <a:chExt cx="981" cy="953"/>
              </a:xfrm>
            </p:grpSpPr>
            <p:sp>
              <p:nvSpPr>
                <p:cNvPr id="162" name="Oval 559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Oval 560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3" name="Oval 561" hidden="1"/>
              <p:cNvSpPr>
                <a:spLocks noChangeArrowheads="1"/>
              </p:cNvSpPr>
              <p:nvPr/>
            </p:nvSpPr>
            <p:spPr bwMode="auto">
              <a:xfrm>
                <a:off x="3302" y="1367"/>
                <a:ext cx="981" cy="95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Oval 562" hidden="1"/>
              <p:cNvSpPr>
                <a:spLocks noChangeArrowheads="1"/>
              </p:cNvSpPr>
              <p:nvPr/>
            </p:nvSpPr>
            <p:spPr bwMode="auto">
              <a:xfrm>
                <a:off x="3516" y="1580"/>
                <a:ext cx="553" cy="52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Oval 563" hidden="1"/>
              <p:cNvSpPr>
                <a:spLocks noChangeArrowheads="1"/>
              </p:cNvSpPr>
              <p:nvPr/>
            </p:nvSpPr>
            <p:spPr bwMode="auto">
              <a:xfrm>
                <a:off x="2282" y="1298"/>
                <a:ext cx="981" cy="95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Oval 564" hidden="1"/>
              <p:cNvSpPr>
                <a:spLocks noChangeArrowheads="1"/>
              </p:cNvSpPr>
              <p:nvPr/>
            </p:nvSpPr>
            <p:spPr bwMode="auto">
              <a:xfrm>
                <a:off x="2496" y="1511"/>
                <a:ext cx="553" cy="52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7" name="Group 565" hidden="1"/>
              <p:cNvGrpSpPr>
                <a:grpSpLocks/>
              </p:cNvGrpSpPr>
              <p:nvPr/>
            </p:nvGrpSpPr>
            <p:grpSpPr bwMode="auto">
              <a:xfrm>
                <a:off x="1927" y="3045"/>
                <a:ext cx="981" cy="953"/>
                <a:chOff x="3923" y="2341"/>
                <a:chExt cx="981" cy="953"/>
              </a:xfrm>
            </p:grpSpPr>
            <p:sp>
              <p:nvSpPr>
                <p:cNvPr id="160" name="Oval 566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Oval 567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8" name="Group 568" hidden="1"/>
              <p:cNvGrpSpPr>
                <a:grpSpLocks/>
              </p:cNvGrpSpPr>
              <p:nvPr/>
            </p:nvGrpSpPr>
            <p:grpSpPr bwMode="auto">
              <a:xfrm>
                <a:off x="3597" y="2931"/>
                <a:ext cx="981" cy="953"/>
                <a:chOff x="3923" y="2341"/>
                <a:chExt cx="981" cy="953"/>
              </a:xfrm>
            </p:grpSpPr>
            <p:sp>
              <p:nvSpPr>
                <p:cNvPr id="158" name="Oval 569" hidden="1"/>
                <p:cNvSpPr>
                  <a:spLocks noChangeArrowheads="1"/>
                </p:cNvSpPr>
                <p:nvPr/>
              </p:nvSpPr>
              <p:spPr bwMode="auto">
                <a:xfrm>
                  <a:off x="3923" y="2341"/>
                  <a:ext cx="981" cy="95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Oval 570" hidden="1"/>
                <p:cNvSpPr>
                  <a:spLocks noChangeArrowheads="1"/>
                </p:cNvSpPr>
                <p:nvPr/>
              </p:nvSpPr>
              <p:spPr bwMode="auto">
                <a:xfrm>
                  <a:off x="4137" y="2554"/>
                  <a:ext cx="553" cy="5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9" name="Text Box 571" hidden="1"/>
              <p:cNvSpPr txBox="1">
                <a:spLocks noChangeArrowheads="1"/>
              </p:cNvSpPr>
              <p:nvPr/>
            </p:nvSpPr>
            <p:spPr bwMode="auto">
              <a:xfrm>
                <a:off x="1985" y="1928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0" name="Text Box 572" hidden="1"/>
              <p:cNvSpPr txBox="1">
                <a:spLocks noChangeArrowheads="1"/>
              </p:cNvSpPr>
              <p:nvPr/>
            </p:nvSpPr>
            <p:spPr bwMode="auto">
              <a:xfrm>
                <a:off x="2097" y="2050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1" name="Text Box 573" hidden="1"/>
              <p:cNvSpPr txBox="1">
                <a:spLocks noChangeArrowheads="1"/>
              </p:cNvSpPr>
              <p:nvPr/>
            </p:nvSpPr>
            <p:spPr bwMode="auto">
              <a:xfrm>
                <a:off x="2640" y="1438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2" name="Text Box 574" hidden="1"/>
              <p:cNvSpPr txBox="1">
                <a:spLocks noChangeArrowheads="1"/>
              </p:cNvSpPr>
              <p:nvPr/>
            </p:nvSpPr>
            <p:spPr bwMode="auto">
              <a:xfrm>
                <a:off x="2753" y="1225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3" name="Text Box 575" hidden="1"/>
              <p:cNvSpPr txBox="1">
                <a:spLocks noChangeArrowheads="1"/>
              </p:cNvSpPr>
              <p:nvPr/>
            </p:nvSpPr>
            <p:spPr bwMode="auto">
              <a:xfrm>
                <a:off x="2866" y="1348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4" name="Text Box 576" hidden="1"/>
              <p:cNvSpPr txBox="1">
                <a:spLocks noChangeArrowheads="1"/>
              </p:cNvSpPr>
              <p:nvPr/>
            </p:nvSpPr>
            <p:spPr bwMode="auto">
              <a:xfrm>
                <a:off x="3074" y="2414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5" name="Text Box 577" hidden="1"/>
              <p:cNvSpPr txBox="1">
                <a:spLocks noChangeArrowheads="1"/>
              </p:cNvSpPr>
              <p:nvPr/>
            </p:nvSpPr>
            <p:spPr bwMode="auto">
              <a:xfrm>
                <a:off x="3186" y="2202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6" name="Text Box 578" hidden="1"/>
              <p:cNvSpPr txBox="1">
                <a:spLocks noChangeArrowheads="1"/>
              </p:cNvSpPr>
              <p:nvPr/>
            </p:nvSpPr>
            <p:spPr bwMode="auto">
              <a:xfrm>
                <a:off x="3298" y="2322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7" name="Text Box 579" hidden="1"/>
              <p:cNvSpPr txBox="1">
                <a:spLocks noChangeArrowheads="1"/>
              </p:cNvSpPr>
              <p:nvPr/>
            </p:nvSpPr>
            <p:spPr bwMode="auto">
              <a:xfrm>
                <a:off x="2323" y="3207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8" name="Text Box 580" hidden="1"/>
              <p:cNvSpPr txBox="1">
                <a:spLocks noChangeArrowheads="1"/>
              </p:cNvSpPr>
              <p:nvPr/>
            </p:nvSpPr>
            <p:spPr bwMode="auto">
              <a:xfrm>
                <a:off x="2436" y="2995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99" name="Text Box 581" hidden="1"/>
              <p:cNvSpPr txBox="1">
                <a:spLocks noChangeArrowheads="1"/>
              </p:cNvSpPr>
              <p:nvPr/>
            </p:nvSpPr>
            <p:spPr bwMode="auto">
              <a:xfrm>
                <a:off x="2548" y="3115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0" name="Text Box 582" hidden="1"/>
              <p:cNvSpPr txBox="1">
                <a:spLocks noChangeArrowheads="1"/>
              </p:cNvSpPr>
              <p:nvPr/>
            </p:nvSpPr>
            <p:spPr bwMode="auto">
              <a:xfrm>
                <a:off x="1438" y="1188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1" name="Text Box 583" hidden="1"/>
              <p:cNvSpPr txBox="1">
                <a:spLocks noChangeArrowheads="1"/>
              </p:cNvSpPr>
              <p:nvPr/>
            </p:nvSpPr>
            <p:spPr bwMode="auto">
              <a:xfrm>
                <a:off x="1552" y="976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2" name="Text Box 584" hidden="1"/>
              <p:cNvSpPr txBox="1">
                <a:spLocks noChangeArrowheads="1"/>
              </p:cNvSpPr>
              <p:nvPr/>
            </p:nvSpPr>
            <p:spPr bwMode="auto">
              <a:xfrm>
                <a:off x="1665" y="1097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3" name="Text Box 585" hidden="1"/>
              <p:cNvSpPr txBox="1">
                <a:spLocks noChangeArrowheads="1"/>
              </p:cNvSpPr>
              <p:nvPr/>
            </p:nvSpPr>
            <p:spPr bwMode="auto">
              <a:xfrm>
                <a:off x="3956" y="3070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4" name="Text Box 586" hidden="1"/>
              <p:cNvSpPr txBox="1">
                <a:spLocks noChangeArrowheads="1"/>
              </p:cNvSpPr>
              <p:nvPr/>
            </p:nvSpPr>
            <p:spPr bwMode="auto">
              <a:xfrm>
                <a:off x="4068" y="2860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5" name="Text Box 587" hidden="1"/>
              <p:cNvSpPr txBox="1">
                <a:spLocks noChangeArrowheads="1"/>
              </p:cNvSpPr>
              <p:nvPr/>
            </p:nvSpPr>
            <p:spPr bwMode="auto">
              <a:xfrm>
                <a:off x="4181" y="2980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6" name="Text Box 588" hidden="1"/>
              <p:cNvSpPr txBox="1">
                <a:spLocks noChangeArrowheads="1"/>
              </p:cNvSpPr>
              <p:nvPr/>
            </p:nvSpPr>
            <p:spPr bwMode="auto">
              <a:xfrm>
                <a:off x="3640" y="1506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7" name="Text Box 589" hidden="1"/>
              <p:cNvSpPr txBox="1">
                <a:spLocks noChangeArrowheads="1"/>
              </p:cNvSpPr>
              <p:nvPr/>
            </p:nvSpPr>
            <p:spPr bwMode="auto">
              <a:xfrm>
                <a:off x="3753" y="1294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8" name="Text Box 590" hidden="1"/>
              <p:cNvSpPr txBox="1">
                <a:spLocks noChangeArrowheads="1"/>
              </p:cNvSpPr>
              <p:nvPr/>
            </p:nvSpPr>
            <p:spPr bwMode="auto">
              <a:xfrm>
                <a:off x="3866" y="1415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09" name="Text Box 591" hidden="1"/>
              <p:cNvSpPr txBox="1">
                <a:spLocks noChangeArrowheads="1"/>
              </p:cNvSpPr>
              <p:nvPr/>
            </p:nvSpPr>
            <p:spPr bwMode="auto">
              <a:xfrm>
                <a:off x="4476" y="2210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10" name="Text Box 592" hidden="1"/>
              <p:cNvSpPr txBox="1">
                <a:spLocks noChangeArrowheads="1"/>
              </p:cNvSpPr>
              <p:nvPr/>
            </p:nvSpPr>
            <p:spPr bwMode="auto">
              <a:xfrm>
                <a:off x="4589" y="1996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11" name="Text Box 593" hidden="1"/>
              <p:cNvSpPr txBox="1">
                <a:spLocks noChangeArrowheads="1"/>
              </p:cNvSpPr>
              <p:nvPr/>
            </p:nvSpPr>
            <p:spPr bwMode="auto">
              <a:xfrm>
                <a:off x="4704" y="2118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sp>
            <p:nvSpPr>
              <p:cNvPr id="112" name="Text Box 594" hidden="1"/>
              <p:cNvSpPr txBox="1">
                <a:spLocks noChangeArrowheads="1"/>
              </p:cNvSpPr>
              <p:nvPr/>
            </p:nvSpPr>
            <p:spPr bwMode="auto">
              <a:xfrm>
                <a:off x="1872" y="2141"/>
                <a:ext cx="180" cy="5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Mistral" charset="0"/>
                  </a:rPr>
                  <a:t>q</a:t>
                </a:r>
              </a:p>
            </p:txBody>
          </p:sp>
          <p:grpSp>
            <p:nvGrpSpPr>
              <p:cNvPr id="113" name="Group 595" hidden="1"/>
              <p:cNvGrpSpPr>
                <a:grpSpLocks/>
              </p:cNvGrpSpPr>
              <p:nvPr/>
            </p:nvGrpSpPr>
            <p:grpSpPr bwMode="auto">
              <a:xfrm>
                <a:off x="1247" y="1680"/>
                <a:ext cx="907" cy="1005"/>
                <a:chOff x="1247" y="1680"/>
                <a:chExt cx="907" cy="1005"/>
              </a:xfrm>
            </p:grpSpPr>
            <p:sp>
              <p:nvSpPr>
                <p:cNvPr id="154" name="Oval 596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Mistral" charset="0"/>
                  </a:endParaRPr>
                </a:p>
              </p:txBody>
            </p:sp>
            <p:grpSp>
              <p:nvGrpSpPr>
                <p:cNvPr id="155" name="Group 597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56" name="Text Box 59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57" name="Text Box 59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6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4" name="Group 600" hidden="1"/>
              <p:cNvGrpSpPr>
                <a:grpSpLocks/>
              </p:cNvGrpSpPr>
              <p:nvPr/>
            </p:nvGrpSpPr>
            <p:grpSpPr bwMode="auto">
              <a:xfrm>
                <a:off x="1292" y="2516"/>
                <a:ext cx="907" cy="1005"/>
                <a:chOff x="1247" y="1680"/>
                <a:chExt cx="907" cy="1005"/>
              </a:xfrm>
            </p:grpSpPr>
            <p:sp>
              <p:nvSpPr>
                <p:cNvPr id="150" name="Oval 601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1" name="Group 602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52" name="Text Box 60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53" name="Text Box 60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6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5" name="Group 605" hidden="1"/>
              <p:cNvGrpSpPr>
                <a:grpSpLocks/>
              </p:cNvGrpSpPr>
              <p:nvPr/>
            </p:nvGrpSpPr>
            <p:grpSpPr bwMode="auto">
              <a:xfrm>
                <a:off x="2086" y="2221"/>
                <a:ext cx="907" cy="1005"/>
                <a:chOff x="1247" y="1680"/>
                <a:chExt cx="907" cy="1005"/>
              </a:xfrm>
            </p:grpSpPr>
            <p:sp>
              <p:nvSpPr>
                <p:cNvPr id="146" name="Oval 606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7" name="Group 607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48" name="Text Box 60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49" name="Text Box 60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6" name="Group 610" hidden="1"/>
              <p:cNvGrpSpPr>
                <a:grpSpLocks/>
              </p:cNvGrpSpPr>
              <p:nvPr/>
            </p:nvGrpSpPr>
            <p:grpSpPr bwMode="auto">
              <a:xfrm>
                <a:off x="3991" y="1155"/>
                <a:ext cx="907" cy="1005"/>
                <a:chOff x="1247" y="1680"/>
                <a:chExt cx="907" cy="1005"/>
              </a:xfrm>
            </p:grpSpPr>
            <p:sp>
              <p:nvSpPr>
                <p:cNvPr id="142" name="Oval 611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3" name="Group 612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44" name="Text Box 61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45" name="Text Box 61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7" name="Group 615" hidden="1"/>
              <p:cNvGrpSpPr>
                <a:grpSpLocks/>
              </p:cNvGrpSpPr>
              <p:nvPr/>
            </p:nvGrpSpPr>
            <p:grpSpPr bwMode="auto">
              <a:xfrm>
                <a:off x="3039" y="2811"/>
                <a:ext cx="907" cy="1005"/>
                <a:chOff x="1247" y="1680"/>
                <a:chExt cx="907" cy="1005"/>
              </a:xfrm>
            </p:grpSpPr>
            <p:sp>
              <p:nvSpPr>
                <p:cNvPr id="138" name="Oval 616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9" name="Group 617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40" name="Text Box 61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41" name="Text Box 61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8" name="Group 620" hidden="1"/>
              <p:cNvGrpSpPr>
                <a:grpSpLocks/>
              </p:cNvGrpSpPr>
              <p:nvPr/>
            </p:nvGrpSpPr>
            <p:grpSpPr bwMode="auto">
              <a:xfrm>
                <a:off x="3447" y="1793"/>
                <a:ext cx="907" cy="1005"/>
                <a:chOff x="1247" y="1680"/>
                <a:chExt cx="907" cy="1005"/>
              </a:xfrm>
            </p:grpSpPr>
            <p:sp>
              <p:nvSpPr>
                <p:cNvPr id="134" name="Oval 621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5" name="Group 622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36" name="Text Box 62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37" name="Text Box 62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19" name="Group 625" hidden="1"/>
              <p:cNvGrpSpPr>
                <a:grpSpLocks/>
              </p:cNvGrpSpPr>
              <p:nvPr/>
            </p:nvGrpSpPr>
            <p:grpSpPr bwMode="auto">
              <a:xfrm>
                <a:off x="1746" y="974"/>
                <a:ext cx="907" cy="1005"/>
                <a:chOff x="1247" y="1680"/>
                <a:chExt cx="907" cy="1005"/>
              </a:xfrm>
            </p:grpSpPr>
            <p:sp>
              <p:nvSpPr>
                <p:cNvPr id="130" name="Oval 626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31" name="Group 627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32" name="Text Box 62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33" name="Text Box 62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6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20" name="Group 630" hidden="1"/>
              <p:cNvGrpSpPr>
                <a:grpSpLocks/>
              </p:cNvGrpSpPr>
              <p:nvPr/>
            </p:nvGrpSpPr>
            <p:grpSpPr bwMode="auto">
              <a:xfrm>
                <a:off x="2631" y="1793"/>
                <a:ext cx="907" cy="1005"/>
                <a:chOff x="1247" y="1680"/>
                <a:chExt cx="907" cy="1005"/>
              </a:xfrm>
            </p:grpSpPr>
            <p:sp>
              <p:nvSpPr>
                <p:cNvPr id="126" name="Oval 631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7" name="Group 632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28" name="Text Box 63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29" name="Text Box 63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7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121" name="Group 635" hidden="1"/>
              <p:cNvGrpSpPr>
                <a:grpSpLocks/>
              </p:cNvGrpSpPr>
              <p:nvPr/>
            </p:nvGrpSpPr>
            <p:grpSpPr bwMode="auto">
              <a:xfrm>
                <a:off x="2721" y="838"/>
                <a:ext cx="907" cy="1005"/>
                <a:chOff x="1247" y="1680"/>
                <a:chExt cx="907" cy="1005"/>
              </a:xfrm>
            </p:grpSpPr>
            <p:sp>
              <p:nvSpPr>
                <p:cNvPr id="122" name="Oval 636" hidden="1"/>
                <p:cNvSpPr>
                  <a:spLocks noChangeArrowheads="1"/>
                </p:cNvSpPr>
                <p:nvPr/>
              </p:nvSpPr>
              <p:spPr bwMode="auto">
                <a:xfrm>
                  <a:off x="1247" y="1800"/>
                  <a:ext cx="907" cy="88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3" name="Group 637" hidden="1"/>
                <p:cNvGrpSpPr>
                  <a:grpSpLocks/>
                </p:cNvGrpSpPr>
                <p:nvPr/>
              </p:nvGrpSpPr>
              <p:grpSpPr bwMode="auto">
                <a:xfrm>
                  <a:off x="1666" y="1680"/>
                  <a:ext cx="315" cy="656"/>
                  <a:chOff x="1666" y="1680"/>
                  <a:chExt cx="315" cy="656"/>
                </a:xfrm>
              </p:grpSpPr>
              <p:sp>
                <p:nvSpPr>
                  <p:cNvPr id="124" name="Text Box 63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6" y="1796"/>
                    <a:ext cx="315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qq</a:t>
                    </a:r>
                  </a:p>
                </p:txBody>
              </p:sp>
              <p:sp>
                <p:nvSpPr>
                  <p:cNvPr id="125" name="Text Box 63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56" y="1680"/>
                    <a:ext cx="113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-</a:t>
                    </a:r>
                  </a:p>
                </p:txBody>
              </p:sp>
            </p:grpSp>
          </p:grpSp>
        </p:grpSp>
        <p:sp>
          <p:nvSpPr>
            <p:cNvPr id="67" name="Frame 66" hidden="1"/>
            <p:cNvSpPr/>
            <p:nvPr/>
          </p:nvSpPr>
          <p:spPr>
            <a:xfrm>
              <a:off x="204818" y="4396847"/>
              <a:ext cx="2377517" cy="1618844"/>
            </a:xfrm>
            <a:prstGeom prst="frame">
              <a:avLst/>
            </a:prstGeom>
            <a:solidFill>
              <a:schemeClr val="accent1"/>
            </a:solidFill>
            <a:ln>
              <a:noFill/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68" name="Group 67" hidden="1"/>
            <p:cNvGrpSpPr/>
            <p:nvPr/>
          </p:nvGrpSpPr>
          <p:grpSpPr>
            <a:xfrm rot="18846172">
              <a:off x="1234659" y="3791759"/>
              <a:ext cx="1099994" cy="1159051"/>
              <a:chOff x="2613096" y="359030"/>
              <a:chExt cx="1099994" cy="1159051"/>
            </a:xfrm>
          </p:grpSpPr>
          <p:sp>
            <p:nvSpPr>
              <p:cNvPr id="70" name="Line 8" hidden="1"/>
              <p:cNvSpPr>
                <a:spLocks noChangeShapeType="1"/>
              </p:cNvSpPr>
              <p:nvPr/>
            </p:nvSpPr>
            <p:spPr bwMode="auto">
              <a:xfrm rot="19478550" flipV="1">
                <a:off x="3047480" y="668451"/>
                <a:ext cx="522250" cy="242582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71" name="Line 9" hidden="1"/>
              <p:cNvSpPr>
                <a:spLocks noChangeShapeType="1"/>
              </p:cNvSpPr>
              <p:nvPr/>
            </p:nvSpPr>
            <p:spPr bwMode="auto">
              <a:xfrm rot="19478550">
                <a:off x="3229653" y="901798"/>
                <a:ext cx="319924" cy="351057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</a:endParaRPr>
              </a:p>
            </p:txBody>
          </p:sp>
          <p:sp>
            <p:nvSpPr>
              <p:cNvPr id="72" name="Rectangle 11" hidden="1"/>
              <p:cNvSpPr>
                <a:spLocks noChangeArrowheads="1"/>
              </p:cNvSpPr>
              <p:nvPr/>
            </p:nvSpPr>
            <p:spPr bwMode="auto">
              <a:xfrm rot="2753828">
                <a:off x="3313935" y="1118925"/>
                <a:ext cx="431544" cy="366767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73" name="Freeform 12" hidden="1"/>
              <p:cNvSpPr>
                <a:spLocks/>
              </p:cNvSpPr>
              <p:nvPr/>
            </p:nvSpPr>
            <p:spPr bwMode="auto">
              <a:xfrm rot="20437188">
                <a:off x="2613096" y="1070313"/>
                <a:ext cx="548097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66CC"/>
                  </a:solidFill>
                  <a:effectLst/>
                </a:endParaRPr>
              </a:p>
            </p:txBody>
          </p:sp>
          <p:sp>
            <p:nvSpPr>
              <p:cNvPr id="74" name="Text Box 29" hidden="1"/>
              <p:cNvSpPr txBox="1">
                <a:spLocks noChangeArrowheads="1"/>
              </p:cNvSpPr>
              <p:nvPr/>
            </p:nvSpPr>
            <p:spPr bwMode="auto">
              <a:xfrm rot="2753828">
                <a:off x="2901240" y="1061413"/>
                <a:ext cx="339456" cy="36933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800" b="1" dirty="0">
                    <a:solidFill>
                      <a:srgbClr val="0000FF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1800" b="1" baseline="30000" dirty="0" smtClean="0">
                    <a:solidFill>
                      <a:srgbClr val="0000FF"/>
                    </a:solidFill>
                    <a:effectLst/>
                  </a:rPr>
                  <a:t>*</a:t>
                </a:r>
                <a:endParaRPr lang="en-US" sz="1800" b="1" baseline="30000" dirty="0">
                  <a:solidFill>
                    <a:srgbClr val="0000FF"/>
                  </a:solidFill>
                  <a:effectLst/>
                </a:endParaRPr>
              </a:p>
            </p:txBody>
          </p:sp>
          <p:sp>
            <p:nvSpPr>
              <p:cNvPr id="75" name="Rectangle 11" hidden="1"/>
              <p:cNvSpPr>
                <a:spLocks noChangeArrowheads="1"/>
              </p:cNvSpPr>
              <p:nvPr/>
            </p:nvSpPr>
            <p:spPr bwMode="auto">
              <a:xfrm rot="2753828">
                <a:off x="3109023" y="431144"/>
                <a:ext cx="510996" cy="366767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sz="1800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  <p:pic>
          <p:nvPicPr>
            <p:cNvPr id="69" name="Picture 3" descr="neu_QuarksGluons" hidden="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183" y="5877272"/>
              <a:ext cx="1167522" cy="48321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4" name="Group 293"/>
          <p:cNvGrpSpPr/>
          <p:nvPr/>
        </p:nvGrpSpPr>
        <p:grpSpPr>
          <a:xfrm>
            <a:off x="277745" y="175165"/>
            <a:ext cx="2381250" cy="2545080"/>
            <a:chOff x="317500" y="317500"/>
            <a:chExt cx="2381250" cy="2545080"/>
          </a:xfrm>
        </p:grpSpPr>
        <p:pic>
          <p:nvPicPr>
            <p:cNvPr id="292" name="PFE element 199" descr="KfN4Rsyp0AyO141.png"/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381250" cy="2545080"/>
            </a:xfrm>
            <a:prstGeom prst="rect">
              <a:avLst/>
            </a:prstGeom>
          </p:spPr>
        </p:pic>
        <p:sp>
          <p:nvSpPr>
            <p:cNvPr id="293" name="Shape_180"/>
            <p:cNvSpPr/>
            <p:nvPr/>
          </p:nvSpPr>
          <p:spPr>
            <a:xfrm>
              <a:off x="317500" y="317500"/>
              <a:ext cx="2381250" cy="25450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pfehide200" hidden="1"/>
          <p:cNvGrpSpPr/>
          <p:nvPr/>
        </p:nvGrpSpPr>
        <p:grpSpPr>
          <a:xfrm>
            <a:off x="7138559" y="4697180"/>
            <a:ext cx="2719369" cy="1903235"/>
            <a:chOff x="6899007" y="4544780"/>
            <a:chExt cx="2719369" cy="1903235"/>
          </a:xfrm>
        </p:grpSpPr>
        <p:grpSp>
          <p:nvGrpSpPr>
            <p:cNvPr id="167" name="Group 166" hidden="1"/>
            <p:cNvGrpSpPr/>
            <p:nvPr/>
          </p:nvGrpSpPr>
          <p:grpSpPr>
            <a:xfrm>
              <a:off x="6899007" y="4829171"/>
              <a:ext cx="2719369" cy="1618844"/>
              <a:chOff x="8309892" y="3916480"/>
              <a:chExt cx="2719369" cy="1618844"/>
            </a:xfrm>
          </p:grpSpPr>
          <p:grpSp>
            <p:nvGrpSpPr>
              <p:cNvPr id="175" name="Group 901" hidden="1"/>
              <p:cNvGrpSpPr>
                <a:grpSpLocks/>
              </p:cNvGrpSpPr>
              <p:nvPr/>
            </p:nvGrpSpPr>
            <p:grpSpPr bwMode="auto">
              <a:xfrm>
                <a:off x="8840778" y="4026568"/>
                <a:ext cx="1720475" cy="1477538"/>
                <a:chOff x="1715" y="1003"/>
                <a:chExt cx="2719" cy="2881"/>
              </a:xfrm>
            </p:grpSpPr>
            <p:sp>
              <p:nvSpPr>
                <p:cNvPr id="179" name="Rectangle 902" hidden="1"/>
                <p:cNvSpPr>
                  <a:spLocks noChangeArrowheads="1"/>
                </p:cNvSpPr>
                <p:nvPr/>
              </p:nvSpPr>
              <p:spPr bwMode="auto">
                <a:xfrm>
                  <a:off x="1791" y="1094"/>
                  <a:ext cx="2382" cy="258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 sz="1800"/>
                </a:p>
              </p:txBody>
            </p:sp>
            <p:grpSp>
              <p:nvGrpSpPr>
                <p:cNvPr id="180" name="Group 903" hidden="1"/>
                <p:cNvGrpSpPr>
                  <a:grpSpLocks/>
                </p:cNvGrpSpPr>
                <p:nvPr/>
              </p:nvGrpSpPr>
              <p:grpSpPr bwMode="auto">
                <a:xfrm>
                  <a:off x="3453" y="2047"/>
                  <a:ext cx="981" cy="953"/>
                  <a:chOff x="3824" y="2341"/>
                  <a:chExt cx="981" cy="953"/>
                </a:xfrm>
              </p:grpSpPr>
              <p:sp>
                <p:nvSpPr>
                  <p:cNvPr id="229" name="Oval 904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341"/>
                    <a:ext cx="981" cy="95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30" name="Oval 905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4137" y="2554"/>
                    <a:ext cx="553" cy="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</p:grpSp>
            <p:grpSp>
              <p:nvGrpSpPr>
                <p:cNvPr id="181" name="Group 906" hidden="1"/>
                <p:cNvGrpSpPr>
                  <a:grpSpLocks/>
                </p:cNvGrpSpPr>
                <p:nvPr/>
              </p:nvGrpSpPr>
              <p:grpSpPr bwMode="auto">
                <a:xfrm>
                  <a:off x="1715" y="1298"/>
                  <a:ext cx="981" cy="953"/>
                  <a:chOff x="2282" y="1298"/>
                  <a:chExt cx="981" cy="953"/>
                </a:xfrm>
              </p:grpSpPr>
              <p:sp>
                <p:nvSpPr>
                  <p:cNvPr id="224" name="Oval 907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2282" y="1298"/>
                    <a:ext cx="981" cy="95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25" name="Oval 908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511"/>
                    <a:ext cx="553" cy="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26" name="Text Box 90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4" y="1574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27" name="Text Box 910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7" y="1363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28" name="Text Box 911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0" y="1484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182" name="Group 912" hidden="1"/>
                <p:cNvGrpSpPr>
                  <a:grpSpLocks/>
                </p:cNvGrpSpPr>
                <p:nvPr/>
              </p:nvGrpSpPr>
              <p:grpSpPr bwMode="auto">
                <a:xfrm>
                  <a:off x="2699" y="2160"/>
                  <a:ext cx="981" cy="953"/>
                  <a:chOff x="2713" y="2274"/>
                  <a:chExt cx="981" cy="953"/>
                </a:xfrm>
              </p:grpSpPr>
              <p:sp>
                <p:nvSpPr>
                  <p:cNvPr id="219" name="Oval 913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2713" y="2274"/>
                    <a:ext cx="981" cy="95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20" name="Oval 914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2927" y="2487"/>
                    <a:ext cx="553" cy="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21" name="Text Box 91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7" y="2550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22" name="Text Box 91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0" y="2338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23" name="Text Box 917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3" y="2459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183" name="Group 918" hidden="1"/>
                <p:cNvGrpSpPr>
                  <a:grpSpLocks/>
                </p:cNvGrpSpPr>
                <p:nvPr/>
              </p:nvGrpSpPr>
              <p:grpSpPr bwMode="auto">
                <a:xfrm>
                  <a:off x="2086" y="2818"/>
                  <a:ext cx="981" cy="953"/>
                  <a:chOff x="1927" y="3045"/>
                  <a:chExt cx="981" cy="953"/>
                </a:xfrm>
              </p:grpSpPr>
              <p:grpSp>
                <p:nvGrpSpPr>
                  <p:cNvPr id="213" name="Group 919" hidden="1"/>
                  <p:cNvGrpSpPr>
                    <a:grpSpLocks/>
                  </p:cNvGrpSpPr>
                  <p:nvPr/>
                </p:nvGrpSpPr>
                <p:grpSpPr bwMode="auto">
                  <a:xfrm>
                    <a:off x="1927" y="3045"/>
                    <a:ext cx="981" cy="953"/>
                    <a:chOff x="3923" y="2341"/>
                    <a:chExt cx="981" cy="953"/>
                  </a:xfrm>
                </p:grpSpPr>
                <p:sp>
                  <p:nvSpPr>
                    <p:cNvPr id="217" name="Oval 920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2341"/>
                      <a:ext cx="981" cy="95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  <p:sp>
                  <p:nvSpPr>
                    <p:cNvPr id="218" name="Oval 921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7" y="2554"/>
                      <a:ext cx="553" cy="52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</p:grpSp>
              <p:sp>
                <p:nvSpPr>
                  <p:cNvPr id="214" name="Text Box 922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7" y="3343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15" name="Text Box 92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9" y="3132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16" name="Text Box 92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3" y="3253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184" name="Group 925" hidden="1"/>
                <p:cNvGrpSpPr>
                  <a:grpSpLocks/>
                </p:cNvGrpSpPr>
                <p:nvPr/>
              </p:nvGrpSpPr>
              <p:grpSpPr bwMode="auto">
                <a:xfrm>
                  <a:off x="3030" y="2931"/>
                  <a:ext cx="981" cy="953"/>
                  <a:chOff x="3597" y="2931"/>
                  <a:chExt cx="981" cy="953"/>
                </a:xfrm>
              </p:grpSpPr>
              <p:grpSp>
                <p:nvGrpSpPr>
                  <p:cNvPr id="207" name="Group 926" hidden="1"/>
                  <p:cNvGrpSpPr>
                    <a:grpSpLocks/>
                  </p:cNvGrpSpPr>
                  <p:nvPr/>
                </p:nvGrpSpPr>
                <p:grpSpPr bwMode="auto">
                  <a:xfrm>
                    <a:off x="3597" y="2931"/>
                    <a:ext cx="981" cy="953"/>
                    <a:chOff x="3923" y="2341"/>
                    <a:chExt cx="981" cy="953"/>
                  </a:xfrm>
                </p:grpSpPr>
                <p:sp>
                  <p:nvSpPr>
                    <p:cNvPr id="211" name="Oval 927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2341"/>
                      <a:ext cx="981" cy="95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  <p:sp>
                  <p:nvSpPr>
                    <p:cNvPr id="212" name="Oval 928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7" y="2554"/>
                      <a:ext cx="553" cy="52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</p:grpSp>
              <p:sp>
                <p:nvSpPr>
                  <p:cNvPr id="208" name="Text Box 92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" y="3207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09" name="Text Box 930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73" y="2996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10" name="Text Box 931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5" y="3117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sp>
              <p:nvSpPr>
                <p:cNvPr id="185" name="Text Box 932" hidden="1"/>
                <p:cNvSpPr txBox="1">
                  <a:spLocks noChangeArrowheads="1"/>
                </p:cNvSpPr>
                <p:nvPr/>
              </p:nvSpPr>
              <p:spPr bwMode="auto">
                <a:xfrm>
                  <a:off x="3814" y="2346"/>
                  <a:ext cx="162" cy="5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prstTxWarp prst="textNoShape">
                    <a:avLst/>
                  </a:prstTxWarp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4556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 marL="9128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 marL="13700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 marL="18272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de-DE" sz="1800" b="1">
                      <a:solidFill>
                        <a:srgbClr val="FF3300"/>
                      </a:solidFill>
                      <a:latin typeface="Mistral" charset="0"/>
                    </a:rPr>
                    <a:t>q</a:t>
                  </a:r>
                </a:p>
              </p:txBody>
            </p:sp>
            <p:sp>
              <p:nvSpPr>
                <p:cNvPr id="186" name="Text Box 933" hidden="1"/>
                <p:cNvSpPr txBox="1">
                  <a:spLocks noChangeArrowheads="1"/>
                </p:cNvSpPr>
                <p:nvPr/>
              </p:nvSpPr>
              <p:spPr bwMode="auto">
                <a:xfrm>
                  <a:off x="3927" y="2134"/>
                  <a:ext cx="162" cy="5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prstTxWarp prst="textNoShape">
                    <a:avLst/>
                  </a:prstTxWarp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4556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 marL="9128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 marL="13700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 marL="18272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de-DE" sz="1800" b="1" dirty="0" err="1">
                      <a:solidFill>
                        <a:srgbClr val="333399"/>
                      </a:solidFill>
                      <a:latin typeface="Mistral" charset="0"/>
                    </a:rPr>
                    <a:t>q</a:t>
                  </a:r>
                  <a:endParaRPr lang="de-DE" sz="1800" b="1" dirty="0">
                    <a:solidFill>
                      <a:srgbClr val="333399"/>
                    </a:solidFill>
                    <a:latin typeface="Mistral" charset="0"/>
                  </a:endParaRPr>
                </a:p>
              </p:txBody>
            </p:sp>
            <p:sp>
              <p:nvSpPr>
                <p:cNvPr id="187" name="Text Box 934" hidden="1"/>
                <p:cNvSpPr txBox="1">
                  <a:spLocks noChangeArrowheads="1"/>
                </p:cNvSpPr>
                <p:nvPr/>
              </p:nvSpPr>
              <p:spPr bwMode="auto">
                <a:xfrm>
                  <a:off x="4040" y="2254"/>
                  <a:ext cx="162" cy="5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prstTxWarp prst="textNoShape">
                    <a:avLst/>
                  </a:prstTxWarp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4556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2pPr>
                  <a:lvl3pPr marL="9128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3pPr>
                  <a:lvl4pPr marL="13700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4pPr>
                  <a:lvl5pPr marL="1827213" indent="1588" algn="l" rtl="0" fontAlgn="base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5pPr>
                  <a:lvl6pPr marL="22860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6pPr>
                  <a:lvl7pPr marL="27432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7pPr>
                  <a:lvl8pPr marL="32004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8pPr>
                  <a:lvl9pPr marL="3657600" algn="l" defTabSz="457200" rtl="0" eaLnBrk="1" latinLnBrk="0" hangingPunct="1">
                    <a:defRPr sz="2300" kern="12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de-DE" sz="1800" b="1">
                      <a:solidFill>
                        <a:srgbClr val="33CC33"/>
                      </a:solidFill>
                      <a:latin typeface="Mistral" charset="0"/>
                    </a:rPr>
                    <a:t>q</a:t>
                  </a:r>
                </a:p>
              </p:txBody>
            </p:sp>
            <p:grpSp>
              <p:nvGrpSpPr>
                <p:cNvPr id="188" name="Group 935" hidden="1"/>
                <p:cNvGrpSpPr>
                  <a:grpSpLocks/>
                </p:cNvGrpSpPr>
                <p:nvPr/>
              </p:nvGrpSpPr>
              <p:grpSpPr bwMode="auto">
                <a:xfrm>
                  <a:off x="1822" y="2160"/>
                  <a:ext cx="981" cy="953"/>
                  <a:chOff x="1533" y="1979"/>
                  <a:chExt cx="981" cy="953"/>
                </a:xfrm>
              </p:grpSpPr>
              <p:sp>
                <p:nvSpPr>
                  <p:cNvPr id="202" name="Oval 936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1533" y="1979"/>
                    <a:ext cx="981" cy="95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03" name="Oval 937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1747" y="2192"/>
                    <a:ext cx="553" cy="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204" name="Text Box 93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8" y="2066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05" name="Text Box 93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" y="2187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06" name="Text Box 940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5" y="2277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189" name="Group 941" hidden="1"/>
                <p:cNvGrpSpPr>
                  <a:grpSpLocks/>
                </p:cNvGrpSpPr>
                <p:nvPr/>
              </p:nvGrpSpPr>
              <p:grpSpPr bwMode="auto">
                <a:xfrm>
                  <a:off x="2585" y="1207"/>
                  <a:ext cx="981" cy="953"/>
                  <a:chOff x="3302" y="1367"/>
                  <a:chExt cx="981" cy="953"/>
                </a:xfrm>
              </p:grpSpPr>
              <p:sp>
                <p:nvSpPr>
                  <p:cNvPr id="197" name="Oval 942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3302" y="1367"/>
                    <a:ext cx="981" cy="953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198" name="Oval 943" hidden="1"/>
                  <p:cNvSpPr>
                    <a:spLocks noChangeArrowheads="1"/>
                  </p:cNvSpPr>
                  <p:nvPr/>
                </p:nvSpPr>
                <p:spPr bwMode="auto">
                  <a:xfrm>
                    <a:off x="3516" y="1580"/>
                    <a:ext cx="553" cy="52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de-DE" sz="1800"/>
                  </a:p>
                </p:txBody>
              </p:sp>
              <p:sp>
                <p:nvSpPr>
                  <p:cNvPr id="199" name="Text Box 94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1643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00" name="Text Box 94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7" y="1431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01" name="Text Box 94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0" y="1552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190" name="Group 947" hidden="1"/>
                <p:cNvGrpSpPr>
                  <a:grpSpLocks/>
                </p:cNvGrpSpPr>
                <p:nvPr/>
              </p:nvGrpSpPr>
              <p:grpSpPr bwMode="auto">
                <a:xfrm>
                  <a:off x="3379" y="1003"/>
                  <a:ext cx="981" cy="953"/>
                  <a:chOff x="1080" y="1049"/>
                  <a:chExt cx="981" cy="953"/>
                </a:xfrm>
              </p:grpSpPr>
              <p:grpSp>
                <p:nvGrpSpPr>
                  <p:cNvPr id="191" name="Group 948" hidden="1"/>
                  <p:cNvGrpSpPr>
                    <a:grpSpLocks/>
                  </p:cNvGrpSpPr>
                  <p:nvPr/>
                </p:nvGrpSpPr>
                <p:grpSpPr bwMode="auto">
                  <a:xfrm>
                    <a:off x="1080" y="1049"/>
                    <a:ext cx="981" cy="953"/>
                    <a:chOff x="3923" y="2341"/>
                    <a:chExt cx="981" cy="953"/>
                  </a:xfrm>
                </p:grpSpPr>
                <p:sp>
                  <p:nvSpPr>
                    <p:cNvPr id="195" name="Oval 949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2341"/>
                      <a:ext cx="981" cy="953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  <p:sp>
                  <p:nvSpPr>
                    <p:cNvPr id="196" name="Oval 950" hidden="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7" y="2554"/>
                      <a:ext cx="553" cy="52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de-DE" sz="1800"/>
                    </a:p>
                  </p:txBody>
                </p:sp>
              </p:grpSp>
              <p:sp>
                <p:nvSpPr>
                  <p:cNvPr id="192" name="Text Box 951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2" y="1325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FF3300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193" name="Text Box 952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4" y="1113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3399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194" name="Text Box 95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8" y="1234"/>
                    <a:ext cx="162" cy="54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de-DE" sz="1800" b="1">
                        <a:solidFill>
                          <a:srgbClr val="33CC33"/>
                        </a:solidFill>
                        <a:latin typeface="Mistral" charset="0"/>
                      </a:rPr>
                      <a:t>q</a:t>
                    </a:r>
                  </a:p>
                </p:txBody>
              </p:sp>
            </p:grpSp>
          </p:grpSp>
          <p:sp>
            <p:nvSpPr>
              <p:cNvPr id="176" name="Frame 175" hidden="1"/>
              <p:cNvSpPr/>
              <p:nvPr/>
            </p:nvSpPr>
            <p:spPr>
              <a:xfrm>
                <a:off x="8757371" y="3916480"/>
                <a:ext cx="1842311" cy="1618844"/>
              </a:xfrm>
              <a:prstGeom prst="fram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AutoShape 960" hidden="1"/>
              <p:cNvSpPr>
                <a:spLocks noChangeArrowheads="1"/>
              </p:cNvSpPr>
              <p:nvPr/>
            </p:nvSpPr>
            <p:spPr bwMode="auto">
              <a:xfrm flipH="1">
                <a:off x="10425608" y="4520448"/>
                <a:ext cx="603653" cy="408233"/>
              </a:xfrm>
              <a:prstGeom prst="rightArrow">
                <a:avLst>
                  <a:gd name="adj1" fmla="val 50000"/>
                  <a:gd name="adj2" fmla="val 30006"/>
                </a:avLst>
              </a:prstGeom>
              <a:solidFill>
                <a:schemeClr val="accent1"/>
              </a:solidFill>
              <a:ln w="3810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e-DE" sz="1800"/>
              </a:p>
            </p:txBody>
          </p:sp>
          <p:sp>
            <p:nvSpPr>
              <p:cNvPr id="178" name="AutoShape 959" hidden="1"/>
              <p:cNvSpPr>
                <a:spLocks noChangeArrowheads="1"/>
              </p:cNvSpPr>
              <p:nvPr/>
            </p:nvSpPr>
            <p:spPr bwMode="auto">
              <a:xfrm>
                <a:off x="8309892" y="4527115"/>
                <a:ext cx="603653" cy="406182"/>
              </a:xfrm>
              <a:prstGeom prst="rightArrow">
                <a:avLst>
                  <a:gd name="adj1" fmla="val 50000"/>
                  <a:gd name="adj2" fmla="val 30006"/>
                </a:avLst>
              </a:prstGeom>
              <a:solidFill>
                <a:schemeClr val="accent1"/>
              </a:solidFill>
              <a:ln w="3810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de-DE" sz="1800">
                  <a:solidFill>
                    <a:srgbClr val="0066CC"/>
                  </a:solidFill>
                </a:endParaRPr>
              </a:p>
            </p:txBody>
          </p:sp>
        </p:grpSp>
        <p:grpSp>
          <p:nvGrpSpPr>
            <p:cNvPr id="168" name="Group 167" hidden="1"/>
            <p:cNvGrpSpPr/>
            <p:nvPr/>
          </p:nvGrpSpPr>
          <p:grpSpPr>
            <a:xfrm rot="18846172">
              <a:off x="7717076" y="4664168"/>
              <a:ext cx="1269264" cy="1030488"/>
              <a:chOff x="2613096" y="385319"/>
              <a:chExt cx="1269264" cy="1030488"/>
            </a:xfrm>
          </p:grpSpPr>
          <p:sp>
            <p:nvSpPr>
              <p:cNvPr id="169" name="Line 8" hidden="1"/>
              <p:cNvSpPr>
                <a:spLocks noChangeShapeType="1"/>
              </p:cNvSpPr>
              <p:nvPr/>
            </p:nvSpPr>
            <p:spPr bwMode="auto">
              <a:xfrm rot="19478550" flipV="1">
                <a:off x="3047480" y="668451"/>
                <a:ext cx="522250" cy="242582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170" name="Line 9" hidden="1"/>
              <p:cNvSpPr>
                <a:spLocks noChangeShapeType="1"/>
              </p:cNvSpPr>
              <p:nvPr/>
            </p:nvSpPr>
            <p:spPr bwMode="auto">
              <a:xfrm rot="19478550">
                <a:off x="3229653" y="901798"/>
                <a:ext cx="319924" cy="351057"/>
              </a:xfrm>
              <a:prstGeom prst="line">
                <a:avLst/>
              </a:prstGeom>
              <a:solidFill>
                <a:schemeClr val="accent1"/>
              </a:solidFill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</a:endParaRPr>
              </a:p>
            </p:txBody>
          </p:sp>
          <p:sp>
            <p:nvSpPr>
              <p:cNvPr id="171" name="Rectangle 11" hidden="1"/>
              <p:cNvSpPr>
                <a:spLocks noChangeArrowheads="1"/>
              </p:cNvSpPr>
              <p:nvPr/>
            </p:nvSpPr>
            <p:spPr bwMode="auto">
              <a:xfrm rot="2753828">
                <a:off x="3483205" y="974906"/>
                <a:ext cx="431544" cy="366767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172" name="Freeform 12" hidden="1"/>
              <p:cNvSpPr>
                <a:spLocks/>
              </p:cNvSpPr>
              <p:nvPr/>
            </p:nvSpPr>
            <p:spPr bwMode="auto">
              <a:xfrm rot="20437188">
                <a:off x="2613096" y="1070313"/>
                <a:ext cx="548097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solidFill>
                <a:schemeClr val="accent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effectLst/>
                </a:endParaRPr>
              </a:p>
            </p:txBody>
          </p:sp>
          <p:sp>
            <p:nvSpPr>
              <p:cNvPr id="173" name="Text Box 29" hidden="1"/>
              <p:cNvSpPr txBox="1">
                <a:spLocks noChangeArrowheads="1"/>
              </p:cNvSpPr>
              <p:nvPr/>
            </p:nvSpPr>
            <p:spPr bwMode="auto">
              <a:xfrm rot="2753828">
                <a:off x="2901240" y="1061413"/>
                <a:ext cx="339456" cy="36933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800" b="1" dirty="0">
                    <a:solidFill>
                      <a:srgbClr val="0000FF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1800" b="1" baseline="30000" dirty="0" smtClean="0">
                    <a:solidFill>
                      <a:srgbClr val="0000FF"/>
                    </a:solidFill>
                    <a:effectLst/>
                  </a:rPr>
                  <a:t>*</a:t>
                </a:r>
                <a:endParaRPr lang="en-US" sz="1800" b="1" baseline="30000" dirty="0">
                  <a:solidFill>
                    <a:srgbClr val="0000FF"/>
                  </a:solidFill>
                  <a:effectLst/>
                </a:endParaRPr>
              </a:p>
            </p:txBody>
          </p:sp>
          <p:sp>
            <p:nvSpPr>
              <p:cNvPr id="174" name="Rectangle 11" hidden="1"/>
              <p:cNvSpPr>
                <a:spLocks noChangeArrowheads="1"/>
              </p:cNvSpPr>
              <p:nvPr/>
            </p:nvSpPr>
            <p:spPr bwMode="auto">
              <a:xfrm rot="2753828">
                <a:off x="3389536" y="457433"/>
                <a:ext cx="510996" cy="366767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sz="1800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7117118" y="4686772"/>
            <a:ext cx="2762250" cy="1924050"/>
            <a:chOff x="317500" y="317500"/>
            <a:chExt cx="2762250" cy="1924050"/>
          </a:xfrm>
        </p:grpSpPr>
        <p:pic>
          <p:nvPicPr>
            <p:cNvPr id="295" name="PFE element 200" descr="KfN4Rsyp0AyO143.png"/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762250" cy="1924050"/>
            </a:xfrm>
            <a:prstGeom prst="rect">
              <a:avLst/>
            </a:prstGeom>
          </p:spPr>
        </p:pic>
        <p:sp>
          <p:nvSpPr>
            <p:cNvPr id="296" name="Shape_181"/>
            <p:cNvSpPr/>
            <p:nvPr/>
          </p:nvSpPr>
          <p:spPr>
            <a:xfrm>
              <a:off x="317500" y="317500"/>
              <a:ext cx="2762250" cy="19240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pfehide201" hidden="1"/>
          <p:cNvSpPr txBox="1">
            <a:spLocks/>
          </p:cNvSpPr>
          <p:nvPr/>
        </p:nvSpPr>
        <p:spPr>
          <a:xfrm>
            <a:off x="3183850" y="404664"/>
            <a:ext cx="3954709" cy="31643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algn="l" defTabSz="914400" rtl="0" eaLnBrk="1" fontAlgn="base" latinLnBrk="0" hangingPunct="1">
              <a:spcBef>
                <a:spcPct val="0"/>
              </a:spcBef>
              <a:buNone/>
              <a:defRPr sz="2400" kern="1200" cap="all" spc="50" baseline="0">
                <a:solidFill>
                  <a:srgbClr val="FF9900"/>
                </a:solidFill>
                <a:latin typeface="+mj-lt" charset="0"/>
                <a:ea typeface="+mj-ea" charset="0"/>
                <a:cs typeface="+mj-cs" charset="0"/>
              </a:defRPr>
            </a:lvl1pPr>
            <a:lvl2pPr marL="4556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800" cap="none" dirty="0" smtClean="0">
                <a:solidFill>
                  <a:srgbClr val="0076AE"/>
                </a:solidFill>
                <a:latin typeface="Gill Sans"/>
                <a:cs typeface="Gill Sans"/>
              </a:rPr>
              <a:t>Photons </a:t>
            </a:r>
            <a:r>
              <a:rPr lang="de-DE" sz="1800" cap="none" dirty="0" err="1" smtClean="0">
                <a:solidFill>
                  <a:srgbClr val="0076AE"/>
                </a:solidFill>
                <a:latin typeface="Gill Sans"/>
                <a:cs typeface="Gill Sans"/>
              </a:rPr>
              <a:t>from</a:t>
            </a:r>
            <a:r>
              <a:rPr lang="de-DE" sz="1800" cap="none" dirty="0" smtClean="0">
                <a:solidFill>
                  <a:srgbClr val="0076AE"/>
                </a:solidFill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solidFill>
                  <a:srgbClr val="0076AE"/>
                </a:solidFill>
                <a:latin typeface="Gill Sans"/>
                <a:cs typeface="Gill Sans"/>
              </a:rPr>
              <a:t>hot</a:t>
            </a:r>
            <a:r>
              <a:rPr lang="de-DE" sz="1800" cap="none" dirty="0" smtClean="0">
                <a:solidFill>
                  <a:srgbClr val="0076AE"/>
                </a:solidFill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solidFill>
                  <a:srgbClr val="0076AE"/>
                </a:solidFill>
                <a:latin typeface="Gill Sans"/>
                <a:cs typeface="Gill Sans"/>
              </a:rPr>
              <a:t>and</a:t>
            </a:r>
            <a:r>
              <a:rPr lang="de-DE" sz="1800" cap="none" dirty="0" smtClean="0">
                <a:solidFill>
                  <a:srgbClr val="0076AE"/>
                </a:solidFill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solidFill>
                  <a:srgbClr val="0076AE"/>
                </a:solidFill>
                <a:latin typeface="Gill Sans"/>
                <a:cs typeface="Gill Sans"/>
              </a:rPr>
              <a:t>dense</a:t>
            </a:r>
            <a:r>
              <a:rPr lang="de-DE" sz="1800" cap="none" dirty="0" smtClean="0">
                <a:solidFill>
                  <a:srgbClr val="0076AE"/>
                </a:solidFill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solidFill>
                  <a:srgbClr val="0076AE"/>
                </a:solidFill>
                <a:latin typeface="Gill Sans"/>
                <a:cs typeface="Gill Sans"/>
              </a:rPr>
              <a:t>fireball</a:t>
            </a:r>
            <a:endParaRPr lang="de-DE" sz="1800" cap="none" dirty="0">
              <a:solidFill>
                <a:srgbClr val="0076AE"/>
              </a:solidFill>
              <a:latin typeface="Gill Sans"/>
              <a:cs typeface="Gill Sans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3181909" y="400393"/>
            <a:ext cx="3958590" cy="321379"/>
            <a:chOff x="317500" y="317500"/>
            <a:chExt cx="3958590" cy="321379"/>
          </a:xfrm>
        </p:grpSpPr>
        <p:pic>
          <p:nvPicPr>
            <p:cNvPr id="298" name="PFE element 201" descr="KfN4Rsyp0AyO145.png"/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3958590" cy="321379"/>
            </a:xfrm>
            <a:prstGeom prst="rect">
              <a:avLst/>
            </a:prstGeom>
          </p:spPr>
        </p:pic>
        <p:sp>
          <p:nvSpPr>
            <p:cNvPr id="299" name="Shape_182"/>
            <p:cNvSpPr/>
            <p:nvPr/>
          </p:nvSpPr>
          <p:spPr>
            <a:xfrm>
              <a:off x="317500" y="317500"/>
              <a:ext cx="3958590" cy="32137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pfehide202" hidden="1"/>
          <p:cNvGrpSpPr/>
          <p:nvPr/>
        </p:nvGrpSpPr>
        <p:grpSpPr>
          <a:xfrm>
            <a:off x="7329264" y="116632"/>
            <a:ext cx="2435318" cy="2583855"/>
            <a:chOff x="6825208" y="245885"/>
            <a:chExt cx="2435318" cy="2583855"/>
          </a:xfrm>
        </p:grpSpPr>
        <p:grpSp>
          <p:nvGrpSpPr>
            <p:cNvPr id="233" name="Group 232" hidden="1"/>
            <p:cNvGrpSpPr/>
            <p:nvPr/>
          </p:nvGrpSpPr>
          <p:grpSpPr>
            <a:xfrm>
              <a:off x="6825208" y="245885"/>
              <a:ext cx="2377517" cy="1618844"/>
              <a:chOff x="6850166" y="1456118"/>
              <a:chExt cx="2377517" cy="1618844"/>
            </a:xfrm>
          </p:grpSpPr>
          <p:sp>
            <p:nvSpPr>
              <p:cNvPr id="244" name="Frame 243" hidden="1"/>
              <p:cNvSpPr/>
              <p:nvPr/>
            </p:nvSpPr>
            <p:spPr>
              <a:xfrm>
                <a:off x="6850166" y="1456118"/>
                <a:ext cx="2377517" cy="1618844"/>
              </a:xfrm>
              <a:prstGeom prst="frame">
                <a:avLst/>
              </a:prstGeom>
              <a:solidFill>
                <a:srgbClr val="FFFFFF"/>
              </a:solidFill>
              <a:ln>
                <a:noFill/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5" name="Gruppierung 475" hidden="1"/>
              <p:cNvGrpSpPr>
                <a:grpSpLocks/>
              </p:cNvGrpSpPr>
              <p:nvPr/>
            </p:nvGrpSpPr>
            <p:grpSpPr bwMode="auto">
              <a:xfrm>
                <a:off x="7027104" y="1621364"/>
                <a:ext cx="2016994" cy="1250372"/>
                <a:chOff x="5900597" y="1645024"/>
                <a:chExt cx="1447800" cy="1250576"/>
              </a:xfrm>
            </p:grpSpPr>
            <p:sp>
              <p:nvSpPr>
                <p:cNvPr id="251" name="Rechteck 308" hidden="1"/>
                <p:cNvSpPr>
                  <a:spLocks noChangeArrowheads="1"/>
                </p:cNvSpPr>
                <p:nvPr/>
              </p:nvSpPr>
              <p:spPr bwMode="auto">
                <a:xfrm>
                  <a:off x="5900597" y="1676400"/>
                  <a:ext cx="1447800" cy="12192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EA3B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52" name="Gruppierung 474" hidden="1"/>
                <p:cNvGrpSpPr>
                  <a:grpSpLocks/>
                </p:cNvGrpSpPr>
                <p:nvPr/>
              </p:nvGrpSpPr>
              <p:grpSpPr bwMode="auto">
                <a:xfrm>
                  <a:off x="6096000" y="1645024"/>
                  <a:ext cx="1113852" cy="1131203"/>
                  <a:chOff x="6096000" y="1645024"/>
                  <a:chExt cx="1113852" cy="1131203"/>
                </a:xfrm>
              </p:grpSpPr>
              <p:sp>
                <p:nvSpPr>
                  <p:cNvPr id="253" name="Text Box 103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6689" y="2310709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4" name="Text Box 103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7296" y="2298911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5" name="Text Box 1037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3875" y="2360977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6" name="Text Box 103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80079" y="2270583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7" name="Text Box 103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4614" y="2100916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8" name="Text Box 1040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9400" y="2309055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59" name="Text Box 1041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9584" y="2291730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0" name="Text Box 1042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0" y="1889583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1" name="Text Box 104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69549" y="2390612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2" name="Text Box 104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3850" y="2404064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Mistral" charset="0"/>
                    </a:endParaRPr>
                  </a:p>
                </p:txBody>
              </p:sp>
              <p:sp>
                <p:nvSpPr>
                  <p:cNvPr id="263" name="Text Box 104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6689" y="2171188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4" name="Text Box 104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1026" y="2499183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5" name="Text Box 103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7408" y="1889583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6" name="Text Box 103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9657" y="1843020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7" name="Text Box 1037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06236" y="1905086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8" name="Text Box 1038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2481" y="1668619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69" name="Text Box 1039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6975" y="1645024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0" name="Text Box 1040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31802" y="1707090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1" name="Text Box 1041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1945" y="1835838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2" name="Text Box 1042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758" y="1645024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uLnTx/>
                      <a:uFillTx/>
                      <a:latin typeface="Mistral" charset="0"/>
                    </a:endParaRPr>
                  </a:p>
                </p:txBody>
              </p:sp>
              <p:sp>
                <p:nvSpPr>
                  <p:cNvPr id="273" name="Text Box 1043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3351" y="1788647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4" name="Text Box 1044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6211" y="1948173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5" name="Text Box 1045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3997" y="1715297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  <p:sp>
                <p:nvSpPr>
                  <p:cNvPr id="276" name="Text Box 1046" hidden="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04861" y="2024372"/>
                    <a:ext cx="73641" cy="2770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 anchorCtr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de-DE"/>
                    </a:defPPr>
                    <a:lvl1pPr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4556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2pPr>
                    <a:lvl3pPr marL="9128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3pPr>
                    <a:lvl4pPr marL="13700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4pPr>
                    <a:lvl5pPr marL="1827213" indent="1588" algn="l" rtl="0" fontAlgn="base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5pPr>
                    <a:lvl6pPr marL="22860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6pPr>
                    <a:lvl7pPr marL="27432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7pPr>
                    <a:lvl8pPr marL="32004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8pPr>
                    <a:lvl9pPr marL="3657600" algn="l" defTabSz="457200" rtl="0" eaLnBrk="1" latinLnBrk="0" hangingPunct="1">
                      <a:defRPr sz="2300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Mistral" charset="0"/>
                      </a:rPr>
                      <a:t>q</a:t>
                    </a:r>
                  </a:p>
                </p:txBody>
              </p:sp>
            </p:grpSp>
          </p:grpSp>
          <p:pic>
            <p:nvPicPr>
              <p:cNvPr id="246" name="Picture 245" hidden="1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35451">
                <a:off x="8434248" y="2226428"/>
                <a:ext cx="236052" cy="169076"/>
              </a:xfrm>
              <a:prstGeom prst="rect">
                <a:avLst/>
              </a:prstGeom>
            </p:spPr>
          </p:pic>
          <p:pic>
            <p:nvPicPr>
              <p:cNvPr id="247" name="Picture 246" hidden="1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35451">
                <a:off x="7502730" y="2084146"/>
                <a:ext cx="236052" cy="169076"/>
              </a:xfrm>
              <a:prstGeom prst="rect">
                <a:avLst/>
              </a:prstGeom>
            </p:spPr>
          </p:pic>
          <p:pic>
            <p:nvPicPr>
              <p:cNvPr id="248" name="Picture 247" hidden="1"/>
              <p:cNvPicPr>
                <a:picLocks noChangeAspect="1"/>
              </p:cNvPicPr>
              <p:nvPr/>
            </p:nvPicPr>
            <p:blipFill rotWithShape="1">
              <a:blip r:embed="rId12" cstate="email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8404993">
                <a:off x="7181302" y="1769705"/>
                <a:ext cx="236052" cy="169076"/>
              </a:xfrm>
              <a:prstGeom prst="rect">
                <a:avLst/>
              </a:prstGeom>
            </p:spPr>
          </p:pic>
          <p:pic>
            <p:nvPicPr>
              <p:cNvPr id="249" name="Picture 248" hidden="1"/>
              <p:cNvPicPr>
                <a:picLocks noChangeAspect="1"/>
              </p:cNvPicPr>
              <p:nvPr/>
            </p:nvPicPr>
            <p:blipFill rotWithShape="1">
              <a:blip r:embed="rId12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35451">
                <a:off x="7148598" y="2532643"/>
                <a:ext cx="236052" cy="169076"/>
              </a:xfrm>
              <a:prstGeom prst="rect">
                <a:avLst/>
              </a:prstGeom>
            </p:spPr>
          </p:pic>
          <p:pic>
            <p:nvPicPr>
              <p:cNvPr id="250" name="Picture 249" hidden="1"/>
              <p:cNvPicPr>
                <a:picLocks noChangeAspect="1"/>
              </p:cNvPicPr>
              <p:nvPr/>
            </p:nvPicPr>
            <p:blipFill rotWithShape="1">
              <a:blip r:embed="rId1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8504339">
                <a:off x="7945140" y="1933288"/>
                <a:ext cx="236052" cy="169076"/>
              </a:xfrm>
              <a:prstGeom prst="rect">
                <a:avLst/>
              </a:prstGeom>
            </p:spPr>
          </p:pic>
        </p:grpSp>
        <p:grpSp>
          <p:nvGrpSpPr>
            <p:cNvPr id="234" name="Group 265" hidden="1"/>
            <p:cNvGrpSpPr>
              <a:grpSpLocks/>
            </p:cNvGrpSpPr>
            <p:nvPr/>
          </p:nvGrpSpPr>
          <p:grpSpPr bwMode="auto">
            <a:xfrm rot="16382489">
              <a:off x="8299783" y="1365355"/>
              <a:ext cx="183969" cy="207879"/>
              <a:chOff x="2448" y="1073"/>
              <a:chExt cx="153" cy="189"/>
            </a:xfrm>
          </p:grpSpPr>
          <p:sp>
            <p:nvSpPr>
              <p:cNvPr id="242" name="Line 268" hidden="1"/>
              <p:cNvSpPr>
                <a:spLocks noChangeShapeType="1"/>
              </p:cNvSpPr>
              <p:nvPr/>
            </p:nvSpPr>
            <p:spPr bwMode="auto">
              <a:xfrm flipH="1">
                <a:off x="2448" y="1073"/>
                <a:ext cx="140" cy="127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3" name="Line 269" hidden="1"/>
              <p:cNvSpPr>
                <a:spLocks noChangeShapeType="1"/>
              </p:cNvSpPr>
              <p:nvPr/>
            </p:nvSpPr>
            <p:spPr bwMode="auto">
              <a:xfrm>
                <a:off x="2452" y="1198"/>
                <a:ext cx="149" cy="64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235" name="Group 234" hidden="1"/>
            <p:cNvGrpSpPr/>
            <p:nvPr/>
          </p:nvGrpSpPr>
          <p:grpSpPr>
            <a:xfrm rot="2334435">
              <a:off x="7935979" y="1787647"/>
              <a:ext cx="1324547" cy="1042093"/>
              <a:chOff x="1887212" y="1600827"/>
              <a:chExt cx="1324546" cy="961932"/>
            </a:xfrm>
          </p:grpSpPr>
          <p:sp>
            <p:nvSpPr>
              <p:cNvPr id="236" name="Line 8" hidden="1"/>
              <p:cNvSpPr>
                <a:spLocks noChangeShapeType="1"/>
              </p:cNvSpPr>
              <p:nvPr/>
            </p:nvSpPr>
            <p:spPr bwMode="auto">
              <a:xfrm rot="2186968" flipV="1">
                <a:off x="2263981" y="2013636"/>
                <a:ext cx="522250" cy="223922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  <a:effectLst/>
                </a:endParaRPr>
              </a:p>
            </p:txBody>
          </p:sp>
          <p:sp>
            <p:nvSpPr>
              <p:cNvPr id="237" name="Line 9" hidden="1"/>
              <p:cNvSpPr>
                <a:spLocks noChangeShapeType="1"/>
              </p:cNvSpPr>
              <p:nvPr/>
            </p:nvSpPr>
            <p:spPr bwMode="auto">
              <a:xfrm rot="2186968">
                <a:off x="2117228" y="2117493"/>
                <a:ext cx="319924" cy="324053"/>
              </a:xfrm>
              <a:prstGeom prst="line">
                <a:avLst/>
              </a:prstGeom>
              <a:noFill/>
              <a:ln w="25400">
                <a:solidFill>
                  <a:srgbClr val="00C3FF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rgbClr val="00C3FF"/>
                  </a:solidFill>
                </a:endParaRPr>
              </a:p>
            </p:txBody>
          </p:sp>
          <p:sp>
            <p:nvSpPr>
              <p:cNvPr id="238" name="Rectangle 11" hidden="1"/>
              <p:cNvSpPr>
                <a:spLocks noChangeArrowheads="1"/>
              </p:cNvSpPr>
              <p:nvPr/>
            </p:nvSpPr>
            <p:spPr bwMode="auto">
              <a:xfrm rot="19265565">
                <a:off x="2271321" y="2224205"/>
                <a:ext cx="431544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>
                    <a:solidFill>
                      <a:srgbClr val="00C3FF"/>
                    </a:solidFill>
                    <a:effectLst/>
                  </a:rPr>
                  <a:t>-</a:t>
                </a:r>
              </a:p>
            </p:txBody>
          </p:sp>
          <p:sp>
            <p:nvSpPr>
              <p:cNvPr id="239" name="Freeform 12" hidden="1"/>
              <p:cNvSpPr>
                <a:spLocks/>
              </p:cNvSpPr>
              <p:nvPr/>
            </p:nvSpPr>
            <p:spPr bwMode="auto">
              <a:xfrm rot="3145606">
                <a:off x="1818201" y="1795054"/>
                <a:ext cx="505936" cy="117481"/>
              </a:xfrm>
              <a:custGeom>
                <a:avLst/>
                <a:gdLst>
                  <a:gd name="T0" fmla="*/ 0 w 576"/>
                  <a:gd name="T1" fmla="*/ 14 h 112"/>
                  <a:gd name="T2" fmla="*/ 0 w 576"/>
                  <a:gd name="T3" fmla="*/ 2 h 112"/>
                  <a:gd name="T4" fmla="*/ 0 w 576"/>
                  <a:gd name="T5" fmla="*/ 28 h 112"/>
                  <a:gd name="T6" fmla="*/ 0 w 576"/>
                  <a:gd name="T7" fmla="*/ 2 h 112"/>
                  <a:gd name="T8" fmla="*/ 1 w 576"/>
                  <a:gd name="T9" fmla="*/ 28 h 112"/>
                  <a:gd name="T10" fmla="*/ 1 w 576"/>
                  <a:gd name="T11" fmla="*/ 2 h 112"/>
                  <a:gd name="T12" fmla="*/ 1 w 576"/>
                  <a:gd name="T13" fmla="*/ 28 h 112"/>
                  <a:gd name="T14" fmla="*/ 1 w 576"/>
                  <a:gd name="T15" fmla="*/ 1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112"/>
                  <a:gd name="T26" fmla="*/ 576 w 57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112">
                    <a:moveTo>
                      <a:pt x="0" y="56"/>
                    </a:moveTo>
                    <a:cubicBezTo>
                      <a:pt x="12" y="28"/>
                      <a:pt x="24" y="0"/>
                      <a:pt x="48" y="8"/>
                    </a:cubicBezTo>
                    <a:cubicBezTo>
                      <a:pt x="72" y="16"/>
                      <a:pt x="112" y="104"/>
                      <a:pt x="144" y="104"/>
                    </a:cubicBezTo>
                    <a:cubicBezTo>
                      <a:pt x="176" y="104"/>
                      <a:pt x="208" y="8"/>
                      <a:pt x="240" y="8"/>
                    </a:cubicBezTo>
                    <a:cubicBezTo>
                      <a:pt x="272" y="8"/>
                      <a:pt x="304" y="104"/>
                      <a:pt x="336" y="104"/>
                    </a:cubicBezTo>
                    <a:cubicBezTo>
                      <a:pt x="368" y="104"/>
                      <a:pt x="400" y="8"/>
                      <a:pt x="432" y="8"/>
                    </a:cubicBezTo>
                    <a:cubicBezTo>
                      <a:pt x="464" y="8"/>
                      <a:pt x="504" y="96"/>
                      <a:pt x="528" y="104"/>
                    </a:cubicBezTo>
                    <a:cubicBezTo>
                      <a:pt x="552" y="112"/>
                      <a:pt x="576" y="64"/>
                      <a:pt x="576" y="56"/>
                    </a:cubicBezTo>
                  </a:path>
                </a:pathLst>
              </a:custGeom>
              <a:noFill/>
              <a:ln w="28575">
                <a:solidFill>
                  <a:srgbClr val="EF921B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effectLst/>
                </a:endParaRPr>
              </a:p>
            </p:txBody>
          </p:sp>
          <p:sp>
            <p:nvSpPr>
              <p:cNvPr id="240" name="Text Box 29" hidden="1"/>
              <p:cNvSpPr txBox="1">
                <a:spLocks noChangeArrowheads="1"/>
              </p:cNvSpPr>
              <p:nvPr/>
            </p:nvSpPr>
            <p:spPr bwMode="auto">
              <a:xfrm rot="19265565">
                <a:off x="1887212" y="1899556"/>
                <a:ext cx="339456" cy="340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r>
                  <a:rPr lang="en-US" sz="1800" b="1" dirty="0">
                    <a:solidFill>
                      <a:srgbClr val="EF921B"/>
                    </a:solidFill>
                    <a:effectLst/>
                    <a:latin typeface="Symbol" charset="2"/>
                  </a:rPr>
                  <a:t>g</a:t>
                </a:r>
                <a:r>
                  <a:rPr lang="en-US" sz="1800" b="1" baseline="30000" dirty="0" smtClean="0">
                    <a:solidFill>
                      <a:srgbClr val="EF921B"/>
                    </a:solidFill>
                    <a:effectLst/>
                  </a:rPr>
                  <a:t>*</a:t>
                </a:r>
                <a:endParaRPr lang="en-US" sz="1800" b="1" baseline="30000" dirty="0">
                  <a:solidFill>
                    <a:srgbClr val="EF921B"/>
                  </a:solidFill>
                  <a:effectLst/>
                </a:endParaRPr>
              </a:p>
            </p:txBody>
          </p:sp>
          <p:sp>
            <p:nvSpPr>
              <p:cNvPr id="241" name="Rectangle 11" hidden="1"/>
              <p:cNvSpPr>
                <a:spLocks noChangeArrowheads="1"/>
              </p:cNvSpPr>
              <p:nvPr/>
            </p:nvSpPr>
            <p:spPr bwMode="auto">
              <a:xfrm rot="19265565">
                <a:off x="2700763" y="1866684"/>
                <a:ext cx="510995" cy="3385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prstTxWarp prst="textNoShape">
                  <a:avLst/>
                </a:prstTxWarp>
                <a:spAutoFit/>
              </a:bodyPr>
              <a:lstStyle>
                <a:defPPr>
                  <a:defRPr lang="de-DE"/>
                </a:defPPr>
                <a:lvl1pPr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56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28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00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7213" indent="1588" algn="l" rtl="0" fontAlgn="base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3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l" defTabSz="762000" eaLnBrk="0" hangingPunct="0">
                  <a:defRPr/>
                </a:pPr>
                <a:r>
                  <a:rPr lang="en-US" sz="1800" i="1" dirty="0">
                    <a:solidFill>
                      <a:srgbClr val="00C3FF"/>
                    </a:solidFill>
                    <a:effectLst/>
                    <a:latin typeface="Georgia"/>
                    <a:cs typeface="Georgia"/>
                  </a:rPr>
                  <a:t>l</a:t>
                </a:r>
                <a:r>
                  <a:rPr lang="en-US" sz="1800" baseline="40000" dirty="0" smtClean="0">
                    <a:solidFill>
                      <a:srgbClr val="00C3FF"/>
                    </a:solidFill>
                    <a:effectLst/>
                  </a:rPr>
                  <a:t>+</a:t>
                </a:r>
                <a:endParaRPr lang="en-US" sz="1800" baseline="40000" dirty="0">
                  <a:solidFill>
                    <a:srgbClr val="00C3FF"/>
                  </a:solidFill>
                  <a:effectLst/>
                </a:endParaRPr>
              </a:p>
            </p:txBody>
          </p:sp>
        </p:grpSp>
      </p:grpSp>
      <p:grpSp>
        <p:nvGrpSpPr>
          <p:cNvPr id="303" name="Group 302"/>
          <p:cNvGrpSpPr/>
          <p:nvPr/>
        </p:nvGrpSpPr>
        <p:grpSpPr>
          <a:xfrm>
            <a:off x="7354393" y="170310"/>
            <a:ext cx="2385060" cy="2476500"/>
            <a:chOff x="317500" y="317500"/>
            <a:chExt cx="2385060" cy="2476500"/>
          </a:xfrm>
        </p:grpSpPr>
        <p:pic>
          <p:nvPicPr>
            <p:cNvPr id="301" name="PFE element 202" descr="KfN4Rsyp0AyO147.png"/>
            <p:cNvPicPr>
              <a:picLocks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385060" cy="2476500"/>
            </a:xfrm>
            <a:prstGeom prst="rect">
              <a:avLst/>
            </a:prstGeom>
          </p:spPr>
        </p:pic>
        <p:sp>
          <p:nvSpPr>
            <p:cNvPr id="302" name="Shape_183"/>
            <p:cNvSpPr/>
            <p:nvPr/>
          </p:nvSpPr>
          <p:spPr>
            <a:xfrm>
              <a:off x="317500" y="317500"/>
              <a:ext cx="2385060" cy="2476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7" name="Picture 276" descr="rapp_all.p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6696" y="1284112"/>
            <a:ext cx="5652000" cy="4306326"/>
          </a:xfrm>
          <a:prstGeom prst="rect">
            <a:avLst/>
          </a:prstGeom>
        </p:spPr>
      </p:pic>
      <p:sp>
        <p:nvSpPr>
          <p:cNvPr id="278" name="pfehide204" hidden="1"/>
          <p:cNvSpPr/>
          <p:nvPr/>
        </p:nvSpPr>
        <p:spPr>
          <a:xfrm>
            <a:off x="7929922" y="2937718"/>
            <a:ext cx="197607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800" dirty="0" err="1">
                <a:latin typeface="Gill Sans"/>
                <a:cs typeface="Gill Sans"/>
              </a:rPr>
              <a:t>Slope</a:t>
            </a:r>
            <a:r>
              <a:rPr lang="de-DE" sz="1800" dirty="0">
                <a:latin typeface="Gill Sans"/>
                <a:cs typeface="Gill Sans"/>
              </a:rPr>
              <a:t> </a:t>
            </a:r>
            <a:r>
              <a:rPr lang="de-DE" sz="1800" dirty="0" err="1">
                <a:latin typeface="Gill Sans"/>
                <a:cs typeface="Gill Sans"/>
              </a:rPr>
              <a:t>is</a:t>
            </a:r>
            <a:r>
              <a:rPr lang="de-DE" sz="1800" dirty="0">
                <a:latin typeface="Gill Sans"/>
                <a:cs typeface="Gill Sans"/>
              </a:rPr>
              <a:t> </a:t>
            </a:r>
            <a:r>
              <a:rPr lang="de-DE" sz="1800" dirty="0" err="1">
                <a:latin typeface="Gill Sans"/>
                <a:cs typeface="Gill Sans"/>
              </a:rPr>
              <a:t>measure</a:t>
            </a:r>
            <a:r>
              <a:rPr lang="de-DE" sz="1800" dirty="0">
                <a:latin typeface="Gill Sans"/>
                <a:cs typeface="Gill Sans"/>
              </a:rPr>
              <a:t> </a:t>
            </a:r>
            <a:r>
              <a:rPr lang="de-DE" sz="1800" dirty="0" err="1">
                <a:latin typeface="Gill Sans"/>
                <a:cs typeface="Gill Sans"/>
              </a:rPr>
              <a:t>of</a:t>
            </a:r>
            <a:r>
              <a:rPr lang="de-DE" sz="1800" dirty="0">
                <a:latin typeface="Gill Sans"/>
                <a:cs typeface="Gill Sans"/>
              </a:rPr>
              <a:t> </a:t>
            </a:r>
            <a:r>
              <a:rPr lang="de-DE" sz="1800" dirty="0" err="1">
                <a:latin typeface="Gill Sans"/>
                <a:cs typeface="Gill Sans"/>
              </a:rPr>
              <a:t>temperature</a:t>
            </a:r>
            <a:endParaRPr lang="de-DE" sz="1800" dirty="0">
              <a:latin typeface="Gill Sans"/>
              <a:cs typeface="Gill Sans"/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7927361" y="2931318"/>
            <a:ext cx="1981200" cy="659130"/>
            <a:chOff x="317500" y="317500"/>
            <a:chExt cx="1981200" cy="659130"/>
          </a:xfrm>
        </p:grpSpPr>
        <p:pic>
          <p:nvPicPr>
            <p:cNvPr id="304" name="PFE element 204" descr="KfN4Rsyp0AyO148.png"/>
            <p:cNvPicPr>
              <a:picLocks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1981200" cy="659130"/>
            </a:xfrm>
            <a:prstGeom prst="rect">
              <a:avLst/>
            </a:prstGeom>
          </p:spPr>
        </p:pic>
        <p:sp>
          <p:nvSpPr>
            <p:cNvPr id="305" name="Shape_184"/>
            <p:cNvSpPr/>
            <p:nvPr/>
          </p:nvSpPr>
          <p:spPr>
            <a:xfrm>
              <a:off x="317500" y="317500"/>
              <a:ext cx="1981200" cy="6591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9" name="Straight Arrow Connector 278"/>
          <p:cNvCxnSpPr>
            <a:stCxn id="277" idx="3"/>
          </p:cNvCxnSpPr>
          <p:nvPr/>
        </p:nvCxnSpPr>
        <p:spPr>
          <a:xfrm flipH="1">
            <a:off x="6969229" y="3437275"/>
            <a:ext cx="899467" cy="711805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pfehide206" hidden="1"/>
          <p:cNvSpPr/>
          <p:nvPr/>
        </p:nvSpPr>
        <p:spPr>
          <a:xfrm>
            <a:off x="368321" y="6237312"/>
            <a:ext cx="883315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FF9900"/>
                </a:solidFill>
                <a:latin typeface="Gill Sans"/>
                <a:cs typeface="Gill Sans"/>
              </a:rPr>
              <a:t>T = 235 MeV (T = 2.35 * 1012 K</a:t>
            </a:r>
            <a:r>
              <a:rPr lang="en-US" sz="1800" dirty="0" smtClean="0">
                <a:solidFill>
                  <a:srgbClr val="FF9900"/>
                </a:solidFill>
                <a:latin typeface="Gill Sans"/>
                <a:cs typeface="Gill Sans"/>
              </a:rPr>
              <a:t>) 235,000 </a:t>
            </a:r>
            <a:r>
              <a:rPr lang="en-US" sz="1800" dirty="0">
                <a:solidFill>
                  <a:srgbClr val="FF9900"/>
                </a:solidFill>
                <a:latin typeface="Gill Sans"/>
                <a:cs typeface="Gill Sans"/>
              </a:rPr>
              <a:t>times hotter than inside the sun!</a:t>
            </a:r>
            <a:endParaRPr lang="de-DE" sz="1800" dirty="0">
              <a:solidFill>
                <a:srgbClr val="FF9900"/>
              </a:solidFill>
              <a:latin typeface="Gill Sans"/>
              <a:cs typeface="Gill Sans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365296" y="6231478"/>
            <a:ext cx="8839200" cy="381000"/>
            <a:chOff x="317500" y="317500"/>
            <a:chExt cx="8839200" cy="381000"/>
          </a:xfrm>
        </p:grpSpPr>
        <p:pic>
          <p:nvPicPr>
            <p:cNvPr id="307" name="PFE element 206" descr="KfN4Rsyp0AyO149.png"/>
            <p:cNvPicPr>
              <a:picLocks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8839200" cy="381000"/>
            </a:xfrm>
            <a:prstGeom prst="rect">
              <a:avLst/>
            </a:prstGeom>
          </p:spPr>
        </p:pic>
        <p:sp>
          <p:nvSpPr>
            <p:cNvPr id="308" name="Shape_185"/>
            <p:cNvSpPr/>
            <p:nvPr/>
          </p:nvSpPr>
          <p:spPr>
            <a:xfrm>
              <a:off x="317500" y="317500"/>
              <a:ext cx="8839200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pfehide207" hidden="1"/>
          <p:cNvSpPr txBox="1">
            <a:spLocks/>
          </p:cNvSpPr>
          <p:nvPr/>
        </p:nvSpPr>
        <p:spPr>
          <a:xfrm>
            <a:off x="2745435" y="765188"/>
            <a:ext cx="5231901" cy="28754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algn="l" defTabSz="914400" rtl="0" eaLnBrk="1" fontAlgn="base" latinLnBrk="0" hangingPunct="1">
              <a:spcBef>
                <a:spcPct val="0"/>
              </a:spcBef>
              <a:buNone/>
              <a:defRPr sz="2400" kern="1200" cap="all" spc="50" baseline="0">
                <a:solidFill>
                  <a:srgbClr val="FF9900"/>
                </a:solidFill>
                <a:latin typeface="+mj-lt" charset="0"/>
                <a:ea typeface="+mj-ea" charset="0"/>
                <a:cs typeface="+mj-cs" charset="0"/>
              </a:defRPr>
            </a:lvl1pPr>
            <a:lvl2pPr marL="4556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sz="1800" cap="none" dirty="0">
                <a:latin typeface="Gill Sans"/>
                <a:cs typeface="Gill Sans"/>
              </a:rPr>
              <a:t>M</a:t>
            </a:r>
            <a:r>
              <a:rPr lang="de-DE" sz="1800" cap="none" dirty="0" smtClean="0">
                <a:latin typeface="Gill Sans"/>
                <a:cs typeface="Gill Sans"/>
              </a:rPr>
              <a:t>easurement </a:t>
            </a:r>
            <a:r>
              <a:rPr lang="de-DE" sz="1800" cap="none" dirty="0" err="1" smtClean="0">
                <a:latin typeface="Gill Sans"/>
                <a:cs typeface="Gill Sans"/>
              </a:rPr>
              <a:t>of</a:t>
            </a:r>
            <a:r>
              <a:rPr lang="de-DE" sz="1800" cap="none" dirty="0" smtClean="0"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latin typeface="Gill Sans"/>
                <a:cs typeface="Gill Sans"/>
              </a:rPr>
              <a:t>the</a:t>
            </a:r>
            <a:r>
              <a:rPr lang="de-DE" sz="1800" cap="none" dirty="0" smtClean="0">
                <a:latin typeface="Gill Sans"/>
                <a:cs typeface="Gill Sans"/>
              </a:rPr>
              <a:t> </a:t>
            </a:r>
            <a:r>
              <a:rPr lang="de-DE" sz="1800" cap="none" dirty="0" err="1">
                <a:latin typeface="Gill Sans"/>
                <a:cs typeface="Gill Sans"/>
              </a:rPr>
              <a:t>f</a:t>
            </a:r>
            <a:r>
              <a:rPr lang="de-DE" sz="1800" cap="none" dirty="0" err="1" smtClean="0">
                <a:latin typeface="Gill Sans"/>
                <a:cs typeface="Gill Sans"/>
              </a:rPr>
              <a:t>ireball</a:t>
            </a:r>
            <a:r>
              <a:rPr lang="de-DE" sz="1800" cap="none" dirty="0" smtClean="0">
                <a:latin typeface="Gill Sans"/>
                <a:cs typeface="Gill Sans"/>
              </a:rPr>
              <a:t> </a:t>
            </a:r>
            <a:r>
              <a:rPr lang="de-DE" sz="1800" cap="none" dirty="0" err="1" smtClean="0">
                <a:latin typeface="Gill Sans"/>
                <a:cs typeface="Gill Sans"/>
              </a:rPr>
              <a:t>temperature</a:t>
            </a:r>
            <a:endParaRPr lang="de-DE" sz="1800" cap="none" dirty="0">
              <a:latin typeface="Gill Sans"/>
              <a:cs typeface="Gill Sans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2743915" y="761964"/>
            <a:ext cx="5234940" cy="290772"/>
            <a:chOff x="317500" y="317500"/>
            <a:chExt cx="5234940" cy="290772"/>
          </a:xfrm>
        </p:grpSpPr>
        <p:pic>
          <p:nvPicPr>
            <p:cNvPr id="310" name="PFE element 207" descr="KfN4Rsyp0AyO150.png"/>
            <p:cNvPicPr>
              <a:picLocks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234940" cy="290772"/>
            </a:xfrm>
            <a:prstGeom prst="rect">
              <a:avLst/>
            </a:prstGeom>
          </p:spPr>
        </p:pic>
        <p:sp>
          <p:nvSpPr>
            <p:cNvPr id="311" name="Shape_186"/>
            <p:cNvSpPr/>
            <p:nvPr/>
          </p:nvSpPr>
          <p:spPr>
            <a:xfrm>
              <a:off x="317500" y="317500"/>
              <a:ext cx="5234940" cy="2907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99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4" grpId="1"/>
      <p:bldP spid="231" grpId="0" animBg="1"/>
      <p:bldP spid="231" grpId="1" animBg="1"/>
      <p:bldP spid="278" grpId="0"/>
      <p:bldP spid="280" grpId="0"/>
      <p:bldP spid="2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208" descr="KfN4Rsyp0AyO152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118" y="705181"/>
            <a:ext cx="3307080" cy="670560"/>
          </a:xfrm>
          <a:prstGeom prst="rect">
            <a:avLst/>
          </a:prstGeom>
        </p:spPr>
      </p:pic>
      <p:pic>
        <p:nvPicPr>
          <p:cNvPr id="274" name="PFE element 209" descr="KfN4Rsyp0AyO153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00" y="4436734"/>
            <a:ext cx="2411730" cy="1775460"/>
          </a:xfrm>
          <a:prstGeom prst="rect">
            <a:avLst/>
          </a:prstGeom>
        </p:spPr>
      </p:pic>
      <p:pic>
        <p:nvPicPr>
          <p:cNvPr id="275" name="PFE element 210" descr="KfN4Rsyp0AyO154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5" y="3652492"/>
            <a:ext cx="1154430" cy="1181100"/>
          </a:xfrm>
          <a:prstGeom prst="rect">
            <a:avLst/>
          </a:prstGeom>
        </p:spPr>
      </p:pic>
      <p:pic>
        <p:nvPicPr>
          <p:cNvPr id="276" name="PFE element 211" descr="KfN4Rsyp0AyO156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45" y="175165"/>
            <a:ext cx="2381250" cy="2545080"/>
          </a:xfrm>
          <a:prstGeom prst="rect">
            <a:avLst/>
          </a:prstGeom>
        </p:spPr>
      </p:pic>
      <p:pic>
        <p:nvPicPr>
          <p:cNvPr id="277" name="PFE element 212" descr="KfN4Rsyp0AyO158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118" y="4710124"/>
            <a:ext cx="2762250" cy="1924050"/>
          </a:xfrm>
          <a:prstGeom prst="rect">
            <a:avLst/>
          </a:prstGeom>
        </p:spPr>
      </p:pic>
      <p:pic>
        <p:nvPicPr>
          <p:cNvPr id="278" name="PFE element 213" descr="KfN4Rsyp0AyO160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009" y="140916"/>
            <a:ext cx="2385060" cy="2537460"/>
          </a:xfrm>
          <a:prstGeom prst="rect">
            <a:avLst/>
          </a:prstGeom>
        </p:spPr>
      </p:pic>
      <p:sp>
        <p:nvSpPr>
          <p:cNvPr id="271" name="Freeform 12"/>
          <p:cNvSpPr>
            <a:spLocks/>
          </p:cNvSpPr>
          <p:nvPr/>
        </p:nvSpPr>
        <p:spPr bwMode="auto">
          <a:xfrm rot="17683360">
            <a:off x="8230341" y="5691021"/>
            <a:ext cx="548097" cy="117481"/>
          </a:xfrm>
          <a:custGeom>
            <a:avLst/>
            <a:gdLst>
              <a:gd name="T0" fmla="*/ 0 w 576"/>
              <a:gd name="T1" fmla="*/ 14 h 112"/>
              <a:gd name="T2" fmla="*/ 0 w 576"/>
              <a:gd name="T3" fmla="*/ 2 h 112"/>
              <a:gd name="T4" fmla="*/ 0 w 576"/>
              <a:gd name="T5" fmla="*/ 28 h 112"/>
              <a:gd name="T6" fmla="*/ 0 w 576"/>
              <a:gd name="T7" fmla="*/ 2 h 112"/>
              <a:gd name="T8" fmla="*/ 1 w 576"/>
              <a:gd name="T9" fmla="*/ 28 h 112"/>
              <a:gd name="T10" fmla="*/ 1 w 576"/>
              <a:gd name="T11" fmla="*/ 2 h 112"/>
              <a:gd name="T12" fmla="*/ 1 w 576"/>
              <a:gd name="T13" fmla="*/ 28 h 112"/>
              <a:gd name="T14" fmla="*/ 1 w 576"/>
              <a:gd name="T15" fmla="*/ 14 h 1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12"/>
              <a:gd name="T26" fmla="*/ 576 w 576"/>
              <a:gd name="T27" fmla="*/ 112 h 1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12">
                <a:moveTo>
                  <a:pt x="0" y="56"/>
                </a:moveTo>
                <a:cubicBezTo>
                  <a:pt x="12" y="28"/>
                  <a:pt x="24" y="0"/>
                  <a:pt x="48" y="8"/>
                </a:cubicBezTo>
                <a:cubicBezTo>
                  <a:pt x="72" y="16"/>
                  <a:pt x="112" y="104"/>
                  <a:pt x="144" y="104"/>
                </a:cubicBezTo>
                <a:cubicBezTo>
                  <a:pt x="176" y="104"/>
                  <a:pt x="208" y="8"/>
                  <a:pt x="240" y="8"/>
                </a:cubicBezTo>
                <a:cubicBezTo>
                  <a:pt x="272" y="8"/>
                  <a:pt x="304" y="104"/>
                  <a:pt x="336" y="104"/>
                </a:cubicBezTo>
                <a:cubicBezTo>
                  <a:pt x="368" y="104"/>
                  <a:pt x="400" y="8"/>
                  <a:pt x="432" y="8"/>
                </a:cubicBezTo>
                <a:cubicBezTo>
                  <a:pt x="464" y="8"/>
                  <a:pt x="504" y="96"/>
                  <a:pt x="528" y="104"/>
                </a:cubicBezTo>
                <a:cubicBezTo>
                  <a:pt x="552" y="112"/>
                  <a:pt x="576" y="64"/>
                  <a:pt x="576" y="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endParaRPr lang="en-US" sz="1800">
              <a:effectLst/>
            </a:endParaRPr>
          </a:p>
        </p:txBody>
      </p:sp>
      <p:pic>
        <p:nvPicPr>
          <p:cNvPr id="279" name="PFE element 215" descr="KfN4Rsyp0AyO161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449" y="5508703"/>
            <a:ext cx="355813" cy="381000"/>
          </a:xfrm>
          <a:prstGeom prst="rect">
            <a:avLst/>
          </a:prstGeom>
        </p:spPr>
      </p:pic>
      <p:pic>
        <p:nvPicPr>
          <p:cNvPr id="273" name="Picture 3" descr="hand_made_QCD_phase_diagr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776" y="1500678"/>
            <a:ext cx="4176464" cy="39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99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hide217" hidden="1"/>
          <p:cNvSpPr>
            <a:spLocks noGrp="1"/>
          </p:cNvSpPr>
          <p:nvPr>
            <p:ph type="title"/>
          </p:nvPr>
        </p:nvSpPr>
        <p:spPr>
          <a:xfrm>
            <a:off x="660400" y="260648"/>
            <a:ext cx="8585200" cy="612000"/>
          </a:xfrm>
        </p:spPr>
        <p:txBody>
          <a:bodyPr/>
          <a:lstStyle/>
          <a:p>
            <a:r>
              <a:rPr lang="en-US" dirty="0" smtClean="0"/>
              <a:t>“You may say I’m a dreamer…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700" y="256133"/>
            <a:ext cx="8610600" cy="621030"/>
            <a:chOff x="317500" y="317500"/>
            <a:chExt cx="8610600" cy="621030"/>
          </a:xfrm>
        </p:grpSpPr>
        <p:pic>
          <p:nvPicPr>
            <p:cNvPr id="2" name="PFE element 217" descr="KfN4Rsyp0AyO162.png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8610600" cy="621030"/>
            </a:xfrm>
            <a:prstGeom prst="rect">
              <a:avLst/>
            </a:prstGeom>
          </p:spPr>
        </p:pic>
        <p:sp>
          <p:nvSpPr>
            <p:cNvPr id="3" name="Shape_187"/>
            <p:cNvSpPr/>
            <p:nvPr/>
          </p:nvSpPr>
          <p:spPr>
            <a:xfrm>
              <a:off x="317500" y="317500"/>
              <a:ext cx="8610600" cy="6210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fehide218" hidden="1"/>
          <p:cNvSpPr txBox="1">
            <a:spLocks/>
          </p:cNvSpPr>
          <p:nvPr/>
        </p:nvSpPr>
        <p:spPr>
          <a:xfrm>
            <a:off x="3800872" y="548680"/>
            <a:ext cx="6048672" cy="61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algn="l" defTabSz="914400" rtl="0" eaLnBrk="1" fontAlgn="base" latinLnBrk="0" hangingPunct="1">
              <a:spcBef>
                <a:spcPct val="0"/>
              </a:spcBef>
              <a:buNone/>
              <a:defRPr sz="3200" b="0" i="0" kern="1200" cap="none" spc="50" baseline="0">
                <a:solidFill>
                  <a:srgbClr val="FF9900"/>
                </a:solidFill>
                <a:latin typeface="Gill Sans" charset="0"/>
                <a:ea typeface="+mj-ea" charset="0"/>
                <a:cs typeface="Gill Sans" charset="0"/>
              </a:defRPr>
            </a:lvl1pPr>
            <a:lvl2pPr marL="4556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eaLnBrk="1" fontAlgn="base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but I’m not the only one”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6258" y="544165"/>
            <a:ext cx="6057900" cy="621030"/>
            <a:chOff x="317500" y="317500"/>
            <a:chExt cx="6057900" cy="621030"/>
          </a:xfrm>
        </p:grpSpPr>
        <p:pic>
          <p:nvPicPr>
            <p:cNvPr id="8" name="PFE element 218" descr="KfN4Rsyp0AyO163.png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6057900" cy="621030"/>
            </a:xfrm>
            <a:prstGeom prst="rect">
              <a:avLst/>
            </a:prstGeom>
          </p:spPr>
        </p:pic>
        <p:sp>
          <p:nvSpPr>
            <p:cNvPr id="9" name="Shape_188"/>
            <p:cNvSpPr/>
            <p:nvPr/>
          </p:nvSpPr>
          <p:spPr>
            <a:xfrm>
              <a:off x="317500" y="317500"/>
              <a:ext cx="6057900" cy="6210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fehide219" hidden="1"/>
          <p:cNvSpPr txBox="1"/>
          <p:nvPr/>
        </p:nvSpPr>
        <p:spPr>
          <a:xfrm>
            <a:off x="200472" y="6237312"/>
            <a:ext cx="9633521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l" rtl="0" fontAlgn="base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3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  * -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ITS, 50kHz, lower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field</a:t>
            </a:r>
          </a:p>
          <a:p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** - 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Proposal to J-PARC in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2016,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If approved, construction of HI injector and detectors in 10 years 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1867" y="6231276"/>
            <a:ext cx="9650730" cy="596847"/>
            <a:chOff x="317500" y="317500"/>
            <a:chExt cx="9650730" cy="596847"/>
          </a:xfrm>
        </p:grpSpPr>
        <p:pic>
          <p:nvPicPr>
            <p:cNvPr id="12" name="PFE element 219" descr="KfN4Rsyp0AyO164.png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9650730" cy="596847"/>
            </a:xfrm>
            <a:prstGeom prst="rect">
              <a:avLst/>
            </a:prstGeom>
          </p:spPr>
        </p:pic>
        <p:sp>
          <p:nvSpPr>
            <p:cNvPr id="13" name="Shape_189"/>
            <p:cNvSpPr/>
            <p:nvPr/>
          </p:nvSpPr>
          <p:spPr>
            <a:xfrm>
              <a:off x="317500" y="317500"/>
              <a:ext cx="9650730" cy="59684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pfehide220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95067"/>
              </p:ext>
            </p:extLst>
          </p:nvPr>
        </p:nvGraphicFramePr>
        <p:xfrm>
          <a:off x="128464" y="1199212"/>
          <a:ext cx="9649072" cy="491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2"/>
                <a:gridCol w="1008112"/>
                <a:gridCol w="720080"/>
                <a:gridCol w="720080"/>
                <a:gridCol w="792088"/>
                <a:gridCol w="144016"/>
                <a:gridCol w="792088"/>
                <a:gridCol w="648072"/>
                <a:gridCol w="648072"/>
                <a:gridCol w="504056"/>
                <a:gridCol w="144016"/>
                <a:gridCol w="648072"/>
                <a:gridCol w="648072"/>
                <a:gridCol w="864096"/>
              </a:tblGrid>
              <a:tr h="31761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2016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2017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2018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2019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2020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2021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2022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2023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2024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HADES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SIS18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2.5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 +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pA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38FF7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STAR BES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RHIC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8 – 20 </a:t>
                      </a:r>
                      <a:r>
                        <a:rPr lang="en-US" sz="1500" dirty="0" err="1" smtClean="0">
                          <a:solidFill>
                            <a:schemeClr val="bg1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200GeV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MPD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NICA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4 – 11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CBM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SIS100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2 – 5 </a:t>
                      </a:r>
                      <a:r>
                        <a:rPr lang="en-US" sz="1500" baseline="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ALICE*</a:t>
                      </a:r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LHC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5.5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5.5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TeV</a:t>
                      </a:r>
                      <a:endParaRPr lang="en-US" sz="15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12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J-PARC**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pA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 8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sz="1500" baseline="0" dirty="0" smtClean="0">
                          <a:solidFill>
                            <a:srgbClr val="000000"/>
                          </a:solidFill>
                        </a:rPr>
                        <a:t> – 5 </a:t>
                      </a:r>
                      <a:r>
                        <a:rPr lang="en-US" sz="1500" baseline="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NA60+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SPS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LOI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solidFill>
                      <a:srgbClr val="08F0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6 – 17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solidFill>
                      <a:srgbClr val="08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1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PHENIX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RHIC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200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/>
                    </a:p>
                  </a:txBody>
                  <a:tcPr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12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STAR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RHIC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200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pp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(500)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FF7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sPHENIX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200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>
                      <a:noFill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41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BM@N</a:t>
                      </a:r>
                      <a:endParaRPr lang="en-US" sz="1500" dirty="0"/>
                    </a:p>
                  </a:txBody>
                  <a:tcPr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Nuclotron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0000"/>
                          </a:solidFill>
                        </a:rPr>
                        <a:t>2 – 3 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5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27635" y="1195117"/>
            <a:ext cx="9650730" cy="4926330"/>
            <a:chOff x="317500" y="317500"/>
            <a:chExt cx="9650730" cy="4926330"/>
          </a:xfrm>
        </p:grpSpPr>
        <p:pic>
          <p:nvPicPr>
            <p:cNvPr id="15" name="PFE element 220" descr="KfN4Rsyp0AyO165.png"/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9650730" cy="4926330"/>
            </a:xfrm>
            <a:prstGeom prst="rect">
              <a:avLst/>
            </a:prstGeom>
          </p:spPr>
        </p:pic>
        <p:sp>
          <p:nvSpPr>
            <p:cNvPr id="16" name="Shape_190"/>
            <p:cNvSpPr/>
            <p:nvPr/>
          </p:nvSpPr>
          <p:spPr>
            <a:xfrm>
              <a:off x="317500" y="317500"/>
              <a:ext cx="9650730" cy="49263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0"/>
                  </a:schemeClr>
                </a:gs>
                <a:gs pos="80000">
                  <a:schemeClr val="accent1">
                    <a:shade val="93000"/>
                    <a:satMod val="130000"/>
                    <a:alpha val="0"/>
                  </a:schemeClr>
                </a:gs>
                <a:gs pos="100000">
                  <a:schemeClr val="accent1">
                    <a:shade val="94000"/>
                    <a:satMod val="135000"/>
                    <a:alpha val="0"/>
                  </a:schemeClr>
                </a:gs>
              </a:gsLst>
              <a:lin ang="16200000" scaled="0"/>
              <a:tileRect/>
            </a:gradFill>
            <a:ln w="9525" cap="flat" cmpd="sng" algn="ctr">
              <a:solidFill>
                <a:schemeClr val="accent1">
                  <a:shade val="95000"/>
                  <a:satMod val="105000"/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901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221" descr="KfN4Rsyp0AyO166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4670"/>
            <a:ext cx="5109210" cy="327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22" y="1099433"/>
            <a:ext cx="7741380" cy="4650325"/>
          </a:xfrm>
          <a:prstGeom prst="rect">
            <a:avLst/>
          </a:prstGeom>
        </p:spPr>
      </p:pic>
      <p:pic>
        <p:nvPicPr>
          <p:cNvPr id="7" name="PFE element 223" descr="KfN4Rsyp0AyO167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61" y="5915200"/>
            <a:ext cx="7974330" cy="4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224" descr="KfN4Rsyp0AyO16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49910"/>
            <a:ext cx="3608070" cy="297180"/>
          </a:xfrm>
          <a:prstGeom prst="rect">
            <a:avLst/>
          </a:prstGeom>
        </p:spPr>
      </p:pic>
      <p:pic>
        <p:nvPicPr>
          <p:cNvPr id="6" name="PFE element 225" descr="KfN4Rsyp0AyO169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" y="1206977"/>
            <a:ext cx="866013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0" descr="KfN4Rsyp0AyO11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3562350" cy="331470"/>
          </a:xfrm>
          <a:prstGeom prst="rect">
            <a:avLst/>
          </a:prstGeom>
        </p:spPr>
      </p:pic>
      <p:pic>
        <p:nvPicPr>
          <p:cNvPr id="7" name="PFE element 21" descr="KfN4Rsyp0AyO12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03" y="1620008"/>
            <a:ext cx="4697730" cy="44958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9"/>
          <a:stretch>
            <a:fillRect/>
          </a:stretch>
        </p:blipFill>
        <p:spPr bwMode="auto">
          <a:xfrm>
            <a:off x="214803" y="1187961"/>
            <a:ext cx="4594181" cy="4761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188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23" descr="KfN4Rsyp0AyO13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4491990" cy="331470"/>
          </a:xfrm>
          <a:prstGeom prst="rect">
            <a:avLst/>
          </a:prstGeom>
        </p:spPr>
      </p:pic>
      <p:pic>
        <p:nvPicPr>
          <p:cNvPr id="10" name="PFE element 24" descr="KfN4Rsyp0AyO14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48" y="1149555"/>
            <a:ext cx="7368540" cy="3939540"/>
          </a:xfrm>
          <a:prstGeom prst="rect">
            <a:avLst/>
          </a:prstGeom>
        </p:spPr>
      </p:pic>
      <p:pic>
        <p:nvPicPr>
          <p:cNvPr id="11" name="PFE element 25" descr="KfN4Rsyp0AyO16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7" y="5089441"/>
            <a:ext cx="9079230" cy="1132479"/>
          </a:xfrm>
          <a:prstGeom prst="rect">
            <a:avLst/>
          </a:prstGeom>
        </p:spPr>
      </p:pic>
      <p:pic>
        <p:nvPicPr>
          <p:cNvPr id="12" name="PFE element 26" descr="KfN4Rsyp0AyO17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78" y="494955"/>
            <a:ext cx="2918460" cy="4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27" descr="KfN4Rsyp0AyO1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5760720" cy="331470"/>
          </a:xfrm>
          <a:prstGeom prst="rect">
            <a:avLst/>
          </a:prstGeom>
        </p:spPr>
      </p:pic>
      <p:pic>
        <p:nvPicPr>
          <p:cNvPr id="4" name="Picture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63" y="1268760"/>
            <a:ext cx="4711266" cy="4680520"/>
          </a:xfrm>
          <a:prstGeom prst="rect">
            <a:avLst/>
          </a:prstGeom>
          <a:noFill/>
          <a:ln/>
        </p:spPr>
      </p:pic>
      <p:pic>
        <p:nvPicPr>
          <p:cNvPr id="9" name="PFE element 29" descr="KfN4Rsyp0AyO19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880" y="2307133"/>
            <a:ext cx="4697730" cy="1714500"/>
          </a:xfrm>
          <a:prstGeom prst="rect">
            <a:avLst/>
          </a:prstGeom>
        </p:spPr>
      </p:pic>
      <p:pic>
        <p:nvPicPr>
          <p:cNvPr id="10" name="PFE element 30" descr="KfN4Rsyp0AyO20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95" y="968582"/>
            <a:ext cx="5421630" cy="381000"/>
          </a:xfrm>
          <a:prstGeom prst="rect">
            <a:avLst/>
          </a:prstGeom>
        </p:spPr>
      </p:pic>
      <p:pic>
        <p:nvPicPr>
          <p:cNvPr id="11" name="PFE element 31" descr="KfN4Rsyp0AyO21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978" y="494955"/>
            <a:ext cx="2918460" cy="4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32" descr="KfN4Rsyp0AyO22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6907530" cy="33147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19" y="1052736"/>
            <a:ext cx="2366474" cy="2440483"/>
          </a:xfrm>
          <a:noFill/>
          <a:ln/>
        </p:spPr>
      </p:pic>
      <p:pic>
        <p:nvPicPr>
          <p:cNvPr id="14" name="PFE element 34" descr="KfN4Rsyp0AyO23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057" y="1121381"/>
            <a:ext cx="2423160" cy="20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1316" y="2412529"/>
            <a:ext cx="4022576" cy="40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FE element 36" descr="KfN4Rsyp0AyO24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906" y="1385973"/>
            <a:ext cx="3657600" cy="1028700"/>
          </a:xfrm>
          <a:prstGeom prst="rect">
            <a:avLst/>
          </a:prstGeom>
        </p:spPr>
      </p:pic>
      <p:pic>
        <p:nvPicPr>
          <p:cNvPr id="16" name="PFE element 37" descr="KfN4Rsyp0AyO25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823" y="1109618"/>
            <a:ext cx="2297430" cy="3810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6" y="3933056"/>
            <a:ext cx="2871787" cy="1533520"/>
          </a:xfrm>
          <a:prstGeom prst="rect">
            <a:avLst/>
          </a:prstGeom>
          <a:noFill/>
        </p:spPr>
      </p:pic>
      <p:pic>
        <p:nvPicPr>
          <p:cNvPr id="11" name="Picture 5" descr="CountsVsZxycu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056" y="3933056"/>
            <a:ext cx="2528479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FE element 40" descr="KfN4Rsyp0AyO26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784" y="4229179"/>
            <a:ext cx="1737360" cy="291993"/>
          </a:xfrm>
          <a:prstGeom prst="rect">
            <a:avLst/>
          </a:prstGeom>
        </p:spPr>
      </p:pic>
      <p:pic>
        <p:nvPicPr>
          <p:cNvPr id="18" name="PFE element 41" descr="KfN4Rsyp0AyO27.png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77" y="4768055"/>
            <a:ext cx="436157" cy="3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42" descr="KfN4Rsyp0AyO29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6271260" cy="331470"/>
          </a:xfrm>
          <a:prstGeom prst="rect">
            <a:avLst/>
          </a:prstGeom>
        </p:spPr>
      </p:pic>
      <p:pic>
        <p:nvPicPr>
          <p:cNvPr id="6" name="PFE element 43" descr="KfN4Rsyp0AyO30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4" y="1551263"/>
            <a:ext cx="4762500" cy="4088130"/>
          </a:xfrm>
          <a:prstGeom prst="rect">
            <a:avLst/>
          </a:prstGeom>
        </p:spPr>
      </p:pic>
      <p:pic>
        <p:nvPicPr>
          <p:cNvPr id="7" name="PFE element 44" descr="KfN4Rsyp0AyO31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880" y="2311354"/>
            <a:ext cx="4697730" cy="1318260"/>
          </a:xfrm>
          <a:prstGeom prst="rect">
            <a:avLst/>
          </a:prstGeom>
        </p:spPr>
      </p:pic>
      <p:pic>
        <p:nvPicPr>
          <p:cNvPr id="12" name="PFE element 45" descr="KfN4Rsyp0AyO32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789" y="1181626"/>
            <a:ext cx="4964430" cy="381000"/>
          </a:xfrm>
          <a:prstGeom prst="rect">
            <a:avLst/>
          </a:prstGeom>
        </p:spPr>
      </p:pic>
      <p:pic>
        <p:nvPicPr>
          <p:cNvPr id="13" name="Picture 4" descr="jlab"/>
          <p:cNvPicPr>
            <a:picLocks noChangeAspect="1" noChangeArrowheads="1"/>
          </p:cNvPicPr>
          <p:nvPr/>
        </p:nvPicPr>
        <p:blipFill>
          <a:blip r:embed="rId6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088" y="3751684"/>
            <a:ext cx="3513137" cy="2667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9" name="PFE element 47" descr="KfN4Rsyp0AyO33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926" y="5539675"/>
            <a:ext cx="1889760" cy="419100"/>
          </a:xfrm>
          <a:prstGeom prst="rect">
            <a:avLst/>
          </a:prstGeom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314702" y="5539134"/>
            <a:ext cx="25987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" name="PFE element 49" descr="KfN4Rsyp0AyO34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881" y="4122694"/>
            <a:ext cx="635106" cy="470591"/>
          </a:xfrm>
          <a:prstGeom prst="rect">
            <a:avLst/>
          </a:prstGeom>
        </p:spPr>
      </p:pic>
      <p:pic>
        <p:nvPicPr>
          <p:cNvPr id="21" name="PFE element 50" descr="KfN4Rsyp0AyO35.png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362" y="4099227"/>
            <a:ext cx="368834" cy="457200"/>
          </a:xfrm>
          <a:prstGeom prst="rect">
            <a:avLst/>
          </a:prstGeom>
        </p:spPr>
      </p:pic>
      <p:pic>
        <p:nvPicPr>
          <p:cNvPr id="22" name="PFE element 51" descr="KfN4Rsyp0AyO36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981" y="743109"/>
            <a:ext cx="403479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52" descr="KfN4Rsyp0AyO38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32765"/>
            <a:ext cx="5402580" cy="33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84" y="933326"/>
            <a:ext cx="4738216" cy="3937000"/>
          </a:xfrm>
          <a:prstGeom prst="rect">
            <a:avLst/>
          </a:prstGeom>
        </p:spPr>
      </p:pic>
      <p:pic>
        <p:nvPicPr>
          <p:cNvPr id="9" name="PFE element 54" descr="KfN4Rsyp0AyO39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73" y="2542345"/>
            <a:ext cx="2526030" cy="4629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185248" y="3284984"/>
            <a:ext cx="7920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FE element 56" descr="KfN4Rsyp0AyO41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117" y="1757690"/>
            <a:ext cx="2449830" cy="381000"/>
          </a:xfrm>
          <a:prstGeom prst="rect">
            <a:avLst/>
          </a:prstGeom>
        </p:spPr>
      </p:pic>
      <p:pic>
        <p:nvPicPr>
          <p:cNvPr id="14" name="PFE element 57" descr="KfN4Rsyp0AyO42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01" y="1757690"/>
            <a:ext cx="244983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" y="3861048"/>
            <a:ext cx="9906000" cy="2653011"/>
          </a:xfrm>
          <a:prstGeom prst="rect">
            <a:avLst/>
          </a:prstGeom>
        </p:spPr>
      </p:pic>
      <p:pic>
        <p:nvPicPr>
          <p:cNvPr id="15" name="PFE element 59" descr="KfN4Rsyp0AyO43.pn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088" y="491559"/>
            <a:ext cx="204216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60" descr="KfN4Rsyp0AyO44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3" y="521335"/>
            <a:ext cx="4160520" cy="354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838808"/>
            <a:ext cx="7704856" cy="3899670"/>
          </a:xfrm>
          <a:prstGeom prst="rect">
            <a:avLst/>
          </a:prstGeom>
        </p:spPr>
      </p:pic>
      <p:pic>
        <p:nvPicPr>
          <p:cNvPr id="7" name="PFE element 62" descr="KfN4Rsyp0AyO45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573" y="527085"/>
            <a:ext cx="2453640" cy="461010"/>
          </a:xfrm>
          <a:prstGeom prst="rect">
            <a:avLst/>
          </a:prstGeom>
        </p:spPr>
      </p:pic>
      <p:pic>
        <p:nvPicPr>
          <p:cNvPr id="11" name="PFE element 63" descr="KfN4Rsyp0AyO47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48" y="1118345"/>
            <a:ext cx="4964430" cy="659130"/>
          </a:xfrm>
          <a:prstGeom prst="rect">
            <a:avLst/>
          </a:prstGeom>
        </p:spPr>
      </p:pic>
      <p:pic>
        <p:nvPicPr>
          <p:cNvPr id="12" name="PFE element 64" descr="KfN4Rsyp0AyO48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91" y="5804579"/>
            <a:ext cx="7315200" cy="647700"/>
          </a:xfrm>
          <a:prstGeom prst="rect">
            <a:avLst/>
          </a:prstGeom>
        </p:spPr>
      </p:pic>
      <p:pic>
        <p:nvPicPr>
          <p:cNvPr id="13" name="PFE element 65" descr="KfN4Rsyp0AyO49.pn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110" y="1032755"/>
            <a:ext cx="463296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_BWL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10095</TotalTime>
  <Words>386</Words>
  <Application>Microsoft Macintosh PowerPoint</Application>
  <PresentationFormat>A4 Paper (210x297 mm)</PresentationFormat>
  <Paragraphs>189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Präsentationsvorlage_BWL9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“You may say I’m a dreamer…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dileptons as fireball probes at SIS energies</dc:title>
  <dc:creator>Florian Seck</dc:creator>
  <cp:lastModifiedBy>Tetyana Galatyuk</cp:lastModifiedBy>
  <cp:revision>1238</cp:revision>
  <cp:lastPrinted>2017-02-03T09:12:28Z</cp:lastPrinted>
  <dcterms:created xsi:type="dcterms:W3CDTF">2009-12-23T09:42:49Z</dcterms:created>
  <dcterms:modified xsi:type="dcterms:W3CDTF">2017-07-21T06:03:33Z</dcterms:modified>
</cp:coreProperties>
</file>