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4"/>
  </p:notesMasterIdLst>
  <p:sldIdLst>
    <p:sldId id="257" r:id="rId2"/>
    <p:sldId id="256" r:id="rId3"/>
    <p:sldId id="261" r:id="rId4"/>
    <p:sldId id="262" r:id="rId5"/>
    <p:sldId id="263" r:id="rId6"/>
    <p:sldId id="264" r:id="rId7"/>
    <p:sldId id="265" r:id="rId8"/>
    <p:sldId id="258" r:id="rId9"/>
    <p:sldId id="260" r:id="rId10"/>
    <p:sldId id="259" r:id="rId11"/>
    <p:sldId id="266" r:id="rId12"/>
    <p:sldId id="270" r:id="rId13"/>
    <p:sldId id="267" r:id="rId14"/>
    <p:sldId id="268" r:id="rId15"/>
    <p:sldId id="277" r:id="rId16"/>
    <p:sldId id="271" r:id="rId17"/>
    <p:sldId id="269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16BD9-DAB2-41F1-AA65-A4229ED99982}" type="datetimeFigureOut">
              <a:rPr lang="de-DE" smtClean="0"/>
              <a:t>07.07.2015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D430C-06BC-4EE1-A5C0-521B16345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45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Philipp Bahavar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785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62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1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08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27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46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67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39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57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69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01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Philipp Bahavar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Transport Meeting -  08.07.2015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DBD4CB1-C455-46A7-B299-0ABC7ADE6E8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178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34.png"/><Relationship Id="rId7" Type="http://schemas.openxmlformats.org/officeDocument/2006/relationships/image" Target="../media/image3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234726" y="2204864"/>
            <a:ext cx="4674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>
                <a:solidFill>
                  <a:schemeClr val="accent1"/>
                </a:solidFill>
              </a:rPr>
              <a:t>Rate </a:t>
            </a:r>
            <a:r>
              <a:rPr lang="de-DE" sz="3600" dirty="0" err="1">
                <a:solidFill>
                  <a:schemeClr val="accent1"/>
                </a:solidFill>
              </a:rPr>
              <a:t>equation</a:t>
            </a:r>
            <a:r>
              <a:rPr lang="de-DE" sz="3600" dirty="0">
                <a:solidFill>
                  <a:schemeClr val="accent1"/>
                </a:solidFill>
              </a:rPr>
              <a:t> </a:t>
            </a:r>
            <a:r>
              <a:rPr lang="de-DE" sz="3600" dirty="0" err="1">
                <a:solidFill>
                  <a:schemeClr val="accent1"/>
                </a:solidFill>
              </a:rPr>
              <a:t>approach</a:t>
            </a:r>
            <a:r>
              <a:rPr lang="de-DE" sz="3600" dirty="0">
                <a:solidFill>
                  <a:schemeClr val="accent1"/>
                </a:solidFill>
              </a:rPr>
              <a:t/>
            </a:r>
            <a:br>
              <a:rPr lang="de-DE" sz="3600" dirty="0">
                <a:solidFill>
                  <a:schemeClr val="accent1"/>
                </a:solidFill>
              </a:rPr>
            </a:br>
            <a:r>
              <a:rPr lang="de-DE" sz="3600" dirty="0" err="1">
                <a:solidFill>
                  <a:schemeClr val="accent1"/>
                </a:solidFill>
              </a:rPr>
              <a:t>to</a:t>
            </a:r>
            <a:r>
              <a:rPr lang="de-DE" sz="3600" dirty="0">
                <a:solidFill>
                  <a:schemeClr val="accent1"/>
                </a:solidFill>
              </a:rPr>
              <a:t> </a:t>
            </a:r>
            <a:r>
              <a:rPr lang="de-DE" sz="3600" i="1" dirty="0">
                <a:solidFill>
                  <a:schemeClr val="accent1"/>
                </a:solidFill>
              </a:rPr>
              <a:t>J/ψ</a:t>
            </a:r>
            <a:r>
              <a:rPr lang="de-DE" sz="3600" dirty="0">
                <a:solidFill>
                  <a:schemeClr val="accent1"/>
                </a:solidFill>
              </a:rPr>
              <a:t> </a:t>
            </a:r>
            <a:r>
              <a:rPr lang="de-DE" sz="3600" dirty="0" err="1" smtClean="0">
                <a:solidFill>
                  <a:schemeClr val="accent1"/>
                </a:solidFill>
              </a:rPr>
              <a:t>equilibration</a:t>
            </a:r>
            <a:endParaRPr lang="de-DE" sz="3600" dirty="0" smtClean="0">
              <a:solidFill>
                <a:schemeClr val="accent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86712"/>
            <a:ext cx="4041999" cy="201784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8579"/>
            <a:ext cx="3901440" cy="212598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30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7740352" y="4576522"/>
            <a:ext cx="1440160" cy="7966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8524500" y="5229200"/>
                <a:ext cx="656012" cy="7173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de-DE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500" y="5229200"/>
                <a:ext cx="656012" cy="7173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5496" y="5229200"/>
                <a:ext cx="8886087" cy="72468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de-DE" i="1">
                              <a:latin typeface="Cambria Math"/>
                            </a:rPr>
                            <m:t>9</m:t>
                          </m:r>
                        </m:den>
                      </m:f>
                      <m:f>
                        <m:fPr>
                          <m:ctrlPr>
                            <a:rPr lang="de-DE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de-DE" i="1">
                                  <a:latin typeface="Cambria Math"/>
                                </a:rPr>
                                <m:t>3</m:t>
                              </m:r>
                            </m:sup>
                          </m:sSubSup>
                          <m:r>
                            <a:rPr lang="de-DE" i="1">
                              <a:latin typeface="Cambria Math"/>
                            </a:rPr>
                            <m:t>−5</m:t>
                          </m:r>
                          <m:sSubSup>
                            <m:sSubSup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de-DE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i="1">
                              <a:latin typeface="Cambria Math"/>
                            </a:rPr>
                            <m:t>𝜔</m:t>
                          </m:r>
                        </m:num>
                        <m:den>
                          <m:r>
                            <a:rPr lang="de-DE" i="1">
                              <a:latin typeface="Cambria Math"/>
                            </a:rPr>
                            <m:t>𝜔</m:t>
                          </m:r>
                        </m:den>
                      </m:f>
                      <m:r>
                        <a:rPr lang="de-DE" i="1"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de-DE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de-DE" i="1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𝐿</m:t>
                              </m:r>
                            </m:den>
                          </m:f>
                        </m:e>
                      </m:func>
                      <m:r>
                        <a:rPr lang="de-DE" i="1">
                          <a:latin typeface="Cambria Math"/>
                        </a:rPr>
                        <m:t>+8</m:t>
                      </m:r>
                      <m:sSubSup>
                        <m:sSubSupPr>
                          <m:ctrlPr>
                            <a:rPr lang="de-D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de-DE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de-D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de-DE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de-DE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i="1">
                                  <a:latin typeface="Cambria Math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r>
                        <a:rPr lang="de-DE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/>
                            </a:rPr>
                            <m:t>16</m:t>
                          </m:r>
                          <m:sSubSup>
                            <m:sSubSup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de-DE" i="1">
                                  <a:latin typeface="Cambria Math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r>
                            <a:rPr lang="de-DE" i="1">
                              <a:latin typeface="Cambria Math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i="1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𝐿</m:t>
                              </m:r>
                            </m:den>
                          </m:f>
                          <m:r>
                            <a:rPr lang="de-DE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i="1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229200"/>
                <a:ext cx="8886087" cy="7246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144719" y="4576522"/>
                <a:ext cx="656012" cy="7173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de-DE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719" y="4576522"/>
                <a:ext cx="656012" cy="7173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635" y="1412776"/>
            <a:ext cx="3398293" cy="244294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51520" y="764704"/>
            <a:ext cx="1610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chemeClr val="accent1"/>
                </a:solidFill>
              </a:rPr>
              <a:t>Processes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51520" y="4149080"/>
            <a:ext cx="3210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Quasi-</a:t>
            </a:r>
            <a:r>
              <a:rPr lang="de-DE" sz="2000" dirty="0" err="1" smtClean="0"/>
              <a:t>free</a:t>
            </a:r>
            <a:r>
              <a:rPr lang="de-DE" sz="2000" dirty="0" smtClean="0"/>
              <a:t> </a:t>
            </a:r>
            <a:r>
              <a:rPr lang="de-DE" sz="2000" dirty="0" err="1" smtClean="0"/>
              <a:t>gluon</a:t>
            </a:r>
            <a:r>
              <a:rPr lang="de-DE" sz="2000" dirty="0" smtClean="0"/>
              <a:t> </a:t>
            </a:r>
            <a:r>
              <a:rPr lang="de-DE" sz="2000" dirty="0" err="1" smtClean="0"/>
              <a:t>dissociation</a:t>
            </a:r>
            <a:endParaRPr lang="de-DE" sz="2000" dirty="0"/>
          </a:p>
        </p:txBody>
      </p:sp>
      <p:sp>
        <p:nvSpPr>
          <p:cNvPr id="15" name="Textfeld 14"/>
          <p:cNvSpPr txBox="1"/>
          <p:nvPr/>
        </p:nvSpPr>
        <p:spPr>
          <a:xfrm>
            <a:off x="0" y="0"/>
            <a:ext cx="218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Rate </a:t>
            </a:r>
            <a:r>
              <a:rPr lang="de-DE" sz="1600" dirty="0" err="1">
                <a:solidFill>
                  <a:schemeClr val="bg1"/>
                </a:solidFill>
              </a:rPr>
              <a:t>equation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approach</a:t>
            </a:r>
            <a:r>
              <a:rPr lang="de-DE" sz="1600" dirty="0">
                <a:solidFill>
                  <a:schemeClr val="bg1"/>
                </a:solidFill>
              </a:rPr>
              <a:t/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to</a:t>
            </a:r>
            <a:r>
              <a:rPr lang="de-DE" sz="1600" dirty="0">
                <a:solidFill>
                  <a:schemeClr val="bg1"/>
                </a:solidFill>
              </a:rPr>
              <a:t> J/ψ </a:t>
            </a:r>
            <a:r>
              <a:rPr lang="de-DE" sz="1600" dirty="0" err="1" smtClean="0">
                <a:solidFill>
                  <a:schemeClr val="bg1"/>
                </a:solidFill>
              </a:rPr>
              <a:t>equilibration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489555" y="10734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SHM+J/ψ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164827" y="10734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/>
                </a:solidFill>
              </a:rPr>
              <a:t>Processes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865234" y="107340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Rate </a:t>
            </a:r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equation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968187" y="10734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139952" y="5970766"/>
            <a:ext cx="4998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dirty="0" err="1" smtClean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Combridge</a:t>
            </a:r>
            <a:r>
              <a:rPr lang="de-DE" sz="1600" dirty="0" smtClean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: </a:t>
            </a:r>
            <a:r>
              <a:rPr lang="de-DE" sz="1600" dirty="0" err="1" smtClean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Nucl</a:t>
            </a:r>
            <a:r>
              <a:rPr lang="de-DE" sz="1600" dirty="0" smtClean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. Phys. B 151 (1979) 429</a:t>
            </a:r>
            <a:endParaRPr lang="de-DE" sz="1600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453623" y="4576522"/>
                <a:ext cx="6315832" cy="72468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de-DE" i="1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  <m:sSup>
                            <m:sSup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𝜔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/>
                            </a:rPr>
                            <m:t>𝐿</m:t>
                          </m:r>
                          <m:sSubSup>
                            <m:sSubSup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de-DE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i="1">
                                  <a:latin typeface="Cambria Math"/>
                                </a:rPr>
                                <m:t>4</m:t>
                              </m:r>
                            </m:sup>
                          </m:sSubSup>
                          <m:r>
                            <a:rPr lang="de-DE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de-DE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i="1">
                              <a:latin typeface="Cambria Math"/>
                            </a:rPr>
                            <m:t>9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</a:rPr>
                            <m:t>𝜔</m:t>
                          </m:r>
                        </m:den>
                      </m:f>
                      <m:r>
                        <a:rPr lang="de-DE" i="1">
                          <a:latin typeface="Cambria Math"/>
                        </a:rPr>
                        <m:t>+4</m:t>
                      </m:r>
                      <m:sSub>
                        <m:sSubPr>
                          <m:ctrlPr>
                            <a:rPr lang="de-D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</a:rPr>
                            <m:t>+</m:t>
                          </m:r>
                          <m:r>
                            <a:rPr lang="de-DE" i="1">
                              <a:latin typeface="Cambria Math"/>
                            </a:rPr>
                            <m:t>𝜔</m:t>
                          </m:r>
                        </m:e>
                      </m:d>
                      <m:func>
                        <m:funcPr>
                          <m:ctrlPr>
                            <a:rPr lang="de-DE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de-DE" i="1">
                                  <a:latin typeface="Cambria Math"/>
                                </a:rPr>
                                <m:t>𝐿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23" y="4576522"/>
                <a:ext cx="6315832" cy="7246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5496" y="4576522"/>
                <a:ext cx="1130309" cy="69493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/>
                            </a:rPr>
                            <m:t>2</m:t>
                          </m:r>
                          <m:r>
                            <a:rPr lang="de-DE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de-DE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576522"/>
                <a:ext cx="1130309" cy="69493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5056" y="1124744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3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0"/>
            <a:ext cx="218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Rate </a:t>
            </a:r>
            <a:r>
              <a:rPr lang="de-DE" sz="1600" dirty="0" err="1">
                <a:solidFill>
                  <a:schemeClr val="bg1"/>
                </a:solidFill>
              </a:rPr>
              <a:t>equation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approach</a:t>
            </a:r>
            <a:r>
              <a:rPr lang="de-DE" sz="1600" dirty="0">
                <a:solidFill>
                  <a:schemeClr val="bg1"/>
                </a:solidFill>
              </a:rPr>
              <a:t/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to</a:t>
            </a:r>
            <a:r>
              <a:rPr lang="de-DE" sz="1600" dirty="0">
                <a:solidFill>
                  <a:schemeClr val="bg1"/>
                </a:solidFill>
              </a:rPr>
              <a:t> J/ψ </a:t>
            </a:r>
            <a:r>
              <a:rPr lang="de-DE" sz="1600" dirty="0" err="1" smtClean="0">
                <a:solidFill>
                  <a:schemeClr val="bg1"/>
                </a:solidFill>
              </a:rPr>
              <a:t>equilibration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89555" y="10734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SHM+J/ψ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64827" y="10734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/>
                </a:solidFill>
              </a:rPr>
              <a:t>Processes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865234" y="107340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Rate </a:t>
            </a:r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equation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968187" y="10734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1520" y="764704"/>
            <a:ext cx="2576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1"/>
                </a:solidFill>
              </a:rPr>
              <a:t>Potential  </a:t>
            </a:r>
            <a:r>
              <a:rPr lang="de-DE" sz="2800" dirty="0" err="1" smtClean="0">
                <a:solidFill>
                  <a:schemeClr val="accent1"/>
                </a:solidFill>
              </a:rPr>
              <a:t>model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71600" y="1988840"/>
            <a:ext cx="5113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Binding </a:t>
            </a:r>
            <a:r>
              <a:rPr lang="de-DE" sz="2400" dirty="0" err="1" smtClean="0"/>
              <a:t>radius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screened</a:t>
            </a:r>
            <a:r>
              <a:rPr lang="de-DE" sz="2400" dirty="0" smtClean="0"/>
              <a:t> potential: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691680" y="2929511"/>
                <a:ext cx="3986797" cy="5645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/>
                      </a:rPr>
                      <m:t>𝑉</m:t>
                    </m:r>
                    <m:r>
                      <a:rPr lang="de-DE" sz="20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de-DE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de-DE" sz="2000" b="0" i="1" smtClean="0">
                            <a:latin typeface="Cambria Math"/>
                          </a:rPr>
                          <m:t>𝑟</m:t>
                        </m:r>
                      </m:den>
                    </m:f>
                    <m:sSup>
                      <m:sSup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sz="2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de-DE" sz="20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/>
                          </a:rPr>
                          <m:t>𝜎</m:t>
                        </m:r>
                      </m:num>
                      <m:den>
                        <m:sSub>
                          <m:sSubPr>
                            <m:ctrlPr>
                              <a:rPr lang="de-DE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den>
                    </m:f>
                    <m:r>
                      <a:rPr lang="de-DE" sz="2000" b="0" i="1" smtClean="0">
                        <a:latin typeface="Cambria Math"/>
                      </a:rPr>
                      <m:t>(1−</m:t>
                    </m:r>
                    <m:sSup>
                      <m:sSup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sz="2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de-DE" sz="2000" dirty="0" smtClean="0"/>
                  <a:t>) </a:t>
                </a:r>
                <a:endParaRPr lang="de-DE" sz="20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929511"/>
                <a:ext cx="3986797" cy="564514"/>
              </a:xfrm>
              <a:prstGeom prst="rect">
                <a:avLst/>
              </a:prstGeom>
              <a:blipFill rotWithShape="1">
                <a:blip r:embed="rId2"/>
                <a:stretch>
                  <a:fillRect r="-457" b="-106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691680" y="3910403"/>
                <a:ext cx="5307992" cy="57374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/>
                      </a:rPr>
                      <m:t>𝐸</m:t>
                    </m:r>
                    <m:r>
                      <a:rPr lang="de-DE" sz="2000" b="0" i="1" smtClean="0"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sSub>
                          <m:sSubPr>
                            <m:ctrlPr>
                              <a:rPr lang="de-DE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sSup>
                          <m:sSupPr>
                            <m:ctrlPr>
                              <a:rPr lang="de-DE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sz="20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de-DE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de-DE" sz="2000" b="0" i="1" smtClean="0">
                            <a:latin typeface="Cambria Math"/>
                          </a:rPr>
                          <m:t>𝑟</m:t>
                        </m:r>
                      </m:den>
                    </m:f>
                    <m:sSup>
                      <m:sSup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sz="2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de-DE" sz="20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/>
                          </a:rPr>
                          <m:t>𝜎</m:t>
                        </m:r>
                      </m:num>
                      <m:den>
                        <m:sSub>
                          <m:sSubPr>
                            <m:ctrlPr>
                              <a:rPr lang="de-DE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den>
                    </m:f>
                    <m:r>
                      <a:rPr lang="de-DE" sz="2000" b="0" i="1" smtClean="0">
                        <a:latin typeface="Cambria Math"/>
                      </a:rPr>
                      <m:t>(1−</m:t>
                    </m:r>
                    <m:sSup>
                      <m:sSup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sz="2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de-DE" sz="2000" dirty="0" smtClean="0"/>
                  <a:t>) </a:t>
                </a:r>
                <a:endParaRPr lang="de-DE" sz="20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910403"/>
                <a:ext cx="5307992" cy="573747"/>
              </a:xfrm>
              <a:prstGeom prst="rect">
                <a:avLst/>
              </a:prstGeom>
              <a:blipFill rotWithShape="1">
                <a:blip r:embed="rId3"/>
                <a:stretch>
                  <a:fillRect r="-1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691680" y="4902390"/>
                <a:ext cx="4854919" cy="8878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𝜎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2000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de-DE" sz="20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f>
                            <m:f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2000" b="0" i="1" smtClean="0"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de-DE" sz="20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  <m:d>
                            <m:d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de-DE" sz="20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de-DE" sz="2000" b="0" i="1" smtClean="0"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de-DE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902390"/>
                <a:ext cx="4854919" cy="8878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3419872" y="5970766"/>
            <a:ext cx="5739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dirty="0" smtClean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Karsch, Mehr, Satz: Z. Phys. C 37, 617 (1988)</a:t>
            </a:r>
            <a:endParaRPr lang="de-DE" sz="1600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5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0"/>
            <a:ext cx="218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Rate </a:t>
            </a:r>
            <a:r>
              <a:rPr lang="de-DE" sz="1600" dirty="0" err="1">
                <a:solidFill>
                  <a:schemeClr val="bg1"/>
                </a:solidFill>
              </a:rPr>
              <a:t>equation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approach</a:t>
            </a:r>
            <a:r>
              <a:rPr lang="de-DE" sz="1600" dirty="0">
                <a:solidFill>
                  <a:schemeClr val="bg1"/>
                </a:solidFill>
              </a:rPr>
              <a:t/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to</a:t>
            </a:r>
            <a:r>
              <a:rPr lang="de-DE" sz="1600" dirty="0">
                <a:solidFill>
                  <a:schemeClr val="bg1"/>
                </a:solidFill>
              </a:rPr>
              <a:t> J/ψ </a:t>
            </a:r>
            <a:r>
              <a:rPr lang="de-DE" sz="1600" dirty="0" err="1" smtClean="0">
                <a:solidFill>
                  <a:schemeClr val="bg1"/>
                </a:solidFill>
              </a:rPr>
              <a:t>equilibration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89555" y="10734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SHM+J/ψ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64827" y="10734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/>
                </a:solidFill>
              </a:rPr>
              <a:t>Processes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865234" y="107340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Rate </a:t>
            </a:r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equation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968187" y="10734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1520" y="764704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chemeClr val="accent1"/>
                </a:solidFill>
              </a:rPr>
              <a:t>Melting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1029" name="Picture 5" descr="C:\Users\Philipp\Desktop\Transport Master\boundstate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2776"/>
            <a:ext cx="60960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hilipp\Desktop\Transport Master\boundstate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0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764704"/>
            <a:ext cx="218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chemeClr val="accent1"/>
                </a:solidFill>
              </a:rPr>
              <a:t>Modifications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0"/>
            <a:ext cx="218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Rate </a:t>
            </a:r>
            <a:r>
              <a:rPr lang="de-DE" sz="1600" dirty="0" err="1">
                <a:solidFill>
                  <a:schemeClr val="bg1"/>
                </a:solidFill>
              </a:rPr>
              <a:t>equation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approach</a:t>
            </a:r>
            <a:r>
              <a:rPr lang="de-DE" sz="1600" dirty="0">
                <a:solidFill>
                  <a:schemeClr val="bg1"/>
                </a:solidFill>
              </a:rPr>
              <a:t/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to</a:t>
            </a:r>
            <a:r>
              <a:rPr lang="de-DE" sz="1600" dirty="0">
                <a:solidFill>
                  <a:schemeClr val="bg1"/>
                </a:solidFill>
              </a:rPr>
              <a:t> J/ψ </a:t>
            </a:r>
            <a:r>
              <a:rPr lang="de-DE" sz="1600" dirty="0" err="1" smtClean="0">
                <a:solidFill>
                  <a:schemeClr val="bg1"/>
                </a:solidFill>
              </a:rPr>
              <a:t>equilibration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89555" y="10734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SHM+J/ψ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164827" y="10734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/>
                </a:solidFill>
              </a:rPr>
              <a:t>Processes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865234" y="107340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Rate </a:t>
            </a:r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equation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968187" y="10734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13720"/>
            <a:ext cx="5508105" cy="3855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6660232" y="4149080"/>
                <a:ext cx="2240422" cy="69538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𝜎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𝜎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de-DE" b="0" i="1" smtClean="0">
                              <a:latin typeface="Cambria Math"/>
                            </a:rPr>
                            <m:t>(0)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149080"/>
                <a:ext cx="2240422" cy="6953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971600" y="1988840"/>
            <a:ext cx="4508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Cross </a:t>
            </a:r>
            <a:r>
              <a:rPr lang="de-DE" sz="2400" dirty="0" err="1" smtClean="0"/>
              <a:t>sections</a:t>
            </a:r>
            <a:r>
              <a:rPr lang="de-DE" sz="2400" dirty="0" smtClean="0"/>
              <a:t> </a:t>
            </a:r>
            <a:r>
              <a:rPr lang="de-DE" sz="2400" dirty="0" err="1" smtClean="0"/>
              <a:t>increase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radius</a:t>
            </a:r>
            <a:endParaRPr lang="de-DE" sz="2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7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764704"/>
            <a:ext cx="2603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chemeClr val="accent1"/>
                </a:solidFill>
              </a:rPr>
              <a:t>Dissociation</a:t>
            </a:r>
            <a:r>
              <a:rPr lang="de-DE" sz="2800" dirty="0" smtClean="0">
                <a:solidFill>
                  <a:schemeClr val="accent1"/>
                </a:solidFill>
              </a:rPr>
              <a:t> rate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0"/>
            <a:ext cx="218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Rate </a:t>
            </a:r>
            <a:r>
              <a:rPr lang="de-DE" sz="1600" dirty="0" err="1">
                <a:solidFill>
                  <a:schemeClr val="bg1"/>
                </a:solidFill>
              </a:rPr>
              <a:t>equation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approach</a:t>
            </a:r>
            <a:r>
              <a:rPr lang="de-DE" sz="1600" dirty="0">
                <a:solidFill>
                  <a:schemeClr val="bg1"/>
                </a:solidFill>
              </a:rPr>
              <a:t/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to</a:t>
            </a:r>
            <a:r>
              <a:rPr lang="de-DE" sz="1600" dirty="0">
                <a:solidFill>
                  <a:schemeClr val="bg1"/>
                </a:solidFill>
              </a:rPr>
              <a:t> J/ψ </a:t>
            </a:r>
            <a:r>
              <a:rPr lang="de-DE" sz="1600" dirty="0" err="1" smtClean="0">
                <a:solidFill>
                  <a:schemeClr val="bg1"/>
                </a:solidFill>
              </a:rPr>
              <a:t>equilibration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89555" y="10734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SHM+J/ψ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164827" y="10734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Processes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865234" y="107340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</a:rPr>
              <a:t>Rate </a:t>
            </a:r>
            <a:r>
              <a:rPr lang="de-DE" sz="1800" dirty="0" err="1" smtClean="0">
                <a:solidFill>
                  <a:schemeClr val="bg1"/>
                </a:solidFill>
              </a:rPr>
              <a:t>equation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968187" y="10734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691680" y="1988840"/>
                <a:ext cx="7126887" cy="17785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b="0" i="0" smtClean="0">
                          <a:latin typeface="Cambria Math"/>
                        </a:rPr>
                        <m:t>Γ</m:t>
                      </m:r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de-DE" sz="2000" b="0" i="0" smtClean="0">
                                      <a:latin typeface="Cambria Math"/>
                                    </a:rPr>
                                    <m:t>d</m:t>
                                  </m:r>
                                </m:e>
                                <m:sup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de-DE" sz="2000" b="1" i="1" smtClean="0">
                                  <a:latin typeface="Cambria Math"/>
                                </a:rPr>
                                <m:t>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𝑔𝐽</m:t>
                              </m:r>
                              <m:r>
                                <a:rPr lang="de-DE" sz="2000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de-DE" sz="2000" b="0" i="1" smtClean="0">
                                  <a:latin typeface="Cambria Math"/>
                                </a:rPr>
                                <m:t>𝜓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𝑟𝑒𝑙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b="0" i="0" smtClean="0">
                          <a:latin typeface="Cambria Math"/>
                        </a:rPr>
                        <m:t>Γ</m:t>
                      </m:r>
                      <m:d>
                        <m:d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de-DE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de-DE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de-DE" sz="2000" b="0" i="1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1" i="1" smtClean="0">
                                      <a:latin typeface="Cambria Math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de-DE" sz="2000" b="1" i="1" smtClean="0">
                                      <a:latin typeface="Cambria Math"/>
                                    </a:rPr>
                                    <m:t>𝒓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de-DE" sz="2000" b="0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de-DE" sz="2000" b="0" i="0" smtClean="0">
                              <a:latin typeface="Cambria Math"/>
                            </a:rPr>
                            <m:t>d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𝑔𝐽</m:t>
                              </m:r>
                              <m:r>
                                <a:rPr lang="de-DE" sz="2000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de-DE" sz="2000" b="0" i="1" smtClean="0">
                                  <a:latin typeface="Cambria Math"/>
                                </a:rPr>
                                <m:t>𝜓</m:t>
                              </m:r>
                            </m:sub>
                          </m:sSub>
                        </m:e>
                      </m:nary>
                      <m:func>
                        <m:func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2000" b="0" i="1" smtClean="0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de-DE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de-DE" sz="2000" b="0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de-DE" sz="20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de-DE" sz="2000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de-DE" sz="2000" b="0" i="1" smtClean="0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de-DE" sz="2000" b="1" i="1" smtClean="0">
                                                          <a:latin typeface="Cambria Math"/>
                                                        </a:rPr>
                                                        <m:t>𝒖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de-DE" sz="2000" b="0" i="1" smtClean="0">
                                                          <a:latin typeface="Cambria Math"/>
                                                        </a:rPr>
                                                        <m:t>𝑟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de-DE" sz="2000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de-DE" sz="2000" b="0" i="1" smtClean="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e>
                                      </m:rad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de-DE" sz="20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20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2000" b="1" i="1" smtClean="0">
                                                  <a:latin typeface="Cambria Math"/>
                                                </a:rPr>
                                                <m:t>𝒖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2000" b="0" i="1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2000" b="0" i="1" smtClean="0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de-DE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de-DE" sz="2000" b="0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de-DE" sz="20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de-DE" sz="2000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de-DE" sz="2000" b="0" i="1" smtClean="0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de-DE" sz="2000" b="1" i="1" smtClean="0">
                                                          <a:latin typeface="Cambria Math"/>
                                                        </a:rPr>
                                                        <m:t>𝒖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de-DE" sz="2000" b="0" i="1" smtClean="0">
                                                          <a:latin typeface="Cambria Math"/>
                                                        </a:rPr>
                                                        <m:t>𝑟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de-DE" sz="2000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de-DE" sz="2000" b="0" i="1" smtClean="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e>
                                      </m:rad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de-DE" sz="20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20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2000" b="1" i="1" smtClean="0">
                                                  <a:latin typeface="Cambria Math"/>
                                                </a:rPr>
                                                <m:t>𝒖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2000" b="0" i="1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988840"/>
                <a:ext cx="7126887" cy="17785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1691680" y="4542604"/>
                <a:ext cx="4766048" cy="830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b="0" i="0" smtClean="0">
                          <a:latin typeface="Cambria Math"/>
                        </a:rPr>
                        <m:t>Γ</m:t>
                      </m:r>
                      <m:d>
                        <m:d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de-DE" sz="20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de-DE" sz="2000" b="0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de-DE" sz="2000" b="0" i="0" smtClean="0">
                              <a:latin typeface="Cambria Math"/>
                            </a:rPr>
                            <m:t>d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𝑔𝐽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𝜓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000" b="0" i="1" smtClean="0"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nary>
                      <m:r>
                        <a:rPr lang="de-DE" sz="20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2000" b="0" i="0" smtClean="0">
                          <a:latin typeface="Cambria Math"/>
                        </a:rPr>
                        <m:t>for</m:t>
                      </m:r>
                      <m:r>
                        <a:rPr lang="de-DE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de-DE" sz="2000" b="1" i="1" smtClean="0">
                                  <a:latin typeface="Cambria Math"/>
                                </a:rPr>
                                <m:t>𝒓</m:t>
                              </m:r>
                            </m:sub>
                          </m:sSub>
                        </m:e>
                      </m:d>
                      <m:r>
                        <a:rPr lang="de-DE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542604"/>
                <a:ext cx="4766048" cy="8306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8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704" y="1191152"/>
            <a:ext cx="3511296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704" y="3675848"/>
            <a:ext cx="3511296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51520" y="764704"/>
            <a:ext cx="983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1"/>
                </a:solidFill>
              </a:rPr>
              <a:t>Rates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0"/>
            <a:ext cx="218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Rate </a:t>
            </a:r>
            <a:r>
              <a:rPr lang="de-DE" sz="1600" dirty="0" err="1">
                <a:solidFill>
                  <a:schemeClr val="bg1"/>
                </a:solidFill>
              </a:rPr>
              <a:t>equation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approach</a:t>
            </a:r>
            <a:r>
              <a:rPr lang="de-DE" sz="1600" dirty="0">
                <a:solidFill>
                  <a:schemeClr val="bg1"/>
                </a:solidFill>
              </a:rPr>
              <a:t/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to</a:t>
            </a:r>
            <a:r>
              <a:rPr lang="de-DE" sz="1600" dirty="0">
                <a:solidFill>
                  <a:schemeClr val="bg1"/>
                </a:solidFill>
              </a:rPr>
              <a:t> J/ψ </a:t>
            </a:r>
            <a:r>
              <a:rPr lang="de-DE" sz="1600" dirty="0" err="1" smtClean="0">
                <a:solidFill>
                  <a:schemeClr val="bg1"/>
                </a:solidFill>
              </a:rPr>
              <a:t>equilibration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489555" y="10734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SHM+J/ψ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164827" y="10734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Processes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865234" y="107340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</a:rPr>
              <a:t>Rate </a:t>
            </a:r>
            <a:r>
              <a:rPr lang="de-DE" sz="1800" dirty="0" err="1" smtClean="0">
                <a:solidFill>
                  <a:schemeClr val="bg1"/>
                </a:solidFill>
              </a:rPr>
              <a:t>equation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968187" y="10734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0" y="1628800"/>
                <a:ext cx="13283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de-DE" sz="1400" b="0" i="1" smtClean="0">
                        <a:latin typeface="Cambria Math"/>
                      </a:rPr>
                      <m:t>=1.65 </m:t>
                    </m:r>
                  </m:oMath>
                </a14:m>
                <a:r>
                  <a:rPr lang="de-DE" sz="1400" dirty="0" smtClean="0"/>
                  <a:t>GeV</a:t>
                </a:r>
                <a:endParaRPr lang="de-DE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28800"/>
                <a:ext cx="1328377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263" y="4077072"/>
                <a:ext cx="13283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de-DE" sz="1400" b="0" i="1" smtClean="0">
                        <a:latin typeface="Cambria Math"/>
                      </a:rPr>
                      <m:t>=1.87 </m:t>
                    </m:r>
                  </m:oMath>
                </a14:m>
                <a:r>
                  <a:rPr lang="de-DE" sz="1400" dirty="0" smtClean="0"/>
                  <a:t>GeV</a:t>
                </a:r>
                <a:endParaRPr lang="de-DE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" y="4077072"/>
                <a:ext cx="1328377" cy="307777"/>
              </a:xfrm>
              <a:prstGeom prst="rect">
                <a:avLst/>
              </a:prstGeom>
              <a:blipFill rotWithShape="1">
                <a:blip r:embed="rId5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3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764704"/>
            <a:ext cx="983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1"/>
                </a:solidFill>
              </a:rPr>
              <a:t>Rates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0"/>
            <a:ext cx="218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Rate </a:t>
            </a:r>
            <a:r>
              <a:rPr lang="de-DE" sz="1600" dirty="0" err="1">
                <a:solidFill>
                  <a:schemeClr val="bg1"/>
                </a:solidFill>
              </a:rPr>
              <a:t>equation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approach</a:t>
            </a:r>
            <a:r>
              <a:rPr lang="de-DE" sz="1600" dirty="0">
                <a:solidFill>
                  <a:schemeClr val="bg1"/>
                </a:solidFill>
              </a:rPr>
              <a:t/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to</a:t>
            </a:r>
            <a:r>
              <a:rPr lang="de-DE" sz="1600" dirty="0">
                <a:solidFill>
                  <a:schemeClr val="bg1"/>
                </a:solidFill>
              </a:rPr>
              <a:t> J/ψ </a:t>
            </a:r>
            <a:r>
              <a:rPr lang="de-DE" sz="1600" dirty="0" err="1" smtClean="0">
                <a:solidFill>
                  <a:schemeClr val="bg1"/>
                </a:solidFill>
              </a:rPr>
              <a:t>equilibration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89555" y="10734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SHM+J/ψ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164827" y="10734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Processes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865234" y="107340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</a:rPr>
              <a:t>Rate </a:t>
            </a:r>
            <a:r>
              <a:rPr lang="de-DE" sz="1800" dirty="0" err="1" smtClean="0">
                <a:solidFill>
                  <a:schemeClr val="bg1"/>
                </a:solidFill>
              </a:rPr>
              <a:t>equation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968187" y="10734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1184" y="1191152"/>
            <a:ext cx="3511296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1184" y="3675848"/>
            <a:ext cx="3511296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704" y="1191152"/>
            <a:ext cx="3511296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704" y="3675848"/>
            <a:ext cx="3511296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0" y="1628800"/>
                <a:ext cx="13283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de-DE" sz="1400" b="0" i="1" smtClean="0">
                        <a:latin typeface="Cambria Math"/>
                      </a:rPr>
                      <m:t>=1.65 </m:t>
                    </m:r>
                  </m:oMath>
                </a14:m>
                <a:r>
                  <a:rPr lang="de-DE" sz="1400" dirty="0" smtClean="0"/>
                  <a:t>GeV</a:t>
                </a:r>
                <a:endParaRPr lang="de-DE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28800"/>
                <a:ext cx="1328377" cy="307777"/>
              </a:xfrm>
              <a:prstGeom prst="rect">
                <a:avLst/>
              </a:prstGeom>
              <a:blipFill rotWithShape="1">
                <a:blip r:embed="rId6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3263" y="4077072"/>
                <a:ext cx="13283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de-DE" sz="1400" b="0" i="1" smtClean="0">
                        <a:latin typeface="Cambria Math"/>
                      </a:rPr>
                      <m:t>=1.87 </m:t>
                    </m:r>
                  </m:oMath>
                </a14:m>
                <a:r>
                  <a:rPr lang="de-DE" sz="1400" dirty="0" smtClean="0"/>
                  <a:t>GeV</a:t>
                </a:r>
                <a:endParaRPr lang="de-DE" sz="14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" y="4077072"/>
                <a:ext cx="1328377" cy="307777"/>
              </a:xfrm>
              <a:prstGeom prst="rect">
                <a:avLst/>
              </a:prstGeom>
              <a:blipFill rotWithShape="1">
                <a:blip r:embed="rId7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443649" y="3284984"/>
                <a:ext cx="1280479" cy="63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de-DE" sz="16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600" i="1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de-DE" sz="1600" i="1">
                              <a:latin typeface="Cambria Math"/>
                            </a:rPr>
                            <m:t>(0)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649" y="3284984"/>
                <a:ext cx="1280479" cy="6301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9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0"/>
            <a:ext cx="218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Rate </a:t>
            </a:r>
            <a:r>
              <a:rPr lang="de-DE" sz="1600" dirty="0" err="1">
                <a:solidFill>
                  <a:schemeClr val="bg1"/>
                </a:solidFill>
              </a:rPr>
              <a:t>equation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approach</a:t>
            </a:r>
            <a:r>
              <a:rPr lang="de-DE" sz="1600" dirty="0">
                <a:solidFill>
                  <a:schemeClr val="bg1"/>
                </a:solidFill>
              </a:rPr>
              <a:t/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to</a:t>
            </a:r>
            <a:r>
              <a:rPr lang="de-DE" sz="1600" dirty="0">
                <a:solidFill>
                  <a:schemeClr val="bg1"/>
                </a:solidFill>
              </a:rPr>
              <a:t> J/ψ </a:t>
            </a:r>
            <a:r>
              <a:rPr lang="de-DE" sz="1600" dirty="0" err="1" smtClean="0">
                <a:solidFill>
                  <a:schemeClr val="bg1"/>
                </a:solidFill>
              </a:rPr>
              <a:t>equilibration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89555" y="10734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SHM+J/ψ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64827" y="10734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Processes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865234" y="107340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</a:rPr>
              <a:t>Rate </a:t>
            </a:r>
            <a:r>
              <a:rPr lang="de-DE" sz="1800" dirty="0" err="1" smtClean="0">
                <a:solidFill>
                  <a:schemeClr val="bg1"/>
                </a:solidFill>
              </a:rPr>
              <a:t>equation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968187" y="10734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1520" y="764704"/>
            <a:ext cx="2229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1"/>
                </a:solidFill>
              </a:rPr>
              <a:t>Rate </a:t>
            </a:r>
            <a:r>
              <a:rPr lang="de-DE" sz="2800" dirty="0" err="1" smtClean="0">
                <a:solidFill>
                  <a:schemeClr val="accent1"/>
                </a:solidFill>
              </a:rPr>
              <a:t>equation</a:t>
            </a:r>
            <a:endParaRPr lang="de-DE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677470" y="1988840"/>
                <a:ext cx="3220625" cy="40011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sz="2000" b="0" i="0" smtClean="0">
                          <a:latin typeface="Cambria Math"/>
                        </a:rPr>
                        <m:t>d</m:t>
                      </m:r>
                      <m:r>
                        <a:rPr lang="de-DE" sz="2000" b="0" i="1" smtClean="0">
                          <a:latin typeface="Cambria Math"/>
                        </a:rPr>
                        <m:t>𝑁</m:t>
                      </m:r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de-DE" sz="2000" b="0" i="0" smtClean="0">
                          <a:latin typeface="Cambria Math"/>
                        </a:rPr>
                        <m:t>gain</m:t>
                      </m:r>
                      <m:r>
                        <m:rPr>
                          <m:nor/>
                        </m:rPr>
                        <a:rPr lang="de-DE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2000" b="0" i="0" smtClean="0">
                          <a:latin typeface="Cambria Math"/>
                        </a:rPr>
                        <m:t>rate</m:t>
                      </m:r>
                      <m:r>
                        <m:rPr>
                          <m:nor/>
                        </m:rPr>
                        <a:rPr lang="de-DE" sz="2000" b="0" i="0" smtClean="0">
                          <a:latin typeface="Cambria Math"/>
                        </a:rPr>
                        <m:t> </m:t>
                      </m:r>
                      <m:r>
                        <a:rPr lang="de-DE" sz="20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de-DE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2000" b="0" i="0" smtClean="0">
                          <a:latin typeface="Cambria Math"/>
                        </a:rPr>
                        <m:t>loss</m:t>
                      </m:r>
                      <m:r>
                        <m:rPr>
                          <m:nor/>
                        </m:rPr>
                        <a:rPr lang="de-DE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2000" b="0" i="0" smtClean="0">
                          <a:latin typeface="Cambria Math"/>
                        </a:rPr>
                        <m:t>rate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470" y="1988840"/>
                <a:ext cx="3220625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029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2411760" y="2955533"/>
                <a:ext cx="1653145" cy="40011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err="1" smtClean="0"/>
                  <a:t>loss</a:t>
                </a:r>
                <a:r>
                  <a:rPr lang="de-DE" sz="2000" dirty="0" smtClean="0"/>
                  <a:t> </a:t>
                </a:r>
                <a14:m>
                  <m:oMath xmlns:m="http://schemas.openxmlformats.org/officeDocument/2006/math">
                    <m:r>
                      <a:rPr lang="de-DE" sz="2000" i="1" smtClean="0">
                        <a:latin typeface="Cambria Math"/>
                        <a:ea typeface="Cambria Math"/>
                      </a:rPr>
                      <m:t>↔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de-DE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de-DE" sz="20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955533"/>
                <a:ext cx="1653145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3663" t="-5970" b="-2537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2411760" y="3922226"/>
                <a:ext cx="4076757" cy="4237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/>
                        </a:rPr>
                        <m:t>𝑁</m:t>
                      </m:r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𝑒𝑞</m:t>
                          </m:r>
                        </m:sub>
                      </m:sSub>
                      <m:r>
                        <a:rPr lang="de-DE" sz="2000" i="1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de-DE" sz="2000" b="0" i="1" smtClean="0">
                          <a:latin typeface="Cambria Math"/>
                          <a:ea typeface="Cambria Math"/>
                        </a:rPr>
                        <m:t>𝑑𝑁</m:t>
                      </m:r>
                      <m:r>
                        <a:rPr lang="de-DE" sz="2000" b="0" i="1" smtClean="0">
                          <a:latin typeface="Cambria Math"/>
                          <a:ea typeface="Cambria Math"/>
                        </a:rPr>
                        <m:t>=0↔</m:t>
                      </m:r>
                      <m:r>
                        <m:rPr>
                          <m:nor/>
                        </m:rPr>
                        <a:rPr lang="de-DE" sz="2000" b="0" i="0" smtClean="0">
                          <a:latin typeface="Cambria Math"/>
                          <a:ea typeface="Cambria Math"/>
                        </a:rPr>
                        <m:t>gain</m:t>
                      </m:r>
                      <m:r>
                        <a:rPr lang="de-DE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2000" b="0" i="0" smtClean="0">
                          <a:latin typeface="Cambria Math"/>
                          <a:ea typeface="Cambria Math"/>
                        </a:rPr>
                        <m:t>Γ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  <a:ea typeface="Cambria Math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922226"/>
                <a:ext cx="4076757" cy="423770"/>
              </a:xfrm>
              <a:prstGeom prst="rect">
                <a:avLst/>
              </a:prstGeom>
              <a:blipFill rotWithShape="1">
                <a:blip r:embed="rId4"/>
                <a:stretch>
                  <a:fillRect b="-555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691680" y="4912580"/>
                <a:ext cx="2752998" cy="67666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de-DE" sz="20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de-DE" sz="2000" b="0" i="0" smtClean="0">
                          <a:latin typeface="Cambria Math"/>
                        </a:rPr>
                        <m:t>Γ</m:t>
                      </m:r>
                      <m:r>
                        <a:rPr lang="de-DE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𝑒𝑞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912580"/>
                <a:ext cx="2752998" cy="6766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0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0"/>
            <a:ext cx="218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Rate </a:t>
            </a:r>
            <a:r>
              <a:rPr lang="de-DE" sz="1600" dirty="0" err="1">
                <a:solidFill>
                  <a:schemeClr val="bg1"/>
                </a:solidFill>
              </a:rPr>
              <a:t>equation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approach</a:t>
            </a:r>
            <a:r>
              <a:rPr lang="de-DE" sz="1600" dirty="0">
                <a:solidFill>
                  <a:schemeClr val="bg1"/>
                </a:solidFill>
              </a:rPr>
              <a:t/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to</a:t>
            </a:r>
            <a:r>
              <a:rPr lang="de-DE" sz="1600" dirty="0">
                <a:solidFill>
                  <a:schemeClr val="bg1"/>
                </a:solidFill>
              </a:rPr>
              <a:t> J/ψ </a:t>
            </a:r>
            <a:r>
              <a:rPr lang="de-DE" sz="1600" dirty="0" err="1" smtClean="0">
                <a:solidFill>
                  <a:schemeClr val="bg1"/>
                </a:solidFill>
              </a:rPr>
              <a:t>equilibration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89555" y="10734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SHM+J/ψ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64827" y="10734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Processes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865234" y="107340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</a:rPr>
              <a:t>Rate </a:t>
            </a:r>
            <a:r>
              <a:rPr lang="de-DE" sz="1800" dirty="0" err="1" smtClean="0">
                <a:solidFill>
                  <a:schemeClr val="bg1"/>
                </a:solidFill>
              </a:rPr>
              <a:t>equation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968187" y="10734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1520" y="764704"/>
            <a:ext cx="2006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1"/>
                </a:solidFill>
              </a:rPr>
              <a:t>Explicit form</a:t>
            </a:r>
            <a:endParaRPr lang="de-DE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691680" y="1988840"/>
                <a:ext cx="3974486" cy="40985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sub>
                        <m:sup/>
                      </m:sSubSup>
                      <m:d>
                        <m:d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de-DE" sz="2000" b="0" i="1" smtClean="0">
                          <a:latin typeface="Cambria Math"/>
                        </a:rPr>
                        <m:t> </m:t>
                      </m:r>
                      <m:r>
                        <a:rPr lang="de-DE" sz="20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de-DE" sz="2000" b="0" i="1" smtClean="0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/>
                            </a:rPr>
                            <m:t>𝑡h</m:t>
                          </m:r>
                        </m:sup>
                      </m:sSubSup>
                      <m:d>
                        <m:d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r>
                        <a:rPr lang="de-DE" sz="2000" b="0" i="1" smtClean="0">
                          <a:latin typeface="Cambria Math"/>
                        </a:rPr>
                        <m:t>𝑐𝑜𝑛𝑠𝑡</m:t>
                      </m:r>
                      <m:r>
                        <a:rPr lang="de-DE" sz="20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988840"/>
                <a:ext cx="3974486" cy="40985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691680" y="3060793"/>
                <a:ext cx="3404906" cy="73347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𝑒𝑞</m:t>
                          </m:r>
                        </m:sub>
                      </m:sSub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sub>
                        <m:sup>
                          <m:r>
                            <a:rPr lang="de-DE" sz="20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2000" b="0" i="1" smtClean="0">
                                  <a:latin typeface="Cambria Math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de-DE" sz="2000" b="0" i="1" smtClean="0">
                                  <a:latin typeface="Cambria Math"/>
                                </a:rPr>
                                <m:t>𝜓</m:t>
                              </m:r>
                            </m:den>
                          </m:f>
                        </m:sub>
                        <m:sup>
                          <m:r>
                            <a:rPr lang="de-DE" sz="2000" b="0" i="1" smtClean="0">
                              <a:latin typeface="Cambria Math"/>
                            </a:rPr>
                            <m:t>𝑡h</m:t>
                          </m:r>
                        </m:sup>
                      </m:sSubSup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/>
                            </a:rPr>
                            <m:t>𝑉</m:t>
                          </m:r>
                          <m:sSubSup>
                            <m:sSubSup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de-DE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000" b="0" i="1" smtClean="0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𝜓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/>
                            </a:rPr>
                            <m:t>𝑡h</m:t>
                          </m:r>
                        </m:sup>
                      </m:sSub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060793"/>
                <a:ext cx="3404906" cy="7334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691680" y="4456360"/>
                <a:ext cx="4065344" cy="78386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/>
                          </a:rPr>
                          <m:t>𝑑𝑁</m:t>
                        </m:r>
                      </m:num>
                      <m:den>
                        <m:r>
                          <a:rPr lang="de-DE" sz="20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de-DE" sz="2000" b="0" i="1" smtClean="0">
                        <a:latin typeface="Cambria Math"/>
                      </a:rPr>
                      <m:t>=−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/>
                          </a:rPr>
                          <m:t>𝑇</m:t>
                        </m:r>
                      </m:e>
                    </m:d>
                    <m:d>
                      <m:d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/>
                          </a:rPr>
                          <m:t>𝑁</m:t>
                        </m:r>
                        <m:r>
                          <a:rPr lang="de-DE" sz="20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de-DE" sz="20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de-DE" sz="2000" i="1">
                                <a:latin typeface="Cambria Math"/>
                              </a:rPr>
                              <m:t>𝑉</m:t>
                            </m:r>
                            <m:sSubSup>
                              <m:sSubSupPr>
                                <m:ctrlPr>
                                  <a:rPr lang="de-DE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ctrlPr>
                                      <a:rPr lang="de-DE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0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de-DE" sz="20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de-DE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de-DE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</m:d>
                          </m:den>
                        </m:f>
                        <m:sSubSup>
                          <m:sSubSup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sz="20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𝜓</m:t>
                            </m:r>
                          </m:sub>
                          <m:sup>
                            <m:r>
                              <a:rPr lang="de-DE" sz="2000" i="1">
                                <a:latin typeface="Cambria Math"/>
                              </a:rPr>
                              <m:t>𝑡h</m:t>
                            </m:r>
                          </m:sup>
                        </m:sSubSup>
                        <m:d>
                          <m:dPr>
                            <m:ctrlPr>
                              <a:rPr lang="de-DE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r>
                  <a:rPr lang="de-DE" sz="2000" dirty="0" smtClean="0"/>
                  <a:t> </a:t>
                </a:r>
                <a:endParaRPr lang="de-DE" sz="20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456360"/>
                <a:ext cx="4065344" cy="7838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5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0"/>
            <a:ext cx="218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Rate </a:t>
            </a:r>
            <a:r>
              <a:rPr lang="de-DE" sz="1600" dirty="0" err="1">
                <a:solidFill>
                  <a:schemeClr val="bg1"/>
                </a:solidFill>
              </a:rPr>
              <a:t>equation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approach</a:t>
            </a:r>
            <a:r>
              <a:rPr lang="de-DE" sz="1600" dirty="0">
                <a:solidFill>
                  <a:schemeClr val="bg1"/>
                </a:solidFill>
              </a:rPr>
              <a:t/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to</a:t>
            </a:r>
            <a:r>
              <a:rPr lang="de-DE" sz="1600" dirty="0">
                <a:solidFill>
                  <a:schemeClr val="bg1"/>
                </a:solidFill>
              </a:rPr>
              <a:t> J/ψ </a:t>
            </a:r>
            <a:r>
              <a:rPr lang="de-DE" sz="1600" dirty="0" err="1" smtClean="0">
                <a:solidFill>
                  <a:schemeClr val="bg1"/>
                </a:solidFill>
              </a:rPr>
              <a:t>equilibration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489555" y="10734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SHM+J/ψ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64827" y="10734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Processes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865234" y="107340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Rate </a:t>
            </a:r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equation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68187" y="10734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/>
                </a:solidFill>
              </a:rPr>
              <a:t>Results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764704"/>
            <a:ext cx="1596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chemeClr val="accent1"/>
                </a:solidFill>
              </a:rPr>
              <a:t>Static</a:t>
            </a:r>
            <a:r>
              <a:rPr lang="de-DE" sz="2800" dirty="0" smtClean="0">
                <a:solidFill>
                  <a:schemeClr val="accent1"/>
                </a:solidFill>
              </a:rPr>
              <a:t> box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C:\Users\Philipp\Desktop\Transport Master\Box-m16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" y="2224248"/>
            <a:ext cx="4486656" cy="33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hilipp\Desktop\Transport Master\Box-m18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24248"/>
            <a:ext cx="4486656" cy="33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504920" y="1794302"/>
                <a:ext cx="14901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de-DE" sz="1600" b="0" i="1" smtClean="0">
                        <a:latin typeface="Cambria Math"/>
                      </a:rPr>
                      <m:t>=1.65 </m:t>
                    </m:r>
                  </m:oMath>
                </a14:m>
                <a:r>
                  <a:rPr lang="de-DE" sz="1600" dirty="0" smtClean="0"/>
                  <a:t>GeV</a:t>
                </a:r>
                <a:endParaRPr lang="de-DE" sz="16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920" y="1794302"/>
                <a:ext cx="1490152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357" r="-820" b="-2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6142260" y="1794302"/>
                <a:ext cx="14901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de-DE" sz="1600" b="0" i="1" smtClean="0">
                        <a:latin typeface="Cambria Math"/>
                      </a:rPr>
                      <m:t>=1.87 </m:t>
                    </m:r>
                  </m:oMath>
                </a14:m>
                <a:r>
                  <a:rPr lang="de-DE" sz="1600" dirty="0" smtClean="0"/>
                  <a:t>GeV</a:t>
                </a:r>
                <a:endParaRPr lang="de-DE" sz="16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260" y="1794302"/>
                <a:ext cx="1490152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357" r="-820" b="-2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6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0"/>
            <a:ext cx="218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Rate </a:t>
            </a:r>
            <a:r>
              <a:rPr lang="de-DE" sz="1600" dirty="0" err="1">
                <a:solidFill>
                  <a:schemeClr val="bg1"/>
                </a:solidFill>
              </a:rPr>
              <a:t>equation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approach</a:t>
            </a:r>
            <a:r>
              <a:rPr lang="de-DE" sz="1600" dirty="0">
                <a:solidFill>
                  <a:schemeClr val="bg1"/>
                </a:solidFill>
              </a:rPr>
              <a:t/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to</a:t>
            </a:r>
            <a:r>
              <a:rPr lang="de-DE" sz="1600" dirty="0">
                <a:solidFill>
                  <a:schemeClr val="bg1"/>
                </a:solidFill>
              </a:rPr>
              <a:t> J/ψ </a:t>
            </a:r>
            <a:r>
              <a:rPr lang="de-DE" sz="1600" dirty="0" err="1" smtClean="0">
                <a:solidFill>
                  <a:schemeClr val="bg1"/>
                </a:solidFill>
              </a:rPr>
              <a:t>equilibration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489555" y="10734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SHM+J/ψ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64827" y="10734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Processes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865234" y="107340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Rate </a:t>
            </a:r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equation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68187" y="10734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1520" y="76470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1"/>
                </a:solidFill>
              </a:rPr>
              <a:t>Outline</a:t>
            </a:r>
            <a:endParaRPr lang="de-DE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971600" y="1975480"/>
                <a:ext cx="5778185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𝐽</m:t>
                    </m:r>
                    <m:r>
                      <a:rPr lang="de-DE" sz="2400" b="0" i="1" smtClean="0">
                        <a:latin typeface="Cambria Math"/>
                      </a:rPr>
                      <m:t>/</m:t>
                    </m:r>
                    <m:r>
                      <a:rPr lang="de-DE" sz="2400" b="0" i="1" smtClean="0">
                        <a:latin typeface="Cambria Math"/>
                      </a:rPr>
                      <m:t>𝜓</m:t>
                    </m:r>
                  </m:oMath>
                </a14:m>
                <a:r>
                  <a:rPr lang="de-DE" sz="2400" dirty="0" smtClean="0"/>
                  <a:t> in </a:t>
                </a:r>
                <a:r>
                  <a:rPr lang="de-DE" sz="2400" dirty="0" err="1" smtClean="0"/>
                  <a:t>the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statistical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hadronization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model</a:t>
                </a:r>
                <a:r>
                  <a:rPr lang="de-DE" sz="2400" dirty="0"/>
                  <a:t/>
                </a:r>
                <a:br>
                  <a:rPr lang="de-DE" sz="2400" dirty="0"/>
                </a:br>
                <a:endParaRPr lang="de-DE" sz="2400" dirty="0" smtClean="0"/>
              </a:p>
              <a:p>
                <a:pPr marL="342900" indent="-342900">
                  <a:buAutoNum type="arabicPeriod"/>
                </a:pPr>
                <a:r>
                  <a:rPr lang="de-DE" sz="2400" dirty="0" err="1" smtClean="0"/>
                  <a:t>Production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and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dissociation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processes</a:t>
                </a:r>
                <a:r>
                  <a:rPr lang="de-DE" sz="2400" dirty="0" smtClean="0"/>
                  <a:t/>
                </a:r>
                <a:br>
                  <a:rPr lang="de-DE" sz="2400" dirty="0" smtClean="0"/>
                </a:br>
                <a:endParaRPr lang="de-DE" sz="2400" dirty="0" smtClean="0"/>
              </a:p>
              <a:p>
                <a:pPr marL="342900" indent="-342900">
                  <a:buAutoNum type="arabicPeriod"/>
                </a:pPr>
                <a:r>
                  <a:rPr lang="de-DE" sz="2400" dirty="0" smtClean="0"/>
                  <a:t>Rate </a:t>
                </a:r>
                <a:r>
                  <a:rPr lang="de-DE" sz="2400" dirty="0" err="1" smtClean="0"/>
                  <a:t>equation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approach</a:t>
                </a:r>
                <a:r>
                  <a:rPr lang="de-DE" sz="2400" dirty="0" smtClean="0"/>
                  <a:t/>
                </a:r>
                <a:br>
                  <a:rPr lang="de-DE" sz="2400" dirty="0" smtClean="0"/>
                </a:br>
                <a:endParaRPr lang="de-DE" sz="2400" dirty="0" smtClean="0"/>
              </a:p>
              <a:p>
                <a:pPr marL="342900" indent="-342900">
                  <a:buAutoNum type="arabicPeriod"/>
                </a:pPr>
                <a:r>
                  <a:rPr lang="de-DE" sz="2400" dirty="0" err="1" smtClean="0"/>
                  <a:t>Results</a:t>
                </a:r>
                <a:endParaRPr lang="de-DE" sz="2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975480"/>
                <a:ext cx="5778185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582" t="-2050" r="-527" b="-43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3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0"/>
            <a:ext cx="218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Rate </a:t>
            </a:r>
            <a:r>
              <a:rPr lang="de-DE" sz="1600" dirty="0" err="1">
                <a:solidFill>
                  <a:schemeClr val="bg1"/>
                </a:solidFill>
              </a:rPr>
              <a:t>equation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approach</a:t>
            </a:r>
            <a:r>
              <a:rPr lang="de-DE" sz="1600" dirty="0">
                <a:solidFill>
                  <a:schemeClr val="bg1"/>
                </a:solidFill>
              </a:rPr>
              <a:t/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to</a:t>
            </a:r>
            <a:r>
              <a:rPr lang="de-DE" sz="1600" dirty="0">
                <a:solidFill>
                  <a:schemeClr val="bg1"/>
                </a:solidFill>
              </a:rPr>
              <a:t> J/ψ </a:t>
            </a:r>
            <a:r>
              <a:rPr lang="de-DE" sz="1600" dirty="0" err="1" smtClean="0">
                <a:solidFill>
                  <a:schemeClr val="bg1"/>
                </a:solidFill>
              </a:rPr>
              <a:t>equilibration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89555" y="10734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SHM+J/ψ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64827" y="10734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Processes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865234" y="107340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Rate </a:t>
            </a:r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equation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968187" y="10734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/>
                </a:solidFill>
              </a:rPr>
              <a:t>Results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1520" y="764704"/>
            <a:ext cx="3494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chemeClr val="accent1"/>
                </a:solidFill>
              </a:rPr>
              <a:t>Cooling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and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expanding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" y="2224248"/>
            <a:ext cx="4486656" cy="33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224248"/>
            <a:ext cx="4486656" cy="33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3049578" y="5970766"/>
            <a:ext cx="6109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dirty="0" smtClean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Schenke, </a:t>
            </a:r>
            <a:r>
              <a:rPr lang="de-DE" sz="1600" dirty="0" err="1" smtClean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Jeon</a:t>
            </a:r>
            <a:r>
              <a:rPr lang="de-DE" sz="1600" dirty="0" smtClean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, Gale: Phys. </a:t>
            </a:r>
            <a:r>
              <a:rPr lang="de-DE" sz="1600" dirty="0" err="1" smtClean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Lett</a:t>
            </a:r>
            <a:r>
              <a:rPr lang="de-DE" sz="1600" dirty="0" smtClean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. B 702 (2011) 59</a:t>
            </a:r>
            <a:endParaRPr lang="de-DE" sz="1600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72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0" y="0"/>
            <a:ext cx="218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Rate </a:t>
            </a:r>
            <a:r>
              <a:rPr lang="de-DE" sz="1600" dirty="0" err="1">
                <a:solidFill>
                  <a:schemeClr val="bg1"/>
                </a:solidFill>
              </a:rPr>
              <a:t>equation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approach</a:t>
            </a:r>
            <a:r>
              <a:rPr lang="de-DE" sz="1600" dirty="0">
                <a:solidFill>
                  <a:schemeClr val="bg1"/>
                </a:solidFill>
              </a:rPr>
              <a:t/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to</a:t>
            </a:r>
            <a:r>
              <a:rPr lang="de-DE" sz="1600" dirty="0">
                <a:solidFill>
                  <a:schemeClr val="bg1"/>
                </a:solidFill>
              </a:rPr>
              <a:t> J/ψ </a:t>
            </a:r>
            <a:r>
              <a:rPr lang="de-DE" sz="1600" dirty="0" err="1" smtClean="0">
                <a:solidFill>
                  <a:schemeClr val="bg1"/>
                </a:solidFill>
              </a:rPr>
              <a:t>equilibration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89555" y="10734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SHM+J/ψ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164827" y="10734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Processes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865234" y="107340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Rate </a:t>
            </a:r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equation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968187" y="10734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/>
                </a:solidFill>
              </a:rPr>
              <a:t>Results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1520" y="764704"/>
            <a:ext cx="3387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1"/>
                </a:solidFill>
              </a:rPr>
              <a:t>Dynamic </a:t>
            </a:r>
            <a:r>
              <a:rPr lang="de-DE" sz="2800" dirty="0" err="1" smtClean="0">
                <a:solidFill>
                  <a:schemeClr val="accent1"/>
                </a:solidFill>
              </a:rPr>
              <a:t>equilibration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" y="2224248"/>
            <a:ext cx="4486656" cy="33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224248"/>
            <a:ext cx="4486656" cy="33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504920" y="1794302"/>
                <a:ext cx="14901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de-DE" sz="1600" b="0" i="1" smtClean="0">
                        <a:latin typeface="Cambria Math"/>
                      </a:rPr>
                      <m:t>=1.65 </m:t>
                    </m:r>
                  </m:oMath>
                </a14:m>
                <a:r>
                  <a:rPr lang="de-DE" sz="1600" dirty="0" smtClean="0"/>
                  <a:t>GeV</a:t>
                </a:r>
                <a:endParaRPr lang="de-DE" sz="16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920" y="1794302"/>
                <a:ext cx="1490152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357" r="-820" b="-2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6142260" y="1794302"/>
                <a:ext cx="14901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de-DE" sz="1600" b="0" i="1" smtClean="0">
                        <a:latin typeface="Cambria Math"/>
                      </a:rPr>
                      <m:t>=1.87 </m:t>
                    </m:r>
                  </m:oMath>
                </a14:m>
                <a:r>
                  <a:rPr lang="de-DE" sz="1600" dirty="0" smtClean="0"/>
                  <a:t>GeV</a:t>
                </a:r>
                <a:endParaRPr lang="de-DE" sz="16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260" y="1794302"/>
                <a:ext cx="1490152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357" r="-820" b="-2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6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0"/>
            <a:ext cx="218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Rate </a:t>
            </a:r>
            <a:r>
              <a:rPr lang="de-DE" sz="1600" dirty="0" err="1">
                <a:solidFill>
                  <a:schemeClr val="bg1"/>
                </a:solidFill>
              </a:rPr>
              <a:t>equation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approach</a:t>
            </a:r>
            <a:r>
              <a:rPr lang="de-DE" sz="1600" dirty="0">
                <a:solidFill>
                  <a:schemeClr val="bg1"/>
                </a:solidFill>
              </a:rPr>
              <a:t/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to</a:t>
            </a:r>
            <a:r>
              <a:rPr lang="de-DE" sz="1600" dirty="0">
                <a:solidFill>
                  <a:schemeClr val="bg1"/>
                </a:solidFill>
              </a:rPr>
              <a:t> J/ψ </a:t>
            </a:r>
            <a:r>
              <a:rPr lang="de-DE" sz="1600" dirty="0" err="1" smtClean="0">
                <a:solidFill>
                  <a:schemeClr val="bg1"/>
                </a:solidFill>
              </a:rPr>
              <a:t>equilibration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89555" y="10734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SHM+J/ψ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64827" y="10734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Processes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865234" y="107340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Rate </a:t>
            </a:r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equation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968187" y="10734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/>
                </a:solidFill>
              </a:rPr>
              <a:t>Results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1520" y="764704"/>
            <a:ext cx="157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1"/>
                </a:solidFill>
              </a:rPr>
              <a:t>Summary</a:t>
            </a:r>
            <a:endParaRPr lang="de-DE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971600" y="1975480"/>
                <a:ext cx="7584320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 err="1" smtClean="0"/>
                  <a:t>Systematic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approach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cross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sections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de-DE" sz="2400" dirty="0" smtClean="0"/>
                  <a:t> equilibration times</a:t>
                </a:r>
                <a:r>
                  <a:rPr lang="de-DE" sz="2400" dirty="0"/>
                  <a:t/>
                </a:r>
                <a:br>
                  <a:rPr lang="de-DE" sz="2400" dirty="0"/>
                </a:br>
                <a:endParaRPr lang="de-DE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 err="1" smtClean="0"/>
                  <a:t>External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temperature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profiles</a:t>
                </a:r>
                <a:r>
                  <a:rPr lang="de-DE" sz="2400" dirty="0" smtClean="0"/>
                  <a:t/>
                </a:r>
                <a:br>
                  <a:rPr lang="de-DE" sz="2400" dirty="0" smtClean="0"/>
                </a:br>
                <a:endParaRPr lang="de-DE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 err="1" smtClean="0"/>
                  <a:t>Equilibration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possible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for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de-DE" sz="2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de-DE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de-DE" sz="2400" dirty="0" smtClean="0"/>
                  <a:t> 1.65 </a:t>
                </a:r>
                <a:r>
                  <a:rPr lang="de-DE" sz="2400" dirty="0" err="1" smtClean="0"/>
                  <a:t>GeV</a:t>
                </a:r>
                <a:r>
                  <a:rPr lang="de-DE" sz="2400" dirty="0"/>
                  <a:t/>
                </a:r>
                <a:br>
                  <a:rPr lang="de-DE" sz="2400" dirty="0"/>
                </a:br>
                <a:r>
                  <a:rPr lang="de-DE" sz="2400" dirty="0" smtClean="0"/>
                  <a:t/>
                </a:r>
                <a:br>
                  <a:rPr lang="de-DE" sz="2400" dirty="0" smtClean="0"/>
                </a:br>
                <a:endParaRPr lang="de-DE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 err="1" smtClean="0"/>
                  <a:t>To</a:t>
                </a:r>
                <a:r>
                  <a:rPr lang="de-DE" sz="2400" dirty="0" smtClean="0"/>
                  <a:t> do: </a:t>
                </a:r>
                <a:r>
                  <a:rPr lang="de-DE" sz="2400" dirty="0" err="1" smtClean="0"/>
                  <a:t>external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flow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profiles</a:t>
                </a:r>
                <a:endParaRPr lang="de-DE" sz="2400" dirty="0" smtClean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975480"/>
                <a:ext cx="7584320" cy="3046988"/>
              </a:xfrm>
              <a:prstGeom prst="rect">
                <a:avLst/>
              </a:prstGeom>
              <a:blipFill rotWithShape="1">
                <a:blip r:embed="rId2"/>
                <a:stretch>
                  <a:fillRect l="-1044" t="-1600" r="-1205" b="-36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C:\Users\Philipp\Desktop\Transport Master\flo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8" b="13800"/>
          <a:stretch/>
        </p:blipFill>
        <p:spPr bwMode="auto">
          <a:xfrm>
            <a:off x="5075121" y="4077072"/>
            <a:ext cx="396137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2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0"/>
            <a:ext cx="218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Rate </a:t>
            </a:r>
            <a:r>
              <a:rPr lang="de-DE" sz="1600" dirty="0" err="1">
                <a:solidFill>
                  <a:schemeClr val="bg1"/>
                </a:solidFill>
              </a:rPr>
              <a:t>equation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approach</a:t>
            </a:r>
            <a:r>
              <a:rPr lang="de-DE" sz="1600" dirty="0">
                <a:solidFill>
                  <a:schemeClr val="bg1"/>
                </a:solidFill>
              </a:rPr>
              <a:t/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to</a:t>
            </a:r>
            <a:r>
              <a:rPr lang="de-DE" sz="1600" dirty="0">
                <a:solidFill>
                  <a:schemeClr val="bg1"/>
                </a:solidFill>
              </a:rPr>
              <a:t> J/ψ </a:t>
            </a:r>
            <a:r>
              <a:rPr lang="de-DE" sz="1600" dirty="0" err="1" smtClean="0">
                <a:solidFill>
                  <a:schemeClr val="bg1"/>
                </a:solidFill>
              </a:rPr>
              <a:t>equilibration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89555" y="10734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</a:rPr>
              <a:t>SHM+J/ψ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64827" y="10734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Processes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865234" y="107340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Rate </a:t>
            </a:r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equation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968187" y="10734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1520" y="764704"/>
            <a:ext cx="3671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1"/>
                </a:solidFill>
              </a:rPr>
              <a:t>Statistical </a:t>
            </a:r>
            <a:r>
              <a:rPr lang="de-DE" sz="2800" dirty="0" err="1" smtClean="0">
                <a:solidFill>
                  <a:schemeClr val="accent1"/>
                </a:solidFill>
              </a:rPr>
              <a:t>hadronization</a:t>
            </a:r>
            <a:endParaRPr lang="de-DE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691680" y="2929511"/>
                <a:ext cx="4598117" cy="93153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/>
                            </a:rPr>
                            <m:t>𝑡h</m:t>
                          </m:r>
                        </m:sup>
                      </m:sSubSup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2000" b="0" i="1" smtClean="0">
                              <a:latin typeface="Cambria Math"/>
                            </a:rPr>
                            <m:t>𝑉𝑇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∓1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de-DE" sz="20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de-DE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929511"/>
                <a:ext cx="4598117" cy="9315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971600" y="1988840"/>
            <a:ext cx="3598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Multiplicity</a:t>
            </a:r>
            <a:r>
              <a:rPr lang="de-DE" sz="2400" dirty="0" smtClean="0"/>
              <a:t> </a:t>
            </a:r>
            <a:r>
              <a:rPr lang="de-DE" sz="2400" dirty="0" err="1" smtClean="0"/>
              <a:t>given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T, µ, V:</a:t>
            </a:r>
            <a:endParaRPr lang="de-DE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971600" y="4437112"/>
            <a:ext cx="3999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T, µ: </a:t>
            </a:r>
            <a:r>
              <a:rPr lang="de-DE" sz="2400" dirty="0" err="1" smtClean="0"/>
              <a:t>ratio</a:t>
            </a:r>
            <a:r>
              <a:rPr lang="de-DE" sz="2400" dirty="0" smtClean="0"/>
              <a:t> </a:t>
            </a:r>
            <a:r>
              <a:rPr lang="de-DE" sz="2400" dirty="0" err="1" smtClean="0"/>
              <a:t>fits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V: </a:t>
            </a:r>
            <a:r>
              <a:rPr lang="de-DE" sz="2400" dirty="0" err="1" smtClean="0"/>
              <a:t>charged</a:t>
            </a:r>
            <a:r>
              <a:rPr lang="de-DE" sz="2400" dirty="0" smtClean="0"/>
              <a:t> </a:t>
            </a:r>
            <a:r>
              <a:rPr lang="de-DE" sz="2400" dirty="0" err="1" smtClean="0"/>
              <a:t>hadron</a:t>
            </a:r>
            <a:r>
              <a:rPr lang="de-DE" sz="2400" dirty="0" smtClean="0"/>
              <a:t> </a:t>
            </a:r>
            <a:r>
              <a:rPr lang="de-DE" sz="2400" dirty="0" err="1" smtClean="0"/>
              <a:t>multiplicity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8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0"/>
            <a:ext cx="218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Rate </a:t>
            </a:r>
            <a:r>
              <a:rPr lang="de-DE" sz="1600" dirty="0" err="1">
                <a:solidFill>
                  <a:schemeClr val="bg1"/>
                </a:solidFill>
              </a:rPr>
              <a:t>equation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approach</a:t>
            </a:r>
            <a:r>
              <a:rPr lang="de-DE" sz="1600" dirty="0">
                <a:solidFill>
                  <a:schemeClr val="bg1"/>
                </a:solidFill>
              </a:rPr>
              <a:t/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to</a:t>
            </a:r>
            <a:r>
              <a:rPr lang="de-DE" sz="1600" dirty="0">
                <a:solidFill>
                  <a:schemeClr val="bg1"/>
                </a:solidFill>
              </a:rPr>
              <a:t> J/ψ </a:t>
            </a:r>
            <a:r>
              <a:rPr lang="de-DE" sz="1600" dirty="0" err="1" smtClean="0">
                <a:solidFill>
                  <a:schemeClr val="bg1"/>
                </a:solidFill>
              </a:rPr>
              <a:t>equilibration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89555" y="10734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</a:rPr>
              <a:t>SHM+J/ψ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64827" y="10734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Processes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865234" y="107340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Rate </a:t>
            </a:r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equation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968187" y="10734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1520" y="764704"/>
            <a:ext cx="39210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chemeClr val="accent1"/>
                </a:solidFill>
              </a:rPr>
              <a:t>Exact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charm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conservation</a:t>
            </a:r>
            <a:r>
              <a:rPr lang="de-DE" sz="2800" dirty="0">
                <a:solidFill>
                  <a:schemeClr val="accent1"/>
                </a:solidFill>
              </a:rPr>
              <a:t/>
            </a:r>
            <a:br>
              <a:rPr lang="de-DE" sz="2800" dirty="0">
                <a:solidFill>
                  <a:schemeClr val="accent1"/>
                </a:solidFill>
              </a:rPr>
            </a:br>
            <a:r>
              <a:rPr lang="de-DE" sz="2400" dirty="0" smtClean="0">
                <a:solidFill>
                  <a:schemeClr val="accent1"/>
                </a:solidFill>
              </a:rPr>
              <a:t>(</a:t>
            </a:r>
            <a:r>
              <a:rPr lang="de-DE" sz="2400" dirty="0" err="1" smtClean="0">
                <a:solidFill>
                  <a:schemeClr val="accent1"/>
                </a:solidFill>
              </a:rPr>
              <a:t>hadron</a:t>
            </a:r>
            <a:r>
              <a:rPr lang="de-DE" sz="2400" dirty="0" smtClean="0">
                <a:solidFill>
                  <a:schemeClr val="accent1"/>
                </a:solidFill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</a:rPr>
              <a:t>picture</a:t>
            </a:r>
            <a:r>
              <a:rPr lang="de-DE" sz="2400" dirty="0" smtClean="0">
                <a:solidFill>
                  <a:schemeClr val="accent1"/>
                </a:solidFill>
              </a:rPr>
              <a:t>)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71600" y="1988840"/>
            <a:ext cx="243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Balance </a:t>
            </a:r>
            <a:r>
              <a:rPr lang="de-DE" sz="2400" dirty="0" err="1" smtClean="0"/>
              <a:t>equation</a:t>
            </a:r>
            <a:r>
              <a:rPr lang="de-DE" sz="2400" dirty="0" smtClean="0"/>
              <a:t>: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691680" y="2929511"/>
                <a:ext cx="4095544" cy="83138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sub>
                        <m:sup>
                          <m:r>
                            <a:rPr lang="de-DE" sz="2000" b="0" i="1" smtClean="0">
                              <a:latin typeface="Cambria Math"/>
                            </a:rPr>
                            <m:t>𝑑𝑖𝑟</m:t>
                          </m:r>
                        </m:sup>
                      </m:sSubSup>
                      <m:r>
                        <a:rPr lang="de-DE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sSubSup>
                        <m:sSubSup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𝑜𝑐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/>
                            </a:rPr>
                            <m:t>𝑡h</m:t>
                          </m:r>
                        </m:sup>
                      </m:sSubSup>
                      <m:f>
                        <m:f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𝑜𝑐</m:t>
                                  </m:r>
                                </m:sub>
                                <m:sup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𝑡h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𝑜𝑐</m:t>
                                  </m:r>
                                </m:sub>
                                <m:sup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𝑡h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de-DE" sz="20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𝜓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/>
                            </a:rPr>
                            <m:t>𝑡h</m:t>
                          </m:r>
                        </m:sup>
                      </m:sSubSup>
                    </m:oMath>
                  </m:oMathPara>
                </a14:m>
                <a:endParaRPr lang="de-DE" sz="2000" b="0" dirty="0" smtClean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929511"/>
                <a:ext cx="4095544" cy="83138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341082" y="3831431"/>
                <a:ext cx="47975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de-DE" sz="2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de-DE" sz="2400" dirty="0" smtClean="0"/>
                  <a:t>: </a:t>
                </a:r>
                <a:r>
                  <a:rPr lang="de-DE" sz="2400" dirty="0" err="1" smtClean="0"/>
                  <a:t>charm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fugacity</a:t>
                </a:r>
                <a:r>
                  <a:rPr lang="de-DE" sz="2400" dirty="0" smtClean="0"/>
                  <a:t> (</a:t>
                </a:r>
                <a:r>
                  <a:rPr lang="de-DE" sz="2400" dirty="0" err="1" smtClean="0"/>
                  <a:t>hadronic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picture</a:t>
                </a:r>
                <a:r>
                  <a:rPr lang="de-DE" sz="2400" dirty="0" smtClean="0"/>
                  <a:t>)</a:t>
                </a:r>
                <a:endParaRPr lang="de-DE" sz="24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082" y="3831431"/>
                <a:ext cx="479759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54" t="-10667" r="-762" b="-30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691680" y="4657703"/>
                <a:ext cx="5039969" cy="93153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𝐽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/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𝜓</m:t>
                          </m:r>
                        </m:sub>
                        <m:sup/>
                      </m:sSubSup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de-DE" sz="2000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de-DE" sz="2000" b="0" i="1" smtClean="0">
                                  <a:latin typeface="Cambria Math"/>
                                </a:rPr>
                                <m:t>𝜓</m:t>
                              </m:r>
                            </m:sub>
                          </m:sSub>
                          <m:r>
                            <a:rPr lang="de-DE" sz="2000" b="0" i="1" smtClean="0">
                              <a:latin typeface="Cambria Math"/>
                            </a:rPr>
                            <m:t>𝑉𝑇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𝐽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/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𝜓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𝐽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𝜓</m:t>
                                  </m:r>
                                </m:sub>
                                <m:sup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de-DE" sz="20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de-DE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𝐽</m:t>
                                      </m:r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/</m:t>
                                      </m:r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657703"/>
                <a:ext cx="5039969" cy="9315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4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0"/>
            <a:ext cx="218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Rate </a:t>
            </a:r>
            <a:r>
              <a:rPr lang="de-DE" sz="1600" dirty="0" err="1">
                <a:solidFill>
                  <a:schemeClr val="bg1"/>
                </a:solidFill>
              </a:rPr>
              <a:t>equation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approach</a:t>
            </a:r>
            <a:r>
              <a:rPr lang="de-DE" sz="1600" dirty="0">
                <a:solidFill>
                  <a:schemeClr val="bg1"/>
                </a:solidFill>
              </a:rPr>
              <a:t/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to</a:t>
            </a:r>
            <a:r>
              <a:rPr lang="de-DE" sz="1600" dirty="0">
                <a:solidFill>
                  <a:schemeClr val="bg1"/>
                </a:solidFill>
              </a:rPr>
              <a:t> J/ψ </a:t>
            </a:r>
            <a:r>
              <a:rPr lang="de-DE" sz="1600" dirty="0" err="1" smtClean="0">
                <a:solidFill>
                  <a:schemeClr val="bg1"/>
                </a:solidFill>
              </a:rPr>
              <a:t>equilibration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89555" y="10734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</a:rPr>
              <a:t>SHM+J/ψ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64827" y="10734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Processes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865234" y="107340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Rate </a:t>
            </a:r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equation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968187" y="10734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1520" y="764704"/>
            <a:ext cx="39210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chemeClr val="accent1"/>
                </a:solidFill>
              </a:rPr>
              <a:t>Exact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charm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conservation</a:t>
            </a:r>
            <a:r>
              <a:rPr lang="de-DE" sz="2800" dirty="0">
                <a:solidFill>
                  <a:schemeClr val="accent1"/>
                </a:solidFill>
              </a:rPr>
              <a:t/>
            </a:r>
            <a:br>
              <a:rPr lang="de-DE" sz="2800" dirty="0">
                <a:solidFill>
                  <a:schemeClr val="accent1"/>
                </a:solidFill>
              </a:rPr>
            </a:br>
            <a:r>
              <a:rPr lang="de-DE" sz="2400" dirty="0" smtClean="0">
                <a:solidFill>
                  <a:schemeClr val="accent1"/>
                </a:solidFill>
              </a:rPr>
              <a:t>(QGP </a:t>
            </a:r>
            <a:r>
              <a:rPr lang="de-DE" sz="2400" dirty="0" err="1" smtClean="0">
                <a:solidFill>
                  <a:schemeClr val="accent1"/>
                </a:solidFill>
              </a:rPr>
              <a:t>picture</a:t>
            </a:r>
            <a:r>
              <a:rPr lang="de-DE" sz="2400" dirty="0" smtClean="0">
                <a:solidFill>
                  <a:schemeClr val="accent1"/>
                </a:solidFill>
              </a:rPr>
              <a:t>)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71600" y="1988840"/>
            <a:ext cx="243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Balance </a:t>
            </a:r>
            <a:r>
              <a:rPr lang="de-DE" sz="2400" dirty="0" err="1" smtClean="0"/>
              <a:t>equation</a:t>
            </a:r>
            <a:r>
              <a:rPr lang="de-DE" sz="2400" dirty="0" smtClean="0"/>
              <a:t>: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691680" y="2929511"/>
                <a:ext cx="6539162" cy="12393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sub>
                        <m:sup>
                          <m:r>
                            <a:rPr lang="de-DE" sz="2000" b="0" i="1" smtClean="0">
                              <a:latin typeface="Cambria Math"/>
                            </a:rPr>
                            <m:t>𝑑𝑖𝑟</m:t>
                          </m:r>
                        </m:sup>
                      </m:sSubSup>
                      <m:r>
                        <a:rPr lang="de-DE" sz="20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sub>
                      </m:sSub>
                      <m:sSubSup>
                        <m:sSubSup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/>
                            </a:rPr>
                            <m:t>𝑡h</m:t>
                          </m:r>
                        </m:sup>
                      </m:sSubSup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sub>
                        <m:sup/>
                      </m:sSubSup>
                      <m:f>
                        <m:f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de-DE" sz="2000" b="0" i="1" smtClean="0">
                              <a:latin typeface="Cambria Math"/>
                            </a:rPr>
                            <m:t>𝑉𝑇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de-DE" sz="20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de-DE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de-DE" sz="2000" dirty="0"/>
              </a:p>
              <a:p>
                <a:endParaRPr lang="de-DE" sz="2000" b="0" dirty="0" smtClean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929511"/>
                <a:ext cx="6539162" cy="12393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788024" y="4263479"/>
                <a:ext cx="43617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de-DE" sz="2400" b="0" i="1" smtClean="0">
                            <a:latin typeface="Cambria Math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de-DE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sub>
                    </m:sSub>
                  </m:oMath>
                </a14:m>
                <a:r>
                  <a:rPr lang="de-DE" sz="2400" dirty="0" smtClean="0"/>
                  <a:t>: </a:t>
                </a:r>
                <a:r>
                  <a:rPr lang="de-DE" sz="2400" dirty="0" err="1" smtClean="0"/>
                  <a:t>charm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fugacity</a:t>
                </a:r>
                <a:r>
                  <a:rPr lang="de-DE" sz="2400" dirty="0" smtClean="0"/>
                  <a:t> (QGP </a:t>
                </a:r>
                <a:r>
                  <a:rPr lang="de-DE" sz="2400" dirty="0" err="1" smtClean="0"/>
                  <a:t>picture</a:t>
                </a:r>
                <a:r>
                  <a:rPr lang="de-DE" sz="2400" dirty="0" smtClean="0"/>
                  <a:t>)</a:t>
                </a:r>
                <a:endParaRPr lang="de-DE" sz="24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263479"/>
                <a:ext cx="436170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79" t="-10526" r="-978" b="-289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691680" y="5085184"/>
                <a:ext cx="5103641" cy="93153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𝐽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/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𝜓</m:t>
                          </m:r>
                        </m:sub>
                        <m:sup/>
                      </m:sSubSup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sub>
                        <m:sup>
                          <m:r>
                            <a:rPr lang="de-DE" sz="20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de-DE" sz="2000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de-DE" sz="2000" b="0" i="1" smtClean="0">
                                  <a:latin typeface="Cambria Math"/>
                                </a:rPr>
                                <m:t>𝜓</m:t>
                              </m:r>
                            </m:sub>
                          </m:sSub>
                          <m:r>
                            <a:rPr lang="de-DE" sz="2000" b="0" i="1" smtClean="0">
                              <a:latin typeface="Cambria Math"/>
                            </a:rPr>
                            <m:t>𝑉𝑇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𝐽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/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𝜓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𝐽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𝜓</m:t>
                                  </m:r>
                                </m:sub>
                                <m:sup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de-DE" sz="20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de-DE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𝐽</m:t>
                                      </m:r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/</m:t>
                                      </m:r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085184"/>
                <a:ext cx="5103641" cy="9315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" y="2462246"/>
            <a:ext cx="5495820" cy="384707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0" y="0"/>
            <a:ext cx="218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Rate </a:t>
            </a:r>
            <a:r>
              <a:rPr lang="de-DE" sz="1600" dirty="0" err="1">
                <a:solidFill>
                  <a:schemeClr val="bg1"/>
                </a:solidFill>
              </a:rPr>
              <a:t>equation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approach</a:t>
            </a:r>
            <a:r>
              <a:rPr lang="de-DE" sz="1600" dirty="0">
                <a:solidFill>
                  <a:schemeClr val="bg1"/>
                </a:solidFill>
              </a:rPr>
              <a:t/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to</a:t>
            </a:r>
            <a:r>
              <a:rPr lang="de-DE" sz="1600" dirty="0">
                <a:solidFill>
                  <a:schemeClr val="bg1"/>
                </a:solidFill>
              </a:rPr>
              <a:t> J/ψ </a:t>
            </a:r>
            <a:r>
              <a:rPr lang="de-DE" sz="1600" dirty="0" err="1" smtClean="0">
                <a:solidFill>
                  <a:schemeClr val="bg1"/>
                </a:solidFill>
              </a:rPr>
              <a:t>equilibration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89555" y="10734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</a:rPr>
              <a:t>SHM+J/ψ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64827" y="10734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Processes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865234" y="107340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Rate </a:t>
            </a:r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equation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968187" y="10734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1520" y="764704"/>
            <a:ext cx="3600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chemeClr val="accent1"/>
                </a:solidFill>
              </a:rPr>
              <a:t>Production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equivalency</a:t>
            </a:r>
            <a:endParaRPr lang="de-DE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971600" y="1988840"/>
                <a:ext cx="7722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de-DE" sz="2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de-DE" sz="2400" dirty="0" smtClean="0"/>
                  <a:t> </a:t>
                </a:r>
                <a:r>
                  <a:rPr lang="de-DE" sz="2400" dirty="0" err="1" smtClean="0"/>
                  <a:t>and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de-DE" sz="2400" b="0" i="1" smtClean="0">
                            <a:latin typeface="Cambria Math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de-DE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sub>
                    </m:sSub>
                  </m:oMath>
                </a14:m>
                <a:r>
                  <a:rPr lang="de-DE" sz="2400" dirty="0" smtClean="0"/>
                  <a:t>  </a:t>
                </a:r>
                <a:r>
                  <a:rPr lang="de-DE" sz="2400" dirty="0" err="1" smtClean="0"/>
                  <a:t>are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connected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measures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of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chemical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equilibrium</a:t>
                </a:r>
                <a:endParaRPr lang="de-DE" sz="2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988840"/>
                <a:ext cx="7722563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58" t="-10526" b="-289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3491880" y="5970766"/>
            <a:ext cx="5615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dirty="0" smtClean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PB, Uphoff, Greiner: PRC 90 (2014) 6, 061901</a:t>
            </a:r>
            <a:endParaRPr lang="de-DE" sz="1600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5880437" y="4469050"/>
                <a:ext cx="30120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>
                    <a:solidFill>
                      <a:srgbClr val="FF0000"/>
                    </a:solidFill>
                  </a:rPr>
                  <a:t>Strong </a:t>
                </a:r>
                <a:r>
                  <a:rPr lang="de-DE" sz="2000" dirty="0" err="1" smtClean="0">
                    <a:solidFill>
                      <a:srgbClr val="FF0000"/>
                    </a:solidFill>
                  </a:rPr>
                  <a:t>dependence</a:t>
                </a:r>
                <a:r>
                  <a:rPr lang="de-DE" sz="2000" dirty="0" smtClean="0">
                    <a:solidFill>
                      <a:srgbClr val="FF0000"/>
                    </a:solidFill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de-DE" sz="2000" dirty="0" smtClean="0">
                    <a:solidFill>
                      <a:srgbClr val="FF0000"/>
                    </a:solidFill>
                  </a:rPr>
                  <a:t>!</a:t>
                </a:r>
                <a:endParaRPr lang="de-DE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437" y="4469050"/>
                <a:ext cx="3012043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227" t="-7576" r="-1215" b="-257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0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0"/>
            <a:ext cx="218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Rate </a:t>
            </a:r>
            <a:r>
              <a:rPr lang="de-DE" sz="1600" dirty="0" err="1">
                <a:solidFill>
                  <a:schemeClr val="bg1"/>
                </a:solidFill>
              </a:rPr>
              <a:t>equation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approach</a:t>
            </a:r>
            <a:r>
              <a:rPr lang="de-DE" sz="1600" dirty="0">
                <a:solidFill>
                  <a:schemeClr val="bg1"/>
                </a:solidFill>
              </a:rPr>
              <a:t/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to</a:t>
            </a:r>
            <a:r>
              <a:rPr lang="de-DE" sz="1600" dirty="0">
                <a:solidFill>
                  <a:schemeClr val="bg1"/>
                </a:solidFill>
              </a:rPr>
              <a:t> J/ψ </a:t>
            </a:r>
            <a:r>
              <a:rPr lang="de-DE" sz="1600" dirty="0" err="1" smtClean="0">
                <a:solidFill>
                  <a:schemeClr val="bg1"/>
                </a:solidFill>
              </a:rPr>
              <a:t>equilibration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89555" y="10734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SHM+J/ψ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64827" y="10734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Processes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865234" y="107340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Rate </a:t>
            </a:r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equation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968187" y="10734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1520" y="764704"/>
            <a:ext cx="1788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1"/>
                </a:solidFill>
              </a:rPr>
              <a:t>Motivation</a:t>
            </a:r>
            <a:endParaRPr lang="de-DE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971600" y="1988840"/>
                <a:ext cx="7419339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 smtClean="0"/>
                  <a:t>Simultaneous </a:t>
                </a:r>
                <a:r>
                  <a:rPr lang="de-DE" sz="2400" dirty="0" err="1" smtClean="0"/>
                  <a:t>production</a:t>
                </a:r>
                <a:r>
                  <a:rPr lang="de-DE" sz="2400" dirty="0"/>
                  <a:t> </a:t>
                </a:r>
                <a:r>
                  <a:rPr lang="de-DE" sz="2400" dirty="0" err="1" smtClean="0"/>
                  <a:t>of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hadrons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fits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𝐽</m:t>
                    </m:r>
                    <m:r>
                      <a:rPr lang="de-DE" sz="2400" b="0" i="1" smtClean="0">
                        <a:latin typeface="Cambria Math"/>
                      </a:rPr>
                      <m:t>/</m:t>
                    </m:r>
                    <m:r>
                      <a:rPr lang="de-DE" sz="2400" b="0" i="1" smtClean="0">
                        <a:latin typeface="Cambria Math"/>
                      </a:rPr>
                      <m:t>𝜓</m:t>
                    </m:r>
                  </m:oMath>
                </a14:m>
                <a:r>
                  <a:rPr lang="de-DE" sz="2400" dirty="0" smtClean="0"/>
                  <a:t/>
                </a:r>
                <a:br>
                  <a:rPr lang="de-DE" sz="2400" dirty="0" smtClean="0"/>
                </a:br>
                <a:endParaRPr lang="de-DE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de-DE" sz="2400" b="0" i="1" smtClean="0">
                            <a:latin typeface="Cambria Math"/>
                          </a:rPr>
                          <m:t>𝑑𝑖𝑠</m:t>
                        </m:r>
                      </m:sub>
                    </m:sSub>
                    <m:r>
                      <a:rPr lang="de-DE" sz="24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de-DE" sz="2400" b="0" i="1" smtClean="0">
                            <a:latin typeface="Cambria Math"/>
                          </a:rPr>
                          <m:t>𝐹𝑂</m:t>
                        </m:r>
                      </m:sub>
                    </m:sSub>
                  </m:oMath>
                </a14:m>
                <a:r>
                  <a:rPr lang="de-DE" sz="2400" dirty="0" smtClean="0"/>
                  <a:t>: QGP </a:t>
                </a:r>
                <a:r>
                  <a:rPr lang="de-DE" sz="2400" dirty="0" err="1" smtClean="0"/>
                  <a:t>picture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should</a:t>
                </a:r>
                <a:r>
                  <a:rPr lang="de-DE" sz="2400" dirty="0" smtClean="0"/>
                  <a:t> hold</a:t>
                </a:r>
              </a:p>
              <a:p>
                <a:endParaRPr lang="de-DE" sz="2400" dirty="0"/>
              </a:p>
              <a:p>
                <a:endParaRPr lang="de-DE" sz="2400" dirty="0" smtClean="0"/>
              </a:p>
              <a:p>
                <a:r>
                  <a:rPr lang="de-DE" sz="2400" dirty="0" smtClean="0"/>
                  <a:t>Can QGP </a:t>
                </a:r>
                <a:r>
                  <a:rPr lang="de-DE" sz="2400" dirty="0" err="1" smtClean="0"/>
                  <a:t>scatterings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produce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statistical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𝐽</m:t>
                    </m:r>
                    <m:r>
                      <a:rPr lang="de-DE" sz="2400" b="0" i="1" smtClean="0">
                        <a:latin typeface="Cambria Math"/>
                      </a:rPr>
                      <m:t>/</m:t>
                    </m:r>
                    <m:r>
                      <a:rPr lang="de-DE" sz="2400" b="0" i="1" smtClean="0">
                        <a:latin typeface="Cambria Math"/>
                      </a:rPr>
                      <m:t>𝜓</m:t>
                    </m:r>
                  </m:oMath>
                </a14:m>
                <a:r>
                  <a:rPr lang="de-DE" sz="2400" dirty="0" smtClean="0"/>
                  <a:t> multiplicities?</a:t>
                </a:r>
                <a:endParaRPr lang="de-DE" sz="2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988840"/>
                <a:ext cx="7419339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233" t="-2111" r="-164" b="-50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6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0"/>
            <a:ext cx="218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Rate </a:t>
            </a:r>
            <a:r>
              <a:rPr lang="de-DE" sz="1600" dirty="0" err="1">
                <a:solidFill>
                  <a:schemeClr val="bg1"/>
                </a:solidFill>
              </a:rPr>
              <a:t>equation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approach</a:t>
            </a:r>
            <a:r>
              <a:rPr lang="de-DE" sz="1600" dirty="0">
                <a:solidFill>
                  <a:schemeClr val="bg1"/>
                </a:solidFill>
              </a:rPr>
              <a:t/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to</a:t>
            </a:r>
            <a:r>
              <a:rPr lang="de-DE" sz="1600" dirty="0">
                <a:solidFill>
                  <a:schemeClr val="bg1"/>
                </a:solidFill>
              </a:rPr>
              <a:t> J/ψ </a:t>
            </a:r>
            <a:r>
              <a:rPr lang="de-DE" sz="1600" dirty="0" err="1" smtClean="0">
                <a:solidFill>
                  <a:schemeClr val="bg1"/>
                </a:solidFill>
              </a:rPr>
              <a:t>equilibration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89555" y="10734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SHM+J/ψ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64827" y="10734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/>
                </a:solidFill>
              </a:rPr>
              <a:t>Processes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865234" y="107340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Rate </a:t>
            </a:r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equation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968187" y="10734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1520" y="764704"/>
            <a:ext cx="1610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chemeClr val="accent1"/>
                </a:solidFill>
              </a:rPr>
              <a:t>Processes</a:t>
            </a:r>
            <a:endParaRPr lang="de-DE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4572000" y="4610574"/>
                <a:ext cx="2652393" cy="97866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11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27</m:t>
                          </m:r>
                        </m:den>
                      </m:f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de-DE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0574"/>
                <a:ext cx="2652393" cy="9786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2" t="25940" r="12086" b="27550"/>
          <a:stretch/>
        </p:blipFill>
        <p:spPr>
          <a:xfrm>
            <a:off x="147268" y="1447733"/>
            <a:ext cx="3848668" cy="2197291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251520" y="4149080"/>
            <a:ext cx="3618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Bhanot-Peskin</a:t>
            </a:r>
            <a:r>
              <a:rPr lang="de-DE" sz="2000" dirty="0" smtClean="0"/>
              <a:t> </a:t>
            </a:r>
            <a:r>
              <a:rPr lang="de-DE" sz="2000" dirty="0" err="1" smtClean="0"/>
              <a:t>gluon</a:t>
            </a:r>
            <a:r>
              <a:rPr lang="de-DE" sz="2000" dirty="0" smtClean="0"/>
              <a:t> </a:t>
            </a:r>
            <a:r>
              <a:rPr lang="de-DE" sz="2000" dirty="0" err="1" smtClean="0"/>
              <a:t>dissociation</a:t>
            </a:r>
            <a:endParaRPr lang="de-DE" sz="2000" dirty="0"/>
          </a:p>
        </p:txBody>
      </p:sp>
      <p:sp>
        <p:nvSpPr>
          <p:cNvPr id="29" name="Textfeld 28"/>
          <p:cNvSpPr txBox="1"/>
          <p:nvPr/>
        </p:nvSpPr>
        <p:spPr>
          <a:xfrm>
            <a:off x="3570250" y="5970766"/>
            <a:ext cx="5615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dirty="0" err="1" smtClean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Bhanot</a:t>
            </a:r>
            <a:r>
              <a:rPr lang="de-DE" sz="1600" dirty="0" smtClean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de-DE" sz="1600" dirty="0" err="1" smtClean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Peskin</a:t>
            </a:r>
            <a:r>
              <a:rPr lang="de-DE" sz="1600" dirty="0" smtClean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: </a:t>
            </a:r>
            <a:r>
              <a:rPr lang="de-DE" sz="1600" dirty="0" err="1" smtClean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Nucl</a:t>
            </a:r>
            <a:r>
              <a:rPr lang="de-DE" sz="1600" dirty="0" smtClean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. Phys. B 156 (1979) 391</a:t>
            </a:r>
            <a:endParaRPr lang="de-DE" sz="1600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5056" y="1124744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84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hilipp\Desktop\Transport Master\quasi-free_quark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1319" y="1460310"/>
            <a:ext cx="3439236" cy="240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51520" y="764704"/>
            <a:ext cx="1610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chemeClr val="accent1"/>
                </a:solidFill>
              </a:rPr>
              <a:t>Processes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1520" y="4149080"/>
            <a:ext cx="3226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Quasi-</a:t>
            </a:r>
            <a:r>
              <a:rPr lang="de-DE" sz="2000" dirty="0" err="1" smtClean="0"/>
              <a:t>free</a:t>
            </a:r>
            <a:r>
              <a:rPr lang="de-DE" sz="2000" dirty="0" smtClean="0"/>
              <a:t> </a:t>
            </a:r>
            <a:r>
              <a:rPr lang="de-DE" sz="2000" dirty="0" err="1" smtClean="0"/>
              <a:t>quark</a:t>
            </a:r>
            <a:r>
              <a:rPr lang="de-DE" sz="2000" dirty="0" smtClean="0"/>
              <a:t> </a:t>
            </a:r>
            <a:r>
              <a:rPr lang="de-DE" sz="2000" dirty="0" err="1" smtClean="0"/>
              <a:t>dissociation</a:t>
            </a:r>
            <a:endParaRPr lang="de-D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491880" y="4204950"/>
                <a:ext cx="5645392" cy="138429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de-DE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b="0" i="1" smtClean="0">
                                                      <a:latin typeface="Cambria Math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b="0" i="1" smtClean="0">
                                                      <a:latin typeface="Cambria Math"/>
                                                    </a:rPr>
                                                    <m:t>𝑐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𝜔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  <m:sup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−2(2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de-DE" b="0" i="1" smtClean="0">
                                  <a:latin typeface="Cambria Math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de-DE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b="0" i="1" smtClean="0">
                                                      <a:latin typeface="Cambria Math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b="0" i="1" smtClean="0">
                                                      <a:latin typeface="Cambria Math"/>
                                                    </a:rPr>
                                                    <m:t>𝑐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𝜔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de-DE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b="0" i="1" smtClean="0">
                                                      <a:latin typeface="Cambria Math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b="0" i="1" smtClean="0">
                                                      <a:latin typeface="Cambria Math"/>
                                                    </a:rPr>
                                                    <m:t>𝑐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𝜔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de-DE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de-DE" b="0" i="1" smtClean="0">
                                                      <a:latin typeface="Cambria Math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b="0" i="1" smtClean="0">
                                                      <a:latin typeface="Cambria Math"/>
                                                    </a:rPr>
                                                    <m:t>𝑐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de-DE" b="0" i="1" smtClean="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de-DE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204950"/>
                <a:ext cx="5645392" cy="13842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/>
          <p:cNvSpPr txBox="1"/>
          <p:nvPr/>
        </p:nvSpPr>
        <p:spPr>
          <a:xfrm>
            <a:off x="0" y="0"/>
            <a:ext cx="218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Rate </a:t>
            </a:r>
            <a:r>
              <a:rPr lang="de-DE" sz="1600" dirty="0" err="1">
                <a:solidFill>
                  <a:schemeClr val="bg1"/>
                </a:solidFill>
              </a:rPr>
              <a:t>equation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approach</a:t>
            </a:r>
            <a:r>
              <a:rPr lang="de-DE" sz="1600" dirty="0">
                <a:solidFill>
                  <a:schemeClr val="bg1"/>
                </a:solidFill>
              </a:rPr>
              <a:t/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to</a:t>
            </a:r>
            <a:r>
              <a:rPr lang="de-DE" sz="1600" dirty="0">
                <a:solidFill>
                  <a:schemeClr val="bg1"/>
                </a:solidFill>
              </a:rPr>
              <a:t> J/ψ </a:t>
            </a:r>
            <a:r>
              <a:rPr lang="de-DE" sz="1600" dirty="0" err="1" smtClean="0">
                <a:solidFill>
                  <a:schemeClr val="bg1"/>
                </a:solidFill>
              </a:rPr>
              <a:t>equilibration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489555" y="10734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SHM+J/ψ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164827" y="10734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/>
                </a:solidFill>
              </a:rPr>
              <a:t>Processes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865234" y="107340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Rate </a:t>
            </a:r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equation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968187" y="10734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139952" y="5970766"/>
            <a:ext cx="4998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dirty="0" err="1" smtClean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Combridge</a:t>
            </a:r>
            <a:r>
              <a:rPr lang="de-DE" sz="1600" dirty="0" smtClean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: </a:t>
            </a:r>
            <a:r>
              <a:rPr lang="de-DE" sz="1600" dirty="0" err="1" smtClean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Nucl</a:t>
            </a:r>
            <a:r>
              <a:rPr lang="de-DE" sz="1600" dirty="0" smtClean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. Phys. B 151 (1979) 429</a:t>
            </a:r>
            <a:endParaRPr lang="de-DE" sz="1600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5056" y="1124744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Philipp Bahavar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Transport Meeting -  08.07.2015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4CB1-C455-46A7-B299-0ABC7ADE6E8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0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por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1748</Words>
  <Application>Microsoft Office PowerPoint</Application>
  <PresentationFormat>Bildschirmpräsentation (4:3)</PresentationFormat>
  <Paragraphs>258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Transport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</dc:creator>
  <cp:lastModifiedBy>Philipp</cp:lastModifiedBy>
  <cp:revision>62</cp:revision>
  <dcterms:created xsi:type="dcterms:W3CDTF">2015-06-30T08:03:45Z</dcterms:created>
  <dcterms:modified xsi:type="dcterms:W3CDTF">2015-07-07T21:23:17Z</dcterms:modified>
</cp:coreProperties>
</file>