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55" r:id="rId2"/>
    <p:sldId id="756" r:id="rId3"/>
    <p:sldId id="757" r:id="rId4"/>
    <p:sldId id="758" r:id="rId5"/>
    <p:sldId id="759" r:id="rId6"/>
    <p:sldId id="760" r:id="rId7"/>
    <p:sldId id="781" r:id="rId8"/>
    <p:sldId id="838" r:id="rId9"/>
    <p:sldId id="793" r:id="rId10"/>
    <p:sldId id="794" r:id="rId11"/>
    <p:sldId id="797" r:id="rId12"/>
    <p:sldId id="796" r:id="rId13"/>
    <p:sldId id="798" r:id="rId14"/>
    <p:sldId id="801" r:id="rId15"/>
    <p:sldId id="772" r:id="rId16"/>
    <p:sldId id="773" r:id="rId17"/>
    <p:sldId id="800" r:id="rId18"/>
    <p:sldId id="774" r:id="rId19"/>
    <p:sldId id="802" r:id="rId20"/>
    <p:sldId id="775" r:id="rId21"/>
    <p:sldId id="776" r:id="rId22"/>
    <p:sldId id="805" r:id="rId23"/>
    <p:sldId id="804" r:id="rId24"/>
    <p:sldId id="779" r:id="rId25"/>
    <p:sldId id="780" r:id="rId26"/>
    <p:sldId id="813" r:id="rId27"/>
    <p:sldId id="806" r:id="rId28"/>
    <p:sldId id="807" r:id="rId29"/>
    <p:sldId id="814" r:id="rId30"/>
    <p:sldId id="815" r:id="rId31"/>
    <p:sldId id="816" r:id="rId32"/>
    <p:sldId id="821" r:id="rId33"/>
    <p:sldId id="822" r:id="rId34"/>
    <p:sldId id="823" r:id="rId35"/>
    <p:sldId id="824" r:id="rId36"/>
    <p:sldId id="825" r:id="rId37"/>
    <p:sldId id="826" r:id="rId38"/>
    <p:sldId id="827" r:id="rId39"/>
    <p:sldId id="828" r:id="rId40"/>
    <p:sldId id="829" r:id="rId41"/>
    <p:sldId id="830" r:id="rId42"/>
    <p:sldId id="831" r:id="rId43"/>
    <p:sldId id="832" r:id="rId44"/>
    <p:sldId id="834" r:id="rId45"/>
    <p:sldId id="835" r:id="rId46"/>
    <p:sldId id="836" r:id="rId47"/>
    <p:sldId id="833" r:id="rId48"/>
    <p:sldId id="837" r:id="rId49"/>
    <p:sldId id="839" r:id="rId50"/>
  </p:sldIdLst>
  <p:sldSz cx="9906000" cy="6858000" type="A4"/>
  <p:notesSz cx="9144000" cy="6858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3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2CCB3"/>
    <a:srgbClr val="37506D"/>
    <a:srgbClr val="EF921B"/>
    <a:srgbClr val="0076AE"/>
    <a:srgbClr val="F05A64"/>
    <a:srgbClr val="FFB6B4"/>
    <a:srgbClr val="6FC9FF"/>
    <a:srgbClr val="004E73"/>
    <a:srgbClr val="3DF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0" autoAdjust="0"/>
  </p:normalViewPr>
  <p:slideViewPr>
    <p:cSldViewPr snapToObjects="1">
      <p:cViewPr>
        <p:scale>
          <a:sx n="100" d="100"/>
          <a:sy n="100" d="100"/>
        </p:scale>
        <p:origin x="-464" y="-22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71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886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Relationship Id="rId2" Type="http://schemas.openxmlformats.org/officeDocument/2006/relationships/image" Target="../media/image2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54000" y="290513"/>
            <a:ext cx="7205663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54000" y="6426200"/>
            <a:ext cx="1773238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FA031C-E494-D042-A3E0-0DDEA044180A}" type="datetime4">
              <a:rPr lang="de-DE"/>
              <a:pPr>
                <a:defRPr/>
              </a:pPr>
              <a:t>July 21, 2017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027238" y="6426200"/>
            <a:ext cx="595312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7999413" y="6426200"/>
            <a:ext cx="892175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98E77D07-0F8F-DD4C-9119-9DB1A2C68E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3078" name="Picture 6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338" y="269875"/>
            <a:ext cx="12382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54000" y="6372225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52413" y="58261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0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69875"/>
            <a:ext cx="12461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252413" y="6513513"/>
            <a:ext cx="2159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68ED9E4-9A18-F24F-9EC6-C31D6A97D6E9}" type="datetime4">
              <a:rPr lang="de-DE"/>
              <a:pPr>
                <a:defRPr/>
              </a:pPr>
              <a:t>July 21, 2017</a:t>
            </a:fld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693738"/>
            <a:ext cx="3324225" cy="230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54000" y="3213100"/>
            <a:ext cx="86360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411413" y="6513513"/>
            <a:ext cx="54737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7885113" y="6513513"/>
            <a:ext cx="12573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0F82B3F2-13DD-D243-8372-6599DB2558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54000" y="290513"/>
            <a:ext cx="72056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/>
          <a:p>
            <a:pPr>
              <a:lnSpc>
                <a:spcPts val="1300"/>
              </a:lnSpc>
            </a:pPr>
            <a:endParaRPr lang="en-US" sz="1000" b="1">
              <a:latin typeface="Stafford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54000" y="134938"/>
            <a:ext cx="8637588" cy="107950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254000" y="269875"/>
            <a:ext cx="8637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54000" y="585788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254000" y="6513513"/>
            <a:ext cx="8637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252413" y="3078163"/>
            <a:ext cx="8637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6435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2pPr>
    <a:lvl3pPr marL="9128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pitchFamily="2" charset="0"/>
        <a:ea typeface="ＭＳ Ｐゴシック" charset="0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3" y="368300"/>
            <a:ext cx="9363075" cy="20891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wrap="none" lIns="91419" tIns="45709" rIns="91419" bIns="45709"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/>
          <a:p>
            <a:endParaRPr lang="en-US" sz="1800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273050" y="6597650"/>
            <a:ext cx="936148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9" tIns="45709" rIns="91419" bIns="45709"/>
          <a:lstStyle/>
          <a:p>
            <a:endParaRPr lang="en-US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71463" y="360363"/>
            <a:ext cx="9361487" cy="14287"/>
          </a:xfrm>
          <a:prstGeom prst="rect">
            <a:avLst/>
          </a:prstGeom>
          <a:solidFill>
            <a:srgbClr val="EF92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71463" y="2457450"/>
            <a:ext cx="936148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pic>
        <p:nvPicPr>
          <p:cNvPr id="9" name="Picture 29" descr="gsi_logo.gi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33" b="54559"/>
          <a:stretch>
            <a:fillRect/>
          </a:stretch>
        </p:blipFill>
        <p:spPr bwMode="auto">
          <a:xfrm>
            <a:off x="8558213" y="1665288"/>
            <a:ext cx="1093787" cy="323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tud_logo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825500"/>
            <a:ext cx="14462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9677" y="1449389"/>
            <a:ext cx="7195627" cy="944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0">
                <a:solidFill>
                  <a:srgbClr val="EF921B"/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409677" y="488951"/>
            <a:ext cx="7195627" cy="838200"/>
          </a:xfrm>
        </p:spPr>
        <p:txBody>
          <a:bodyPr/>
          <a:lstStyle>
            <a:lvl1pPr>
              <a:defRPr>
                <a:solidFill>
                  <a:srgbClr val="EF921B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45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0" y="1620008"/>
            <a:ext cx="4680520" cy="4479943"/>
          </a:xfrm>
          <a:prstGeom prst="rect">
            <a:avLst/>
          </a:prstGeom>
        </p:spPr>
        <p:txBody>
          <a:bodyPr lIns="91419" tIns="45709" rIns="91419" bIns="45709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defRPr b="0" i="0">
                <a:latin typeface="Gill Sans"/>
                <a:cs typeface="Gill Sans"/>
              </a:defRPr>
            </a:lvl1pPr>
            <a:lvl2pPr marL="179347" indent="-24834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"/>
              <a:defRPr b="0" i="0">
                <a:latin typeface="Gill Sans"/>
                <a:cs typeface="Gill Sans"/>
              </a:defRPr>
            </a:lvl2pPr>
            <a:lvl3pPr marL="538041" indent="-18728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SzPct val="70000"/>
              <a:buFont typeface="Wingdings" charset="2"/>
              <a:buChar char=""/>
              <a:defRPr b="0" i="0">
                <a:latin typeface="Gill Sans"/>
                <a:cs typeface="Gill Sans"/>
              </a:defRPr>
            </a:lvl3pPr>
            <a:lvl4pPr marL="717386" indent="-1729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921B"/>
              </a:buClr>
              <a:buFont typeface="Andale Mono"/>
              <a:buChar char="►"/>
              <a:defRPr b="0" i="0">
                <a:latin typeface="Gill Sans"/>
                <a:cs typeface="Gill Sans"/>
              </a:defRPr>
            </a:lvl4pPr>
            <a:lvl5pPr marL="907843" indent="-188871">
              <a:buClr>
                <a:srgbClr val="004E73"/>
              </a:buClr>
              <a:buFont typeface="Courier New"/>
              <a:buChar char="o"/>
              <a:defRPr/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16994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71463" y="368300"/>
            <a:ext cx="9363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488950"/>
            <a:ext cx="7196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Titelmasterformat durch Klicken bearbeiten</a:t>
            </a:r>
          </a:p>
        </p:txBody>
      </p:sp>
      <p:sp>
        <p:nvSpPr>
          <p:cNvPr id="1028" name="Rectangle 8"/>
          <p:cNvSpPr>
            <a:spLocks noChangeArrowheads="1"/>
          </p:cNvSpPr>
          <p:nvPr userDrawn="1"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/>
          <a:p>
            <a:endParaRPr lang="en-US" sz="1800"/>
          </a:p>
        </p:txBody>
      </p:sp>
      <p:sp>
        <p:nvSpPr>
          <p:cNvPr id="1029" name="Rectangle 16"/>
          <p:cNvSpPr>
            <a:spLocks noChangeArrowheads="1"/>
          </p:cNvSpPr>
          <p:nvPr userDrawn="1"/>
        </p:nvSpPr>
        <p:spPr bwMode="auto">
          <a:xfrm>
            <a:off x="271463" y="366713"/>
            <a:ext cx="9361487" cy="14287"/>
          </a:xfrm>
          <a:prstGeom prst="rect">
            <a:avLst/>
          </a:prstGeom>
          <a:solidFill>
            <a:srgbClr val="EF921B"/>
          </a:solidFill>
          <a:ln w="9525">
            <a:solidFill>
              <a:srgbClr val="EF921B"/>
            </a:solidFill>
            <a:miter lim="800000"/>
            <a:headEnd/>
            <a:tailEnd/>
          </a:ln>
        </p:spPr>
        <p:txBody>
          <a:bodyPr wrap="none" lIns="91419" tIns="45709" rIns="91419" bIns="45709" anchor="ctr"/>
          <a:lstStyle/>
          <a:p>
            <a:endParaRPr lang="en-US" sz="1800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73050" y="6557963"/>
            <a:ext cx="9359900" cy="231775"/>
          </a:xfrm>
          <a:prstGeom prst="rect">
            <a:avLst/>
          </a:prstGeom>
        </p:spPr>
        <p:txBody>
          <a:bodyPr lIns="91419" tIns="45709" rIns="91419" bIns="45709"/>
          <a:lstStyle>
            <a:lvl1pPr>
              <a:defRPr/>
            </a:lvl1pPr>
          </a:lstStyle>
          <a:p>
            <a:pPr algn="r">
              <a:defRPr/>
            </a:pPr>
            <a:r>
              <a:rPr lang="en-US" sz="1100" dirty="0" smtClean="0">
                <a:latin typeface="Gill Sans Light"/>
                <a:ea typeface="+mn-ea"/>
                <a:cs typeface="Gill Sans Light"/>
              </a:rPr>
              <a:t>July 21, 2017  |  HGS-HIRe Lecture Week | Properties of hadrons at finite temperatures and densities |  Exp. Lecture III |  </a:t>
            </a:r>
            <a:fld id="{E31E5C6D-A762-6247-85A7-566C56EF0ACE}" type="slidenum">
              <a:rPr lang="en-US" sz="1100" smtClean="0">
                <a:latin typeface="Gill Sans Light"/>
                <a:ea typeface="+mn-ea"/>
                <a:cs typeface="Gill Sans Light"/>
              </a:rPr>
              <a:pPr algn="r">
                <a:defRPr/>
              </a:pPr>
              <a:t>‹#›</a:t>
            </a:fld>
            <a:r>
              <a:rPr lang="en-US" sz="1100" dirty="0" smtClean="0">
                <a:latin typeface="Gill Sans Light"/>
                <a:ea typeface="+mn-ea"/>
                <a:cs typeface="Gill Sans Light"/>
              </a:rPr>
              <a:t> / 40</a:t>
            </a:r>
          </a:p>
          <a:p>
            <a:pPr algn="r">
              <a:defRPr/>
            </a:pPr>
            <a:endParaRPr lang="en-US" sz="1100" dirty="0">
              <a:latin typeface="Gill Sans Light"/>
              <a:ea typeface="+mn-ea"/>
              <a:cs typeface="Gill Sans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7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/>
          <a:ea typeface="ＭＳ Ｐゴシック" charset="0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ill Sans" charset="0"/>
          <a:ea typeface="ＭＳ Ｐゴシック" charset="0"/>
        </a:defRPr>
      </a:lvl5pPr>
      <a:lvl6pPr marL="457097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6pPr>
      <a:lvl7pPr marL="914192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7pPr>
      <a:lvl8pPr marL="1371289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8pPr>
      <a:lvl9pPr marL="1828384" algn="l" rtl="0" eaLnBrk="1" fontAlgn="base" hangingPunct="1"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charset="0"/>
        </a:defRPr>
      </a:lvl9pPr>
    </p:titleStyle>
    <p:bodyStyle>
      <a:lvl1pPr marL="177800" indent="-17780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Font typeface="Wingdings" charset="0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1pPr>
      <a:lvl2pPr marL="177800" indent="-176213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2pPr>
      <a:lvl3pPr marL="536575" indent="-185738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3pPr>
      <a:lvl4pPr marL="715963" indent="-171450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4pPr>
      <a:lvl5pPr marL="906463" indent="-187325" algn="l" rtl="0" eaLnBrk="0" fontAlgn="base" hangingPunct="0">
        <a:lnSpc>
          <a:spcPct val="130000"/>
        </a:lnSpc>
        <a:spcBef>
          <a:spcPts val="200"/>
        </a:spcBef>
        <a:spcAft>
          <a:spcPts val="225"/>
        </a:spcAft>
        <a:buClr>
          <a:srgbClr val="004E73"/>
        </a:buClr>
        <a:buFont typeface="Courier New" charset="0"/>
        <a:buChar char="o"/>
        <a:defRPr sz="1600">
          <a:solidFill>
            <a:schemeClr val="tx1"/>
          </a:solidFill>
          <a:latin typeface="+mn-lt"/>
          <a:ea typeface="ＭＳ Ｐゴシック" charset="0"/>
          <a:cs typeface="Tahoma" pitchFamily="34" charset="0"/>
        </a:defRPr>
      </a:lvl5pPr>
      <a:lvl6pPr marL="1364940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035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132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228" indent="-188871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9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jpeg"/><Relationship Id="rId13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jpe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jpe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63" Type="http://schemas.openxmlformats.org/officeDocument/2006/relationships/image" Target="../media/image196.png"/><Relationship Id="rId64" Type="http://schemas.openxmlformats.org/officeDocument/2006/relationships/image" Target="../media/image197.png"/><Relationship Id="rId50" Type="http://schemas.openxmlformats.org/officeDocument/2006/relationships/image" Target="../media/image183.png"/><Relationship Id="rId51" Type="http://schemas.openxmlformats.org/officeDocument/2006/relationships/image" Target="../media/image184.png"/><Relationship Id="rId52" Type="http://schemas.openxmlformats.org/officeDocument/2006/relationships/image" Target="../media/image185.png"/><Relationship Id="rId53" Type="http://schemas.openxmlformats.org/officeDocument/2006/relationships/image" Target="../media/image186.png"/><Relationship Id="rId54" Type="http://schemas.openxmlformats.org/officeDocument/2006/relationships/image" Target="../media/image187.png"/><Relationship Id="rId55" Type="http://schemas.openxmlformats.org/officeDocument/2006/relationships/image" Target="../media/image188.png"/><Relationship Id="rId56" Type="http://schemas.openxmlformats.org/officeDocument/2006/relationships/image" Target="../media/image189.png"/><Relationship Id="rId57" Type="http://schemas.openxmlformats.org/officeDocument/2006/relationships/image" Target="../media/image190.jpeg"/><Relationship Id="rId58" Type="http://schemas.openxmlformats.org/officeDocument/2006/relationships/image" Target="../media/image191.png"/><Relationship Id="rId59" Type="http://schemas.openxmlformats.org/officeDocument/2006/relationships/image" Target="../media/image192.jpeg"/><Relationship Id="rId40" Type="http://schemas.openxmlformats.org/officeDocument/2006/relationships/image" Target="../media/image173.png"/><Relationship Id="rId41" Type="http://schemas.openxmlformats.org/officeDocument/2006/relationships/image" Target="../media/image174.png"/><Relationship Id="rId42" Type="http://schemas.openxmlformats.org/officeDocument/2006/relationships/image" Target="../media/image175.png"/><Relationship Id="rId43" Type="http://schemas.openxmlformats.org/officeDocument/2006/relationships/image" Target="../media/image176.png"/><Relationship Id="rId44" Type="http://schemas.openxmlformats.org/officeDocument/2006/relationships/image" Target="../media/image177.png"/><Relationship Id="rId45" Type="http://schemas.openxmlformats.org/officeDocument/2006/relationships/image" Target="../media/image178.png"/><Relationship Id="rId46" Type="http://schemas.openxmlformats.org/officeDocument/2006/relationships/image" Target="../media/image179.png"/><Relationship Id="rId47" Type="http://schemas.openxmlformats.org/officeDocument/2006/relationships/image" Target="../media/image180.png"/><Relationship Id="rId48" Type="http://schemas.openxmlformats.org/officeDocument/2006/relationships/image" Target="../media/image181.png"/><Relationship Id="rId4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30" Type="http://schemas.openxmlformats.org/officeDocument/2006/relationships/image" Target="../media/image163.png"/><Relationship Id="rId31" Type="http://schemas.openxmlformats.org/officeDocument/2006/relationships/image" Target="../media/image164.png"/><Relationship Id="rId32" Type="http://schemas.openxmlformats.org/officeDocument/2006/relationships/image" Target="../media/image165.png"/><Relationship Id="rId33" Type="http://schemas.openxmlformats.org/officeDocument/2006/relationships/image" Target="../media/image166.png"/><Relationship Id="rId34" Type="http://schemas.openxmlformats.org/officeDocument/2006/relationships/image" Target="../media/image167.png"/><Relationship Id="rId35" Type="http://schemas.openxmlformats.org/officeDocument/2006/relationships/image" Target="../media/image168.png"/><Relationship Id="rId36" Type="http://schemas.openxmlformats.org/officeDocument/2006/relationships/image" Target="../media/image169.png"/><Relationship Id="rId37" Type="http://schemas.openxmlformats.org/officeDocument/2006/relationships/image" Target="../media/image170.png"/><Relationship Id="rId38" Type="http://schemas.openxmlformats.org/officeDocument/2006/relationships/image" Target="../media/image171.png"/><Relationship Id="rId39" Type="http://schemas.openxmlformats.org/officeDocument/2006/relationships/image" Target="../media/image172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image" Target="../media/image162.png"/><Relationship Id="rId60" Type="http://schemas.openxmlformats.org/officeDocument/2006/relationships/image" Target="../media/image193.png"/><Relationship Id="rId61" Type="http://schemas.openxmlformats.org/officeDocument/2006/relationships/image" Target="../media/image194.jpeg"/><Relationship Id="rId62" Type="http://schemas.openxmlformats.org/officeDocument/2006/relationships/image" Target="../media/image195.pn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204.png"/><Relationship Id="rId9" Type="http://schemas.openxmlformats.org/officeDocument/2006/relationships/image" Target="../media/image205.png"/><Relationship Id="rId10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Relationship Id="rId11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229.png"/><Relationship Id="rId8" Type="http://schemas.openxmlformats.org/officeDocument/2006/relationships/image" Target="../media/image230.png"/><Relationship Id="rId9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32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4" Type="http://schemas.openxmlformats.org/officeDocument/2006/relationships/image" Target="../media/image240.png"/><Relationship Id="rId5" Type="http://schemas.openxmlformats.org/officeDocument/2006/relationships/image" Target="../media/image241.png"/><Relationship Id="rId6" Type="http://schemas.openxmlformats.org/officeDocument/2006/relationships/image" Target="../media/image242.png"/><Relationship Id="rId7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2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252.png"/><Relationship Id="rId6" Type="http://schemas.openxmlformats.org/officeDocument/2006/relationships/image" Target="../media/image245.png"/><Relationship Id="rId7" Type="http://schemas.openxmlformats.org/officeDocument/2006/relationships/image" Target="../media/image253.png"/><Relationship Id="rId8" Type="http://schemas.openxmlformats.org/officeDocument/2006/relationships/image" Target="../media/image254.png"/><Relationship Id="rId9" Type="http://schemas.microsoft.com/office/2007/relationships/hdphoto" Target="../media/hdphoto1.wdp"/><Relationship Id="rId10" Type="http://schemas.openxmlformats.org/officeDocument/2006/relationships/image" Target="../media/image2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4" Type="http://schemas.openxmlformats.org/officeDocument/2006/relationships/image" Target="../media/image257.emf"/><Relationship Id="rId5" Type="http://schemas.openxmlformats.org/officeDocument/2006/relationships/image" Target="../media/image258.png"/><Relationship Id="rId6" Type="http://schemas.openxmlformats.org/officeDocument/2006/relationships/image" Target="../media/image245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0.png"/><Relationship Id="rId12" Type="http://schemas.openxmlformats.org/officeDocument/2006/relationships/image" Target="../media/image271.png"/><Relationship Id="rId13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Relationship Id="rId3" Type="http://schemas.openxmlformats.org/officeDocument/2006/relationships/image" Target="../media/image262.png"/><Relationship Id="rId4" Type="http://schemas.openxmlformats.org/officeDocument/2006/relationships/image" Target="../media/image263.jpeg"/><Relationship Id="rId5" Type="http://schemas.openxmlformats.org/officeDocument/2006/relationships/image" Target="../media/image264.png"/><Relationship Id="rId6" Type="http://schemas.openxmlformats.org/officeDocument/2006/relationships/image" Target="../media/image265.png"/><Relationship Id="rId7" Type="http://schemas.openxmlformats.org/officeDocument/2006/relationships/image" Target="../media/image266.gif"/><Relationship Id="rId8" Type="http://schemas.openxmlformats.org/officeDocument/2006/relationships/image" Target="../media/image267.png"/><Relationship Id="rId9" Type="http://schemas.openxmlformats.org/officeDocument/2006/relationships/image" Target="../media/image268.png"/><Relationship Id="rId10" Type="http://schemas.openxmlformats.org/officeDocument/2006/relationships/image" Target="../media/image2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4" Type="http://schemas.openxmlformats.org/officeDocument/2006/relationships/image" Target="../media/image275.png"/><Relationship Id="rId5" Type="http://schemas.openxmlformats.org/officeDocument/2006/relationships/image" Target="../media/image276.png"/><Relationship Id="rId6" Type="http://schemas.openxmlformats.org/officeDocument/2006/relationships/image" Target="../media/image277.png"/><Relationship Id="rId7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281.png"/><Relationship Id="rId5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5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3" Type="http://schemas.openxmlformats.org/officeDocument/2006/relationships/image" Target="../media/image2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4" Type="http://schemas.openxmlformats.org/officeDocument/2006/relationships/image" Target="../media/image300.png"/><Relationship Id="rId5" Type="http://schemas.openxmlformats.org/officeDocument/2006/relationships/image" Target="../media/image301.png"/><Relationship Id="rId6" Type="http://schemas.openxmlformats.org/officeDocument/2006/relationships/image" Target="../media/image302.png"/><Relationship Id="rId7" Type="http://schemas.openxmlformats.org/officeDocument/2006/relationships/image" Target="../media/image303.png"/><Relationship Id="rId8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4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4" Type="http://schemas.openxmlformats.org/officeDocument/2006/relationships/image" Target="../media/image310.png"/><Relationship Id="rId5" Type="http://schemas.openxmlformats.org/officeDocument/2006/relationships/image" Target="../media/image311.png"/><Relationship Id="rId6" Type="http://schemas.openxmlformats.org/officeDocument/2006/relationships/image" Target="../media/image312.png"/><Relationship Id="rId7" Type="http://schemas.openxmlformats.org/officeDocument/2006/relationships/image" Target="../media/image313.png"/><Relationship Id="rId8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Relationship Id="rId7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4" Type="http://schemas.openxmlformats.org/officeDocument/2006/relationships/image" Target="../media/image323.png"/><Relationship Id="rId5" Type="http://schemas.openxmlformats.org/officeDocument/2006/relationships/image" Target="../media/image324.png"/><Relationship Id="rId6" Type="http://schemas.openxmlformats.org/officeDocument/2006/relationships/image" Target="../media/image325.png"/><Relationship Id="rId7" Type="http://schemas.openxmlformats.org/officeDocument/2006/relationships/image" Target="../media/image62.png"/><Relationship Id="rId8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4" Type="http://schemas.openxmlformats.org/officeDocument/2006/relationships/image" Target="../media/image329.png"/><Relationship Id="rId5" Type="http://schemas.openxmlformats.org/officeDocument/2006/relationships/image" Target="../media/image330.png"/><Relationship Id="rId6" Type="http://schemas.openxmlformats.org/officeDocument/2006/relationships/image" Target="../media/image331.png"/><Relationship Id="rId7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3.png"/><Relationship Id="rId3" Type="http://schemas.openxmlformats.org/officeDocument/2006/relationships/image" Target="../media/image3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" descr="S1Y3KVjxgJzZ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448" y="4848860"/>
            <a:ext cx="5135880" cy="872490"/>
          </a:xfrm>
          <a:prstGeom prst="rect">
            <a:avLst/>
          </a:prstGeom>
        </p:spPr>
      </p:pic>
      <p:pic>
        <p:nvPicPr>
          <p:cNvPr id="4" name="PFE element 2" descr="S1Y3KVjxgJzZ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5" y="840582"/>
            <a:ext cx="4335780" cy="1181100"/>
          </a:xfrm>
          <a:prstGeom prst="rect">
            <a:avLst/>
          </a:prstGeom>
        </p:spPr>
      </p:pic>
      <p:pic>
        <p:nvPicPr>
          <p:cNvPr id="6" name="PFE element 4" descr="S1Y3KVjxgJzZ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898" y="2916079"/>
            <a:ext cx="4964430" cy="963930"/>
          </a:xfrm>
          <a:prstGeom prst="rect">
            <a:avLst/>
          </a:prstGeom>
        </p:spPr>
      </p:pic>
      <p:pic>
        <p:nvPicPr>
          <p:cNvPr id="7" name="Picture 1" descr="4meter_v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3357563"/>
            <a:ext cx="3740150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42" descr="S1Y3KVjxgJzZ2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7353300" cy="251460"/>
          </a:xfrm>
          <a:prstGeom prst="rect">
            <a:avLst/>
          </a:prstGeom>
        </p:spPr>
      </p:pic>
      <p:pic>
        <p:nvPicPr>
          <p:cNvPr id="8" name="PFE element 43" descr="S1Y3KVjxgJzZ2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1" y="5750664"/>
            <a:ext cx="41148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4157"/>
            <a:ext cx="5136189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149" y="513606"/>
            <a:ext cx="4121387" cy="2448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608" y="3645024"/>
            <a:ext cx="4104499" cy="2858824"/>
          </a:xfrm>
          <a:prstGeom prst="rect">
            <a:avLst/>
          </a:prstGeom>
        </p:spPr>
      </p:pic>
      <p:cxnSp>
        <p:nvCxnSpPr>
          <p:cNvPr id="21" name="Curved Connector 20"/>
          <p:cNvCxnSpPr/>
          <p:nvPr/>
        </p:nvCxnSpPr>
        <p:spPr>
          <a:xfrm rot="16200000" flipH="1">
            <a:off x="5742303" y="2816932"/>
            <a:ext cx="2304256" cy="1368152"/>
          </a:xfrm>
          <a:prstGeom prst="curvedConnector3">
            <a:avLst/>
          </a:prstGeom>
          <a:ln w="6350" cmpd="sng"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5400000">
            <a:off x="6247754" y="2815538"/>
            <a:ext cx="2952328" cy="2739092"/>
          </a:xfrm>
          <a:prstGeom prst="curvedConnector3">
            <a:avLst>
              <a:gd name="adj1" fmla="val 85273"/>
            </a:avLst>
          </a:prstGeom>
          <a:ln w="6350" cmpd="sng"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49" descr="S1Y3KVjxgJzZ2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86" y="904632"/>
            <a:ext cx="4762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615 0.23518 C -0.4984 0.22639 -0.50048 0.21782 -0.4859 0.19444 C -0.47131 0.17106 -0.44824 0.12292 -0.40897 0.09444 C -0.36971 0.06597 -0.30705 0.03958 -0.25 0.02407 C -0.19295 0.00856 -0.10849 0.00579 -0.06667 0.00185 C -0.025 -0.00208 -0.0125 -0.00116 -3.84615E-6 3.7037E-6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FE element 50" descr="S1Y3KVjxgJzZ2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8000"/>
            <a:ext cx="4385310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768" y="720080"/>
            <a:ext cx="3920868" cy="4365104"/>
          </a:xfrm>
          <a:prstGeom prst="rect">
            <a:avLst/>
          </a:prstGeom>
        </p:spPr>
      </p:pic>
      <p:pic>
        <p:nvPicPr>
          <p:cNvPr id="12" name="PFE element 52" descr="S1Y3KVjxgJzZ28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210" y="483116"/>
            <a:ext cx="368046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1196752"/>
            <a:ext cx="3556603" cy="3960440"/>
          </a:xfrm>
          <a:prstGeom prst="rect">
            <a:avLst/>
          </a:prstGeom>
        </p:spPr>
      </p:pic>
      <p:pic>
        <p:nvPicPr>
          <p:cNvPr id="13" name="PFE element 54" descr="S1Y3KVjxgJzZ2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1" y="5180606"/>
            <a:ext cx="4964430" cy="12089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96616" y="6080596"/>
            <a:ext cx="1944216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FE element 56" descr="S1Y3KVjxgJzZ3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474" y="5184547"/>
            <a:ext cx="3695700" cy="1002030"/>
          </a:xfrm>
          <a:prstGeom prst="rect">
            <a:avLst/>
          </a:prstGeom>
        </p:spPr>
      </p:pic>
      <p:pic>
        <p:nvPicPr>
          <p:cNvPr id="10" name="Picture 29" descr="cocktai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28066" y="1196752"/>
            <a:ext cx="707546" cy="106190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11217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58" descr="S1Y3KVjxgJzZ3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162550" cy="331470"/>
          </a:xfrm>
          <a:prstGeom prst="rect">
            <a:avLst/>
          </a:prstGeom>
        </p:spPr>
      </p:pic>
      <p:pic>
        <p:nvPicPr>
          <p:cNvPr id="9" name="PFE element 59" descr="S1Y3KVjxgJzZ3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102" y="1623660"/>
            <a:ext cx="4686300" cy="1459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4" y="1556792"/>
            <a:ext cx="4496098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814" y="3379004"/>
            <a:ext cx="4376936" cy="698068"/>
          </a:xfrm>
          <a:prstGeom prst="rect">
            <a:avLst/>
          </a:prstGeom>
        </p:spPr>
      </p:pic>
      <p:pic>
        <p:nvPicPr>
          <p:cNvPr id="14" name="PFE element 62" descr="S1Y3KVjxgJzZ3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040" y="4508155"/>
            <a:ext cx="4812030" cy="180213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676604" y="2458988"/>
            <a:ext cx="72008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90036" y="2420888"/>
            <a:ext cx="72008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2428" y="4979268"/>
            <a:ext cx="72008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98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66" descr="S1Y3KVjxgJzZ3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8000"/>
            <a:ext cx="7296150" cy="38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368" y="488950"/>
            <a:ext cx="13541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3" y="1340768"/>
            <a:ext cx="4639208" cy="494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096" y="2858554"/>
            <a:ext cx="3384725" cy="362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960" y="1053480"/>
            <a:ext cx="3073400" cy="1295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53200" y="1340768"/>
            <a:ext cx="1152128" cy="21602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711536" y="1447800"/>
            <a:ext cx="1044864" cy="2197100"/>
          </a:xfrm>
          <a:custGeom>
            <a:avLst/>
            <a:gdLst>
              <a:gd name="connsiteX0" fmla="*/ 978242 w 978242"/>
              <a:gd name="connsiteY0" fmla="*/ 0 h 2197100"/>
              <a:gd name="connsiteX1" fmla="*/ 305142 w 978242"/>
              <a:gd name="connsiteY1" fmla="*/ 393700 h 2197100"/>
              <a:gd name="connsiteX2" fmla="*/ 342 w 978242"/>
              <a:gd name="connsiteY2" fmla="*/ 1358900 h 2197100"/>
              <a:gd name="connsiteX3" fmla="*/ 254342 w 978242"/>
              <a:gd name="connsiteY3" fmla="*/ 1892300 h 2197100"/>
              <a:gd name="connsiteX4" fmla="*/ 673442 w 978242"/>
              <a:gd name="connsiteY4" fmla="*/ 2197100 h 2197100"/>
              <a:gd name="connsiteX0" fmla="*/ 1041656 w 1041656"/>
              <a:gd name="connsiteY0" fmla="*/ 0 h 2197100"/>
              <a:gd name="connsiteX1" fmla="*/ 368556 w 1041656"/>
              <a:gd name="connsiteY1" fmla="*/ 393700 h 2197100"/>
              <a:gd name="connsiteX2" fmla="*/ 256 w 1041656"/>
              <a:gd name="connsiteY2" fmla="*/ 1117600 h 2197100"/>
              <a:gd name="connsiteX3" fmla="*/ 317756 w 1041656"/>
              <a:gd name="connsiteY3" fmla="*/ 1892300 h 2197100"/>
              <a:gd name="connsiteX4" fmla="*/ 736856 w 1041656"/>
              <a:gd name="connsiteY4" fmla="*/ 2197100 h 2197100"/>
              <a:gd name="connsiteX0" fmla="*/ 1044864 w 1044864"/>
              <a:gd name="connsiteY0" fmla="*/ 0 h 2197100"/>
              <a:gd name="connsiteX1" fmla="*/ 371764 w 1044864"/>
              <a:gd name="connsiteY1" fmla="*/ 393700 h 2197100"/>
              <a:gd name="connsiteX2" fmla="*/ 3464 w 1044864"/>
              <a:gd name="connsiteY2" fmla="*/ 1117600 h 2197100"/>
              <a:gd name="connsiteX3" fmla="*/ 219364 w 1044864"/>
              <a:gd name="connsiteY3" fmla="*/ 1714500 h 2197100"/>
              <a:gd name="connsiteX4" fmla="*/ 740064 w 1044864"/>
              <a:gd name="connsiteY4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64" h="2197100">
                <a:moveTo>
                  <a:pt x="1044864" y="0"/>
                </a:moveTo>
                <a:cubicBezTo>
                  <a:pt x="789805" y="83608"/>
                  <a:pt x="545331" y="207433"/>
                  <a:pt x="371764" y="393700"/>
                </a:cubicBezTo>
                <a:cubicBezTo>
                  <a:pt x="198197" y="579967"/>
                  <a:pt x="28864" y="897467"/>
                  <a:pt x="3464" y="1117600"/>
                </a:cubicBezTo>
                <a:cubicBezTo>
                  <a:pt x="-21936" y="1337733"/>
                  <a:pt x="96597" y="1534583"/>
                  <a:pt x="219364" y="1714500"/>
                </a:cubicBezTo>
                <a:cubicBezTo>
                  <a:pt x="342131" y="1894417"/>
                  <a:pt x="740064" y="2197100"/>
                  <a:pt x="740064" y="2197100"/>
                </a:cubicBezTo>
              </a:path>
            </a:pathLst>
          </a:custGeom>
          <a:ln w="6350" cmpd="sng"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FE element 73" descr="S1Y3KVjxgJzZ3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379" y="2378098"/>
            <a:ext cx="4164330" cy="4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4" descr="S1Y3KVjxgJzZ3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703707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368" y="488950"/>
            <a:ext cx="13541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980728"/>
            <a:ext cx="7304112" cy="5574001"/>
          </a:xfrm>
          <a:prstGeom prst="rect">
            <a:avLst/>
          </a:prstGeom>
        </p:spPr>
      </p:pic>
      <p:pic>
        <p:nvPicPr>
          <p:cNvPr id="8" name="PFE element 77" descr="S1Y3KVjxgJzZ3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453" y="5799430"/>
            <a:ext cx="244983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2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78" descr="S1Y3KVjxgJzZ3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734050" cy="331470"/>
          </a:xfrm>
          <a:prstGeom prst="rect">
            <a:avLst/>
          </a:prstGeom>
        </p:spPr>
      </p:pic>
      <p:pic>
        <p:nvPicPr>
          <p:cNvPr id="8" name="PFE element 79" descr="S1Y3KVjxgJzZ3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12" y="1115581"/>
            <a:ext cx="4876800" cy="2754630"/>
          </a:xfrm>
          <a:prstGeom prst="rect">
            <a:avLst/>
          </a:prstGeom>
        </p:spPr>
      </p:pic>
      <p:pic>
        <p:nvPicPr>
          <p:cNvPr id="5" name="Picture 4" descr="STAR_FINAL_3D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7211" y="1772146"/>
            <a:ext cx="5543823" cy="3817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4005064"/>
            <a:ext cx="2638830" cy="2520280"/>
          </a:xfrm>
          <a:prstGeom prst="rect">
            <a:avLst/>
          </a:prstGeom>
        </p:spPr>
      </p:pic>
      <p:pic>
        <p:nvPicPr>
          <p:cNvPr id="10" name="PFE element 82" descr="S1Y3KVjxgJzZ4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778" y="1335306"/>
            <a:ext cx="3467100" cy="4572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825208" y="1793229"/>
            <a:ext cx="1432744" cy="1059707"/>
          </a:xfrm>
          <a:prstGeom prst="straightConnector1">
            <a:avLst/>
          </a:prstGeom>
          <a:ln w="63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609184" y="1772816"/>
            <a:ext cx="136600" cy="648072"/>
          </a:xfrm>
          <a:prstGeom prst="straightConnector1">
            <a:avLst/>
          </a:prstGeom>
          <a:ln w="63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537176" y="1793229"/>
            <a:ext cx="784672" cy="1203723"/>
          </a:xfrm>
          <a:prstGeom prst="straightConnector1">
            <a:avLst/>
          </a:prstGeom>
          <a:ln w="63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50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86" descr="S1Y3KVjxgJzZ4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4297680" cy="251460"/>
          </a:xfrm>
          <a:prstGeom prst="rect">
            <a:avLst/>
          </a:prstGeom>
        </p:spPr>
      </p:pic>
      <p:pic>
        <p:nvPicPr>
          <p:cNvPr id="18" name="PFE element 87" descr="S1Y3KVjxgJzZ4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434" y="1663906"/>
            <a:ext cx="3619500" cy="1230630"/>
          </a:xfrm>
          <a:prstGeom prst="rect">
            <a:avLst/>
          </a:prstGeom>
        </p:spPr>
      </p:pic>
      <p:pic>
        <p:nvPicPr>
          <p:cNvPr id="19" name="PFE element 88" descr="S1Y3KVjxgJzZ4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02" y="1281616"/>
            <a:ext cx="2308860" cy="355813"/>
          </a:xfrm>
          <a:prstGeom prst="rect">
            <a:avLst/>
          </a:prstGeom>
        </p:spPr>
      </p:pic>
      <p:pic>
        <p:nvPicPr>
          <p:cNvPr id="20" name="PFE element 89" descr="S1Y3KVjxgJzZ44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51" y="1654490"/>
            <a:ext cx="3402330" cy="185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4293095"/>
            <a:ext cx="3028711" cy="2293055"/>
          </a:xfrm>
          <a:prstGeom prst="rect">
            <a:avLst/>
          </a:prstGeom>
        </p:spPr>
      </p:pic>
      <p:sp>
        <p:nvSpPr>
          <p:cNvPr id="10" name="pfehide91" hidden="1"/>
          <p:cNvSpPr/>
          <p:nvPr/>
        </p:nvSpPr>
        <p:spPr>
          <a:xfrm>
            <a:off x="567491" y="3946045"/>
            <a:ext cx="230527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>
                <a:srgbClr val="EF921B"/>
              </a:buClr>
              <a:buSzPct val="70000"/>
            </a:pPr>
            <a:r>
              <a:rPr lang="en-US" sz="1600" i="1" dirty="0" smtClean="0">
                <a:latin typeface="Gill Sans"/>
                <a:cs typeface="Gill Sans"/>
              </a:rPr>
              <a:t>Velocity versus p from TOF</a:t>
            </a:r>
            <a:endParaRPr lang="en-US" sz="1600" i="1" dirty="0">
              <a:latin typeface="Gill Sans"/>
              <a:cs typeface="Gill San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58078" y="3937416"/>
            <a:ext cx="2324100" cy="355813"/>
            <a:chOff x="317500" y="317500"/>
            <a:chExt cx="2324100" cy="355813"/>
          </a:xfrm>
        </p:grpSpPr>
        <p:pic>
          <p:nvPicPr>
            <p:cNvPr id="21" name="PFE element 91" descr="S1Y3KVjxgJzZ45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24100" cy="355813"/>
            </a:xfrm>
            <a:prstGeom prst="rect">
              <a:avLst/>
            </a:prstGeom>
          </p:spPr>
        </p:pic>
        <p:sp>
          <p:nvSpPr>
            <p:cNvPr id="22" name="Shape_160"/>
            <p:cNvSpPr/>
            <p:nvPr/>
          </p:nvSpPr>
          <p:spPr>
            <a:xfrm>
              <a:off x="317500" y="317500"/>
              <a:ext cx="2324100" cy="35581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FE element 92" descr="S1Y3KVjxgJzZ4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784" y="889201"/>
            <a:ext cx="3032760" cy="355813"/>
          </a:xfrm>
          <a:prstGeom prst="rect">
            <a:avLst/>
          </a:prstGeom>
        </p:spPr>
      </p:pic>
      <p:sp>
        <p:nvSpPr>
          <p:cNvPr id="12" name="pfehide93" hidden="1"/>
          <p:cNvSpPr/>
          <p:nvPr/>
        </p:nvSpPr>
        <p:spPr>
          <a:xfrm>
            <a:off x="4808984" y="5301208"/>
            <a:ext cx="4320480" cy="984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spcAft>
                <a:spcPts val="12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latin typeface="Gill Sans"/>
                <a:cs typeface="Gill Sans"/>
              </a:rPr>
              <a:t>Hadron </a:t>
            </a:r>
            <a:r>
              <a:rPr lang="en-US" sz="1600" dirty="0" smtClean="0">
                <a:latin typeface="Gill Sans"/>
                <a:cs typeface="Gill Sans"/>
              </a:rPr>
              <a:t>identification:</a:t>
            </a:r>
          </a:p>
          <a:p>
            <a:pPr marL="741363" lvl="1" indent="-285750">
              <a:spcAft>
                <a:spcPts val="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 smtClean="0">
                <a:latin typeface="Gill Sans"/>
                <a:cs typeface="Gill Sans"/>
              </a:rPr>
              <a:t>proton </a:t>
            </a:r>
            <a:r>
              <a:rPr lang="en-US" sz="1600" dirty="0">
                <a:latin typeface="Gill Sans"/>
                <a:cs typeface="Gill Sans"/>
              </a:rPr>
              <a:t>up to 3 </a:t>
            </a:r>
            <a:r>
              <a:rPr lang="en-US" sz="1600" dirty="0" err="1">
                <a:latin typeface="Gill Sans"/>
                <a:cs typeface="Gill Sans"/>
              </a:rPr>
              <a:t>GeV</a:t>
            </a:r>
            <a:r>
              <a:rPr lang="en-US" sz="1600" dirty="0">
                <a:latin typeface="Gill Sans"/>
                <a:cs typeface="Gill Sans"/>
              </a:rPr>
              <a:t>/c,</a:t>
            </a:r>
          </a:p>
          <a:p>
            <a:pPr marL="741363" lvl="1" indent="-285750">
              <a:spcAft>
                <a:spcPts val="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 err="1">
                <a:latin typeface="Gill Sans"/>
                <a:cs typeface="Gill Sans"/>
              </a:rPr>
              <a:t>kaon</a:t>
            </a:r>
            <a:r>
              <a:rPr lang="en-US" sz="1600" dirty="0">
                <a:latin typeface="Gill Sans"/>
                <a:cs typeface="Gill Sans"/>
              </a:rPr>
              <a:t> and pion up to 1.6 </a:t>
            </a:r>
            <a:r>
              <a:rPr lang="en-US" sz="1600" dirty="0" err="1">
                <a:latin typeface="Gill Sans"/>
                <a:cs typeface="Gill Sans"/>
              </a:rPr>
              <a:t>GeV</a:t>
            </a:r>
            <a:r>
              <a:rPr lang="en-US" sz="1600" dirty="0">
                <a:latin typeface="Gill Sans"/>
                <a:cs typeface="Gill Sans"/>
              </a:rPr>
              <a:t>/c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805144" y="5298350"/>
            <a:ext cx="4328160" cy="990600"/>
            <a:chOff x="317500" y="317500"/>
            <a:chExt cx="4328160" cy="990600"/>
          </a:xfrm>
        </p:grpSpPr>
        <p:pic>
          <p:nvPicPr>
            <p:cNvPr id="25" name="PFE element 93" descr="S1Y3KVjxgJzZ47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328160" cy="990600"/>
            </a:xfrm>
            <a:prstGeom prst="rect">
              <a:avLst/>
            </a:prstGeom>
          </p:spPr>
        </p:pic>
        <p:sp>
          <p:nvSpPr>
            <p:cNvPr id="26" name="Shape_161"/>
            <p:cNvSpPr/>
            <p:nvPr/>
          </p:nvSpPr>
          <p:spPr>
            <a:xfrm>
              <a:off x="317500" y="317500"/>
              <a:ext cx="4328160" cy="990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pfehide94" hidden="1"/>
          <p:cNvGrpSpPr/>
          <p:nvPr/>
        </p:nvGrpSpPr>
        <p:grpSpPr>
          <a:xfrm>
            <a:off x="4952492" y="3368604"/>
            <a:ext cx="4464980" cy="1848981"/>
            <a:chOff x="4952492" y="3368604"/>
            <a:chExt cx="4464980" cy="1848981"/>
          </a:xfrm>
        </p:grpSpPr>
        <p:sp>
          <p:nvSpPr>
            <p:cNvPr id="16" name="Rectangle 15" hidden="1"/>
            <p:cNvSpPr/>
            <p:nvPr/>
          </p:nvSpPr>
          <p:spPr>
            <a:xfrm>
              <a:off x="4952492" y="3377649"/>
              <a:ext cx="4464980" cy="1839936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hidden="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176" y="3368604"/>
              <a:ext cx="2880296" cy="1848981"/>
            </a:xfrm>
            <a:prstGeom prst="rect">
              <a:avLst/>
            </a:prstGeom>
            <a:solidFill>
              <a:schemeClr val="accent1"/>
            </a:solidFill>
          </p:spPr>
        </p:pic>
        <p:sp>
          <p:nvSpPr>
            <p:cNvPr id="14" name="Rectangle 13" hidden="1"/>
            <p:cNvSpPr/>
            <p:nvPr/>
          </p:nvSpPr>
          <p:spPr>
            <a:xfrm>
              <a:off x="4952492" y="3515524"/>
              <a:ext cx="3240868" cy="156966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600" i="1" dirty="0" smtClean="0">
                  <a:latin typeface="Gill Sans"/>
                  <a:cs typeface="Gill Sans"/>
                </a:rPr>
                <a:t>The </a:t>
              </a:r>
              <a:r>
                <a:rPr lang="en-US" sz="1600" i="1" dirty="0">
                  <a:latin typeface="Gill Sans"/>
                  <a:cs typeface="Gill Sans"/>
                </a:rPr>
                <a:t>Time of Flight Detector</a:t>
              </a:r>
            </a:p>
            <a:p>
              <a:r>
                <a:rPr lang="en-US" sz="1600" i="1" dirty="0">
                  <a:latin typeface="Gill Sans"/>
                  <a:cs typeface="Gill Sans"/>
                </a:rPr>
                <a:t>completes the experimental</a:t>
              </a:r>
            </a:p>
            <a:p>
              <a:r>
                <a:rPr lang="en-US" sz="1600" i="1" dirty="0">
                  <a:latin typeface="Gill Sans"/>
                  <a:cs typeface="Gill Sans"/>
                </a:rPr>
                <a:t>tool for electron-positron</a:t>
              </a:r>
            </a:p>
            <a:p>
              <a:r>
                <a:rPr lang="en-US" sz="1600" i="1" dirty="0">
                  <a:latin typeface="Gill Sans"/>
                  <a:cs typeface="Gill Sans"/>
                </a:rPr>
                <a:t>tomography: clean electron</a:t>
              </a:r>
            </a:p>
            <a:p>
              <a:r>
                <a:rPr lang="en-US" sz="1600" i="1" dirty="0">
                  <a:latin typeface="Gill Sans"/>
                  <a:cs typeface="Gill Sans"/>
                </a:rPr>
                <a:t>identification and large</a:t>
              </a:r>
            </a:p>
            <a:p>
              <a:r>
                <a:rPr lang="en-US" sz="1600" i="1" dirty="0">
                  <a:latin typeface="Gill Sans"/>
                  <a:cs typeface="Gill Sans"/>
                </a:rPr>
                <a:t>acceptance.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44702" y="3363454"/>
            <a:ext cx="4480560" cy="1859280"/>
            <a:chOff x="317500" y="317500"/>
            <a:chExt cx="4480560" cy="1859280"/>
          </a:xfrm>
        </p:grpSpPr>
        <p:pic>
          <p:nvPicPr>
            <p:cNvPr id="28" name="PFE element 94" descr="S1Y3KVjxgJzZ48.png"/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80560" cy="1859280"/>
            </a:xfrm>
            <a:prstGeom prst="rect">
              <a:avLst/>
            </a:prstGeom>
          </p:spPr>
        </p:pic>
        <p:sp>
          <p:nvSpPr>
            <p:cNvPr id="29" name="Shape_162"/>
            <p:cNvSpPr/>
            <p:nvPr/>
          </p:nvSpPr>
          <p:spPr>
            <a:xfrm>
              <a:off x="317500" y="317500"/>
              <a:ext cx="4480560" cy="18592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536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95" descr="S1Y3KVjxgJzZ5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4670"/>
            <a:ext cx="6389370" cy="32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1340768"/>
            <a:ext cx="4583514" cy="4680520"/>
          </a:xfrm>
          <a:prstGeom prst="rect">
            <a:avLst/>
          </a:prstGeom>
        </p:spPr>
      </p:pic>
      <p:pic>
        <p:nvPicPr>
          <p:cNvPr id="7" name="PFE element 97" descr="S1Y3KVjxgJzZ5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93" y="1474656"/>
            <a:ext cx="4812030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98" descr="S1Y3KVjxgJzZ5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488073"/>
            <a:ext cx="6336030" cy="420854"/>
          </a:xfrm>
          <a:prstGeom prst="rect">
            <a:avLst/>
          </a:prstGeom>
        </p:spPr>
      </p:pic>
      <p:pic>
        <p:nvPicPr>
          <p:cNvPr id="16" name="PFE element 99" descr="S1Y3KVjxgJzZ5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47" y="5581402"/>
            <a:ext cx="4392930" cy="105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047" y="1728192"/>
            <a:ext cx="4098319" cy="3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81" y="1268760"/>
            <a:ext cx="4100315" cy="3861048"/>
          </a:xfrm>
          <a:prstGeom prst="rect">
            <a:avLst/>
          </a:prstGeom>
        </p:spPr>
      </p:pic>
      <p:pic>
        <p:nvPicPr>
          <p:cNvPr id="17" name="PFE element 102" descr="S1Y3KVjxgJzZ5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02" y="5155019"/>
            <a:ext cx="2602230" cy="342900"/>
          </a:xfrm>
          <a:prstGeom prst="rect">
            <a:avLst/>
          </a:prstGeom>
        </p:spPr>
      </p:pic>
      <p:pic>
        <p:nvPicPr>
          <p:cNvPr id="18" name="PFE element 103" descr="S1Y3KVjxgJzZ55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303" y="5586276"/>
            <a:ext cx="4251960" cy="990600"/>
          </a:xfrm>
          <a:prstGeom prst="rect">
            <a:avLst/>
          </a:prstGeom>
        </p:spPr>
      </p:pic>
      <p:pic>
        <p:nvPicPr>
          <p:cNvPr id="19" name="PFE element 104" descr="S1Y3KVjxgJzZ56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6808" y="2389999"/>
            <a:ext cx="342900" cy="2914650"/>
          </a:xfrm>
          <a:prstGeom prst="rect">
            <a:avLst/>
          </a:prstGeom>
        </p:spPr>
      </p:pic>
      <p:pic>
        <p:nvPicPr>
          <p:cNvPr id="20" name="PFE element 105" descr="S1Y3KVjxgJzZ58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240" y="874872"/>
            <a:ext cx="609600" cy="419100"/>
          </a:xfrm>
          <a:prstGeom prst="rect">
            <a:avLst/>
          </a:prstGeom>
        </p:spPr>
      </p:pic>
      <p:pic>
        <p:nvPicPr>
          <p:cNvPr id="21" name="PFE element 106" descr="S1Y3KVjxgJzZ5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660" y="1369986"/>
            <a:ext cx="952500" cy="405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4920" y="6129040"/>
            <a:ext cx="4038600" cy="330200"/>
          </a:xfrm>
          <a:prstGeom prst="rect">
            <a:avLst/>
          </a:prstGeom>
          <a:ln>
            <a:solidFill>
              <a:srgbClr val="EF921B"/>
            </a:solidFill>
          </a:ln>
        </p:spPr>
      </p:pic>
      <p:pic>
        <p:nvPicPr>
          <p:cNvPr id="12" name="Picture 11" descr="mousetrap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79304" y="116632"/>
            <a:ext cx="1972289" cy="1418952"/>
          </a:xfrm>
          <a:prstGeom prst="rect">
            <a:avLst/>
          </a:prstGeom>
        </p:spPr>
      </p:pic>
      <p:pic>
        <p:nvPicPr>
          <p:cNvPr id="22" name="PFE element 109" descr="S1Y3KVjxgJzZ60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15" y="1464343"/>
            <a:ext cx="2286000" cy="3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10" descr="S1Y3KVjxgJzZ6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8000"/>
            <a:ext cx="7913370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1459756"/>
            <a:ext cx="4613494" cy="5021684"/>
          </a:xfrm>
          <a:prstGeom prst="rect">
            <a:avLst/>
          </a:prstGeom>
        </p:spPr>
      </p:pic>
      <p:pic>
        <p:nvPicPr>
          <p:cNvPr id="6" name="PFE element 112" descr="S1Y3KVjxgJzZ62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60" y="1118910"/>
            <a:ext cx="2385060" cy="381000"/>
          </a:xfrm>
          <a:prstGeom prst="rect">
            <a:avLst/>
          </a:prstGeom>
        </p:spPr>
      </p:pic>
      <p:pic>
        <p:nvPicPr>
          <p:cNvPr id="8" name="PFE element 113" descr="S1Y3KVjxgJzZ63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553" y="1826880"/>
            <a:ext cx="4735830" cy="2259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127" y="4419354"/>
            <a:ext cx="4555385" cy="809846"/>
          </a:xfrm>
          <a:prstGeom prst="rect">
            <a:avLst/>
          </a:prstGeom>
        </p:spPr>
      </p:pic>
      <p:pic>
        <p:nvPicPr>
          <p:cNvPr id="11" name="PFE element 115" descr="S1Y3KVjxgJzZ6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129" y="5730536"/>
            <a:ext cx="4632960" cy="4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2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5" descr="S1Y3KVjxgJzZ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846201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6" y="1412776"/>
            <a:ext cx="8590124" cy="50109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00672" y="908050"/>
            <a:ext cx="5256584" cy="1944886"/>
          </a:xfrm>
          <a:prstGeom prst="straightConnector1">
            <a:avLst/>
          </a:prstGeom>
          <a:ln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77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16" descr="S1Y3KVjxgJzZ6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7037070" cy="331470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4" y="1556792"/>
            <a:ext cx="4870075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390" y="1556792"/>
            <a:ext cx="4414420" cy="4738216"/>
          </a:xfrm>
          <a:prstGeom prst="rect">
            <a:avLst/>
          </a:prstGeom>
        </p:spPr>
      </p:pic>
      <p:pic>
        <p:nvPicPr>
          <p:cNvPr id="6" name="Picture 5" descr="phenix_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72" y="1131235"/>
            <a:ext cx="1368152" cy="497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068198"/>
            <a:ext cx="739525" cy="533962"/>
          </a:xfrm>
          <a:prstGeom prst="rect">
            <a:avLst/>
          </a:prstGeom>
        </p:spPr>
      </p:pic>
      <p:pic>
        <p:nvPicPr>
          <p:cNvPr id="10" name="PFE element 121" descr="S1Y3KVjxgJzZ66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8" y="5077746"/>
            <a:ext cx="5128260" cy="138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3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22" descr="S1Y3KVjxgJzZ6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433060" cy="331470"/>
          </a:xfrm>
          <a:prstGeom prst="rect">
            <a:avLst/>
          </a:prstGeom>
        </p:spPr>
      </p:pic>
      <p:pic>
        <p:nvPicPr>
          <p:cNvPr id="4" name="Picture 3" descr="phenix_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72" y="1131235"/>
            <a:ext cx="1368152" cy="497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72" y="1068198"/>
            <a:ext cx="739525" cy="533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12" y="1628800"/>
            <a:ext cx="4573588" cy="311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192" y="1800200"/>
            <a:ext cx="4312784" cy="3212976"/>
          </a:xfrm>
          <a:prstGeom prst="rect">
            <a:avLst/>
          </a:prstGeom>
        </p:spPr>
      </p:pic>
      <p:pic>
        <p:nvPicPr>
          <p:cNvPr id="9" name="PFE element 127" descr="S1Y3KVjxgJzZ6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28" y="5219894"/>
            <a:ext cx="7962900" cy="11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4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28" descr="S1Y3KVjxgJzZ6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4545330" cy="251460"/>
          </a:xfrm>
          <a:prstGeom prst="rect">
            <a:avLst/>
          </a:prstGeom>
        </p:spPr>
      </p:pic>
      <p:pic>
        <p:nvPicPr>
          <p:cNvPr id="8" name="PFE element 129" descr="S1Y3KVjxgJzZ7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812" y="1840612"/>
            <a:ext cx="4191000" cy="3032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27" y="1700808"/>
            <a:ext cx="5242258" cy="3717032"/>
          </a:xfrm>
          <a:prstGeom prst="rect">
            <a:avLst/>
          </a:prstGeom>
        </p:spPr>
      </p:pic>
      <p:pic>
        <p:nvPicPr>
          <p:cNvPr id="10" name="PFE element 131" descr="S1Y3KVjxgJzZ7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5408345"/>
            <a:ext cx="4953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1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32" descr="S1Y3KVjxgJzZ7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462024"/>
            <a:ext cx="3493770" cy="1184910"/>
          </a:xfrm>
          <a:prstGeom prst="rect">
            <a:avLst/>
          </a:prstGeom>
        </p:spPr>
      </p:pic>
      <p:pic>
        <p:nvPicPr>
          <p:cNvPr id="14" name="PFE element 133" descr="S1Y3KVjxgJzZ7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43" y="1980911"/>
            <a:ext cx="685800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369" y="476672"/>
            <a:ext cx="3856236" cy="2823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02536" y="3835272"/>
            <a:ext cx="3470625" cy="2717676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8037917" y="3917196"/>
            <a:ext cx="381371" cy="115414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8038495" y="5077083"/>
            <a:ext cx="330324" cy="234417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8415424" y="3600693"/>
            <a:ext cx="1261181" cy="719221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/>
            <a:endParaRPr lang="en-US" altLang="zh-CN">
              <a:ea typeface="SimSun" charset="0"/>
              <a:cs typeface="SimSun" charset="0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8363095" y="4242494"/>
            <a:ext cx="1079621" cy="829286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FE element 140" descr="S1Y3KVjxgJzZ7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316" y="3358245"/>
            <a:ext cx="2438400" cy="225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874" y="3356992"/>
            <a:ext cx="2472398" cy="16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9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42" descr="S1Y3KVjxgJzZ7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7048500" cy="25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907" y="534236"/>
            <a:ext cx="739525" cy="533962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552" y="1181544"/>
            <a:ext cx="6768752" cy="440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FE element 145" descr="S1Y3KVjxgJzZ7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317" y="1066343"/>
            <a:ext cx="560070" cy="4236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840" y="2564904"/>
            <a:ext cx="688591" cy="497186"/>
          </a:xfrm>
          <a:prstGeom prst="rect">
            <a:avLst/>
          </a:prstGeom>
        </p:spPr>
      </p:pic>
      <p:pic>
        <p:nvPicPr>
          <p:cNvPr id="11" name="PFE element 147" descr="S1Y3KVjxgJzZ7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104" y="5661248"/>
            <a:ext cx="7654290" cy="7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7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48" descr="S1Y3KVjxgJzZ8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6560820" cy="251460"/>
          </a:xfrm>
          <a:prstGeom prst="rect">
            <a:avLst/>
          </a:prstGeom>
        </p:spPr>
      </p:pic>
      <p:pic>
        <p:nvPicPr>
          <p:cNvPr id="9" name="PFE element 149" descr="S1Y3KVjxgJzZ81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923" y="1388582"/>
            <a:ext cx="3516630" cy="749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1192830"/>
            <a:ext cx="6163535" cy="4259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510" y="3174752"/>
            <a:ext cx="3109923" cy="2290498"/>
          </a:xfrm>
          <a:prstGeom prst="rect">
            <a:avLst/>
          </a:prstGeom>
        </p:spPr>
      </p:pic>
      <p:pic>
        <p:nvPicPr>
          <p:cNvPr id="10" name="PFE element 152" descr="S1Y3KVjxgJzZ8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610" y="5462269"/>
            <a:ext cx="7642860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2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53" descr="S1Y3KVjxgJzZ8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2319338"/>
            <a:ext cx="3253740" cy="332857"/>
          </a:xfrm>
          <a:prstGeom prst="rect">
            <a:avLst/>
          </a:prstGeom>
        </p:spPr>
      </p:pic>
      <p:pic>
        <p:nvPicPr>
          <p:cNvPr id="7" name="Inhaltsplatzhalter 72" descr="TStep_0_AuAu_xz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489" y="1225087"/>
            <a:ext cx="2963531" cy="2659239"/>
          </a:xfrm>
          <a:prstGeom prst="rect">
            <a:avLst/>
          </a:prstGeom>
        </p:spPr>
      </p:pic>
      <p:pic>
        <p:nvPicPr>
          <p:cNvPr id="8" name="Grafik 10" descr="1f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8" y="3632245"/>
            <a:ext cx="1198456" cy="210303"/>
          </a:xfrm>
          <a:prstGeom prst="rect">
            <a:avLst/>
          </a:prstGeom>
        </p:spPr>
      </p:pic>
      <p:pic>
        <p:nvPicPr>
          <p:cNvPr id="9" name="Inhaltsplatzhalter 72" descr="TStep_0_AuAu_xz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9" y="1223766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afik 13" descr="2f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8" y="3632245"/>
            <a:ext cx="1198456" cy="210303"/>
          </a:xfrm>
          <a:prstGeom prst="rect">
            <a:avLst/>
          </a:prstGeom>
        </p:spPr>
      </p:pic>
      <p:pic>
        <p:nvPicPr>
          <p:cNvPr id="11" name="Inhaltsplatzhalter 72" descr="TStep_0_AuAu_xz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491" y="1225086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Grafik 16" descr="2f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60" y="3632245"/>
            <a:ext cx="1198455" cy="210303"/>
          </a:xfrm>
          <a:prstGeom prst="rect">
            <a:avLst/>
          </a:prstGeom>
        </p:spPr>
      </p:pic>
      <p:pic>
        <p:nvPicPr>
          <p:cNvPr id="13" name="Inhaltsplatzhalter 72" descr="TStep_0_AuAu_xz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Grafik 19" descr="2fm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15" name="Inhaltsplatzhalter 72" descr="TStep_0_AuAu_xz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Grafik 22" descr="2fm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17" name="Inhaltsplatzhalter 72" descr="TStep_0_AuAu_xz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Grafik 25" descr="2fm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19" name="Inhaltsplatzhalter 72" descr="TStep_0_AuAu_xz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Grafik 28" descr="2fm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21" name="Inhaltsplatzhalter 72" descr="TStep_0_AuAu_xz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Grafik 31" descr="2fm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23" name="Inhaltsplatzhalter 72" descr="TStep_0_AuAu_xz.pn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Grafik 34" descr="2fm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25" name="Inhaltsplatzhalter 72" descr="TStep_0_AuAu_xz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Grafik 37" descr="2fm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27" name="Inhaltsplatzhalter 72" descr="TStep_0_AuAu_xz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Grafik 40" descr="2fm.pn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29" name="Inhaltsplatzhalter 72" descr="TStep_0_AuAu_xz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Grafik 43" descr="2fm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31" name="Inhaltsplatzhalter 72" descr="TStep_0_AuAu_xz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Grafik 46" descr="2fm.png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33" name="Inhaltsplatzhalter 72" descr="TStep_0_AuAu_xz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Grafik 49" descr="2fm.png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35" name="Inhaltsplatzhalter 72" descr="TStep_0_AuAu_xz.pn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Grafik 52" descr="2fm.png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37" name="Inhaltsplatzhalter 72" descr="TStep_0_AuAu_xz.pn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Grafik 56" descr="2fm.png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39" name="Inhaltsplatzhalter 72" descr="TStep_0_AuAu_xz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Grafik 59" descr="2fm.png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1" name="Inhaltsplatzhalter 72" descr="TStep_0_AuAu_xz.png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Grafik 62" descr="2fm.png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3" name="Inhaltsplatzhalter 72" descr="TStep_0_AuAu_xz.png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Grafik 65" descr="2fm.pn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5" name="Inhaltsplatzhalter 72" descr="TStep_0_AuAu_xz.png"/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Grafik 68" descr="2fm.png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7" name="Inhaltsplatzhalter 72" descr="TStep_0_AuAu_xz.png"/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Grafik 74" descr="2fm.png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9" name="Inhaltsplatzhalter 72" descr="TStep_0_AuAu_xz.png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Grafik 77" descr="2fm.png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51" name="Inhaltsplatzhalter 72" descr="TStep_0_AuAu_xz.png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Grafik 80" descr="2fm.png"/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53" name="Inhaltsplatzhalter 72" descr="TStep_0_AuAu_xz.png"/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Grafik 83" descr="2fm.png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55" name="Inhaltsplatzhalter 72" descr="TStep_0_AuAu_xz.png"/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Grafik 86" descr="2fm.png"/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57" name="Inhaltsplatzhalter 72" descr="TStep_0_AuAu_xz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Grafik 89" descr="2fm.png"/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59" name="Inhaltsplatzhalter 72" descr="TStep_0_AuAu_xz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Grafik 92" descr="2fm.png"/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61" name="Inhaltsplatzhalter 72" descr="TStep_0_AuAu_xz.png"/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Grafik 95" descr="2fm.png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63" name="Inhaltsplatzhalter 72" descr="TStep_0_AuAu_xz.png"/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Grafik 98" descr="2fm.png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65" name="Inhaltsplatzhalter 72" descr="TStep_0_AuAu_xz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2557" y="1223771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Grafik 101" descr="2fm.png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59" y="3632241"/>
            <a:ext cx="1198454" cy="210302"/>
          </a:xfrm>
          <a:prstGeom prst="rect">
            <a:avLst/>
          </a:prstGeom>
        </p:spPr>
      </p:pic>
      <p:pic>
        <p:nvPicPr>
          <p:cNvPr id="4" name="PFE element 214" descr="S1Y3KVjxgJzZ84.png"/>
          <p:cNvPicPr>
            <a:picLocks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836" y="2022127"/>
            <a:ext cx="508850" cy="1181100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 flipH="1">
            <a:off x="5782675" y="1457274"/>
            <a:ext cx="22810" cy="1971726"/>
          </a:xfrm>
          <a:prstGeom prst="straightConnector1">
            <a:avLst/>
          </a:prstGeom>
          <a:ln w="9525" cmpd="sng">
            <a:solidFill>
              <a:srgbClr val="FF9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FE element 216" descr="S1Y3KVjxgJzZ85.png"/>
          <p:cNvPicPr>
            <a:picLocks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770" y="4036193"/>
            <a:ext cx="3680460" cy="84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17" descr="S1Y3KVjxgJzZ8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115050" cy="331470"/>
          </a:xfrm>
          <a:prstGeom prst="rect">
            <a:avLst/>
          </a:prstGeom>
        </p:spPr>
      </p:pic>
      <p:pic>
        <p:nvPicPr>
          <p:cNvPr id="4" name="Inhaltsplatzhalter 6" descr="temp_dens_evol_auau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545" y="1754374"/>
            <a:ext cx="3776896" cy="2574962"/>
          </a:xfrm>
          <a:prstGeom prst="rect">
            <a:avLst/>
          </a:prstGeom>
        </p:spPr>
      </p:pic>
      <p:pic>
        <p:nvPicPr>
          <p:cNvPr id="14" name="PFE element 219" descr="S1Y3KVjxgJzZ87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6" y="4305953"/>
            <a:ext cx="4686300" cy="355813"/>
          </a:xfrm>
          <a:prstGeom prst="rect">
            <a:avLst/>
          </a:prstGeom>
        </p:spPr>
      </p:pic>
      <p:pic>
        <p:nvPicPr>
          <p:cNvPr id="15" name="PFE element 220" descr="S1Y3KVjxgJzZ8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32" y="1079214"/>
            <a:ext cx="3779520" cy="544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" r="2642"/>
          <a:stretch/>
        </p:blipFill>
        <p:spPr>
          <a:xfrm>
            <a:off x="5457056" y="1558308"/>
            <a:ext cx="3865473" cy="287880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136" y="1883597"/>
            <a:ext cx="2736304" cy="32126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6897216" y="1754374"/>
            <a:ext cx="718873" cy="2106674"/>
          </a:xfrm>
          <a:prstGeom prst="rect">
            <a:avLst/>
          </a:prstGeom>
          <a:solidFill>
            <a:srgbClr val="F1AA07">
              <a:alpha val="12000"/>
            </a:srgbClr>
          </a:solidFill>
          <a:ln w="12700">
            <a:solidFill>
              <a:srgbClr val="F1AA07"/>
            </a:solidFill>
            <a:prstDash val="sys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FE element 224" descr="S1Y3KVjxgJzZ90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072" y="1209609"/>
            <a:ext cx="3478530" cy="355813"/>
          </a:xfrm>
          <a:prstGeom prst="rect">
            <a:avLst/>
          </a:prstGeom>
        </p:spPr>
      </p:pic>
      <p:pic>
        <p:nvPicPr>
          <p:cNvPr id="17" name="PFE element 225" descr="S1Y3KVjxgJzZ91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41" y="4307418"/>
            <a:ext cx="3566160" cy="342900"/>
          </a:xfrm>
          <a:prstGeom prst="rect">
            <a:avLst/>
          </a:prstGeom>
        </p:spPr>
      </p:pic>
      <p:pic>
        <p:nvPicPr>
          <p:cNvPr id="18" name="PFE element 226" descr="S1Y3KVjxgJzZ92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22" y="5085184"/>
            <a:ext cx="6614160" cy="12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6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r-hades-the-gates-of-hell-fantasy-53230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64" y="1551255"/>
            <a:ext cx="4614715" cy="4217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62" y="1534664"/>
            <a:ext cx="4614714" cy="4234679"/>
          </a:xfrm>
          <a:prstGeom prst="rect">
            <a:avLst/>
          </a:prstGeom>
        </p:spPr>
      </p:pic>
      <p:sp>
        <p:nvSpPr>
          <p:cNvPr id="5" name="pfehide229" hidden="1"/>
          <p:cNvSpPr txBox="1">
            <a:spLocks/>
          </p:cNvSpPr>
          <p:nvPr/>
        </p:nvSpPr>
        <p:spPr>
          <a:xfrm>
            <a:off x="-140325" y="412645"/>
            <a:ext cx="9248831" cy="57689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57096" fontAlgn="auto">
              <a:spcAft>
                <a:spcPts val="0"/>
              </a:spcAft>
              <a:defRPr/>
            </a:pPr>
            <a:r>
              <a:rPr lang="en-US" sz="2700" dirty="0">
                <a:solidFill>
                  <a:srgbClr val="4EC0FF"/>
                </a:solidFill>
                <a:latin typeface="Gill Sans"/>
                <a:ea typeface="+mj-ea"/>
                <a:cs typeface="Gill Sans"/>
              </a:rPr>
              <a:t>High Acceptance </a:t>
            </a:r>
            <a:r>
              <a:rPr lang="en-US" sz="2700" dirty="0" err="1">
                <a:solidFill>
                  <a:srgbClr val="4EC0FF"/>
                </a:solidFill>
                <a:latin typeface="Gill Sans"/>
                <a:ea typeface="+mj-ea"/>
                <a:cs typeface="Gill Sans"/>
              </a:rPr>
              <a:t>DiElectron</a:t>
            </a:r>
            <a:r>
              <a:rPr lang="en-US" sz="2700" dirty="0">
                <a:solidFill>
                  <a:srgbClr val="4EC0FF"/>
                </a:solidFill>
                <a:latin typeface="Gill Sans"/>
                <a:ea typeface="+mj-ea"/>
                <a:cs typeface="Gill Sans"/>
              </a:rPr>
              <a:t> Spectrometer at GSI, Darmstadt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50775" y="408405"/>
            <a:ext cx="9269730" cy="585369"/>
            <a:chOff x="317500" y="317500"/>
            <a:chExt cx="9269730" cy="585369"/>
          </a:xfrm>
        </p:grpSpPr>
        <p:pic>
          <p:nvPicPr>
            <p:cNvPr id="2" name="PFE element 229" descr="S1Y3KVjxgJzZ93.png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269730" cy="585369"/>
            </a:xfrm>
            <a:prstGeom prst="rect">
              <a:avLst/>
            </a:prstGeom>
          </p:spPr>
        </p:pic>
        <p:sp>
          <p:nvSpPr>
            <p:cNvPr id="3" name="Shape_163"/>
            <p:cNvSpPr/>
            <p:nvPr/>
          </p:nvSpPr>
          <p:spPr>
            <a:xfrm>
              <a:off x="317500" y="317500"/>
              <a:ext cx="9269730" cy="58536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pfehide230" hidden="1"/>
          <p:cNvSpPr txBox="1">
            <a:spLocks/>
          </p:cNvSpPr>
          <p:nvPr/>
        </p:nvSpPr>
        <p:spPr>
          <a:xfrm>
            <a:off x="180696" y="539189"/>
            <a:ext cx="4693283" cy="402861"/>
          </a:xfrm>
          <a:prstGeom prst="rect">
            <a:avLst/>
          </a:prstGeom>
          <a:solidFill>
            <a:schemeClr val="accent1"/>
          </a:solidFill>
        </p:spPr>
        <p:txBody>
          <a:bodyPr vert="horz" lIns="77868" tIns="38934" rIns="77868" bIns="38934" rtlCol="0" anchor="b" anchorCtr="0">
            <a:noAutofit/>
          </a:bodyPr>
          <a:lstStyle>
            <a:defPPr>
              <a:defRPr lang="de-DE"/>
            </a:defPPr>
            <a:lvl1pPr algn="l" defTabSz="778863" rtl="0" eaLnBrk="1" fontAlgn="base" latinLnBrk="0" hangingPunct="1">
              <a:spcBef>
                <a:spcPct val="0"/>
              </a:spcBef>
              <a:buNone/>
              <a:defRPr sz="2700" b="0" i="0" kern="1200" cap="none" spc="43" baseline="0">
                <a:solidFill>
                  <a:srgbClr val="FF9900"/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455613" indent="1588" algn="l" rtl="0" eaLnBrk="1" fontAlgn="base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eaLnBrk="1" fontAlgn="base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eaLnBrk="1" fontAlgn="base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eaLnBrk="1" fontAlgn="base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dirty="0" smtClean="0">
                <a:solidFill>
                  <a:srgbClr val="FFD600"/>
                </a:solidFill>
              </a:rPr>
              <a:t>Hades </a:t>
            </a:r>
            <a:r>
              <a:rPr lang="de-DE" dirty="0" err="1" smtClean="0">
                <a:solidFill>
                  <a:srgbClr val="FFD600"/>
                </a:solidFill>
              </a:rPr>
              <a:t>gate</a:t>
            </a:r>
            <a:endParaRPr lang="de-DE" dirty="0">
              <a:solidFill>
                <a:srgbClr val="FFD6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8472" y="534380"/>
            <a:ext cx="4697730" cy="407670"/>
            <a:chOff x="317500" y="317500"/>
            <a:chExt cx="4697730" cy="407670"/>
          </a:xfrm>
        </p:grpSpPr>
        <p:pic>
          <p:nvPicPr>
            <p:cNvPr id="8" name="PFE element 230" descr="S1Y3KVjxgJzZ94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97730" cy="407670"/>
            </a:xfrm>
            <a:prstGeom prst="rect">
              <a:avLst/>
            </a:prstGeom>
          </p:spPr>
        </p:pic>
        <p:sp>
          <p:nvSpPr>
            <p:cNvPr id="11" name="Shape_164"/>
            <p:cNvSpPr/>
            <p:nvPr/>
          </p:nvSpPr>
          <p:spPr>
            <a:xfrm>
              <a:off x="317500" y="317500"/>
              <a:ext cx="4697730" cy="40767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FE element 231" descr="S1Y3KVjxgJzZ9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3" y="5446988"/>
            <a:ext cx="1242060" cy="355813"/>
          </a:xfrm>
          <a:prstGeom prst="rect">
            <a:avLst/>
          </a:prstGeom>
        </p:spPr>
      </p:pic>
      <p:sp>
        <p:nvSpPr>
          <p:cNvPr id="15" name="pfehide232" hidden="1"/>
          <p:cNvSpPr txBox="1">
            <a:spLocks/>
          </p:cNvSpPr>
          <p:nvPr/>
        </p:nvSpPr>
        <p:spPr>
          <a:xfrm>
            <a:off x="5076058" y="4293096"/>
            <a:ext cx="4557462" cy="1512168"/>
          </a:xfrm>
          <a:prstGeom prst="rect">
            <a:avLst/>
          </a:prstGeom>
          <a:noFill/>
        </p:spPr>
        <p:txBody>
          <a:bodyPr vert="horz" lIns="91420" tIns="45709" rIns="91420" bIns="45709" rtlCol="0">
            <a:no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11430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16002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205740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latin typeface="Gill Sans"/>
                <a:cs typeface="Gill Sans"/>
              </a:rPr>
              <a:t>Large acceptance: full azimuthal coverage,</a:t>
            </a:r>
            <a:br>
              <a:rPr lang="en-US" sz="1600" dirty="0">
                <a:latin typeface="Gill Sans"/>
                <a:cs typeface="Gill Sans"/>
              </a:rPr>
            </a:br>
            <a:r>
              <a:rPr lang="en-US" sz="1600" dirty="0">
                <a:latin typeface="Gill Sans"/>
                <a:cs typeface="Gill Sans"/>
              </a:rPr>
              <a:t>18°-85° polar angle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latin typeface="Gill Sans"/>
                <a:cs typeface="Gill Sans"/>
              </a:rPr>
              <a:t>Interaction rate capability:</a:t>
            </a:r>
            <a:br>
              <a:rPr lang="en-US" sz="1600" dirty="0">
                <a:latin typeface="Gill Sans"/>
                <a:cs typeface="Gill Sans"/>
              </a:rPr>
            </a:br>
            <a:r>
              <a:rPr lang="en-US" sz="1600" dirty="0">
                <a:latin typeface="Gill Sans"/>
                <a:cs typeface="Gill Sans"/>
              </a:rPr>
              <a:t>up to 50kHz trigger rate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solidFill>
                  <a:srgbClr val="F1AA07"/>
                </a:solidFill>
                <a:latin typeface="Gill Sans"/>
                <a:cs typeface="Gill Sans"/>
              </a:rPr>
              <a:t>Mass resolution 2 % (</a:t>
            </a:r>
            <a:r>
              <a:rPr lang="en-US" sz="1600" dirty="0">
                <a:solidFill>
                  <a:srgbClr val="F1AA07"/>
                </a:solidFill>
                <a:latin typeface="Symbol" charset="2"/>
                <a:cs typeface="Symbol" charset="2"/>
              </a:rPr>
              <a:t>r/w</a:t>
            </a:r>
            <a:r>
              <a:rPr lang="en-US" sz="1600" dirty="0">
                <a:solidFill>
                  <a:srgbClr val="F1AA07"/>
                </a:solidFill>
                <a:latin typeface="Gill Sans"/>
                <a:cs typeface="Gill Sans"/>
              </a:rPr>
              <a:t> region)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068789" y="4287180"/>
            <a:ext cx="4572000" cy="1524000"/>
            <a:chOff x="317500" y="317500"/>
            <a:chExt cx="4572000" cy="1524000"/>
          </a:xfrm>
        </p:grpSpPr>
        <p:pic>
          <p:nvPicPr>
            <p:cNvPr id="14" name="PFE element 232" descr="S1Y3KVjxgJzZ97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572000" cy="1524000"/>
            </a:xfrm>
            <a:prstGeom prst="rect">
              <a:avLst/>
            </a:prstGeom>
          </p:spPr>
        </p:pic>
        <p:sp>
          <p:nvSpPr>
            <p:cNvPr id="17" name="Shape_165"/>
            <p:cNvSpPr/>
            <p:nvPr/>
          </p:nvSpPr>
          <p:spPr>
            <a:xfrm>
              <a:off x="317500" y="317500"/>
              <a:ext cx="4572000" cy="1524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fehide233" hidden="1"/>
          <p:cNvSpPr>
            <a:spLocks noGrp="1"/>
          </p:cNvSpPr>
          <p:nvPr>
            <p:ph sz="quarter" idx="4294967295"/>
          </p:nvPr>
        </p:nvSpPr>
        <p:spPr>
          <a:xfrm>
            <a:off x="4957192" y="1534663"/>
            <a:ext cx="4676328" cy="1811225"/>
          </a:xfrm>
          <a:prstGeom prst="rect">
            <a:avLst/>
          </a:prstGeom>
          <a:noFill/>
        </p:spPr>
        <p:txBody>
          <a:bodyPr vert="horz" lIns="91420" tIns="45709" rIns="91420" bIns="45709" rtlCol="0">
            <a:no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</a:pPr>
            <a:r>
              <a:rPr lang="en-US" sz="1600" kern="1200" spc="30" dirty="0">
                <a:latin typeface="Gill Sans"/>
                <a:ea typeface="+mn-ea"/>
                <a:cs typeface="Gill Sans"/>
              </a:rPr>
              <a:t>HADES program: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kern="1200" spc="30" dirty="0">
                <a:latin typeface="Gill Sans"/>
                <a:ea typeface="+mn-ea"/>
                <a:cs typeface="Gill Sans"/>
              </a:rPr>
              <a:t>Excitation function for low-mass lepton pairs and (multi-)strange baryons and mesons</a:t>
            </a:r>
          </a:p>
          <a:p>
            <a:pPr marL="342900" indent="-342900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kern="1200" spc="30" dirty="0">
                <a:latin typeface="Gill Sans"/>
                <a:ea typeface="+mn-ea"/>
                <a:cs typeface="Gill Sans"/>
              </a:rPr>
              <a:t>Various aspects of baryon-resonance physics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952206" y="1525875"/>
            <a:ext cx="4686300" cy="1828800"/>
            <a:chOff x="317500" y="317500"/>
            <a:chExt cx="4686300" cy="1828800"/>
          </a:xfrm>
        </p:grpSpPr>
        <p:pic>
          <p:nvPicPr>
            <p:cNvPr id="19" name="PFE element 233" descr="S1Y3KVjxgJzZ98.png"/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86300" cy="1828800"/>
            </a:xfrm>
            <a:prstGeom prst="rect">
              <a:avLst/>
            </a:prstGeom>
          </p:spPr>
        </p:pic>
        <p:sp>
          <p:nvSpPr>
            <p:cNvPr id="20" name="Shape_166"/>
            <p:cNvSpPr/>
            <p:nvPr/>
          </p:nvSpPr>
          <p:spPr>
            <a:xfrm>
              <a:off x="317500" y="317500"/>
              <a:ext cx="4686300" cy="18288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93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/>
      <p:bldP spid="1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34" descr="S1Y3KVjxgJzZ99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3377"/>
            <a:ext cx="4396740" cy="390246"/>
          </a:xfrm>
          <a:prstGeom prst="rect">
            <a:avLst/>
          </a:prstGeom>
        </p:spPr>
      </p:pic>
      <p:pic>
        <p:nvPicPr>
          <p:cNvPr id="23" name="PFE element 235" descr="S1Y3KVjxgJzZ100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4" y="1262844"/>
            <a:ext cx="634746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504" y="1844824"/>
            <a:ext cx="2500639" cy="3068960"/>
          </a:xfrm>
          <a:prstGeom prst="rect">
            <a:avLst/>
          </a:prstGeom>
        </p:spPr>
      </p:pic>
      <p:pic>
        <p:nvPicPr>
          <p:cNvPr id="24" name="PFE element 237" descr="S1Y3KVjxgJzZ10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23" y="1332138"/>
            <a:ext cx="2716530" cy="355813"/>
          </a:xfrm>
          <a:prstGeom prst="rect">
            <a:avLst/>
          </a:prstGeom>
        </p:spPr>
      </p:pic>
      <p:pic>
        <p:nvPicPr>
          <p:cNvPr id="25" name="PFE element 238" descr="S1Y3KVjxgJzZ10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26" y="5078135"/>
            <a:ext cx="4305300" cy="1094219"/>
          </a:xfrm>
          <a:prstGeom prst="rect">
            <a:avLst/>
          </a:prstGeom>
        </p:spPr>
      </p:pic>
      <p:pic>
        <p:nvPicPr>
          <p:cNvPr id="26" name="PFE element 239" descr="S1Y3KVjxgJzZ10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81" y="6187909"/>
            <a:ext cx="3048000" cy="35581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92560" y="2132856"/>
            <a:ext cx="15121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FE element 241" descr="S1Y3KVjxgJzZ10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10" y="1819267"/>
            <a:ext cx="773430" cy="355813"/>
          </a:xfrm>
          <a:prstGeom prst="rect">
            <a:avLst/>
          </a:prstGeom>
        </p:spPr>
      </p:pic>
      <p:pic>
        <p:nvPicPr>
          <p:cNvPr id="28" name="PFE element 242" descr="S1Y3KVjxgJzZ105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694" y="4290376"/>
            <a:ext cx="952500" cy="4055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755056" y="3284984"/>
            <a:ext cx="0" cy="1296144"/>
          </a:xfrm>
          <a:prstGeom prst="straightConnector1">
            <a:avLst/>
          </a:prstGeom>
          <a:ln w="28575" cmpd="sng">
            <a:solidFill>
              <a:srgbClr val="00E900"/>
            </a:solidFill>
            <a:prstDash val="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Right"/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FE element 244" descr="S1Y3KVjxgJzZ106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25" y="4428483"/>
            <a:ext cx="659130" cy="355813"/>
          </a:xfrm>
          <a:prstGeom prst="rect">
            <a:avLst/>
          </a:prstGeom>
        </p:spPr>
      </p:pic>
      <p:pic>
        <p:nvPicPr>
          <p:cNvPr id="30" name="PFE element 245" descr="S1Y3KVjxgJzZ107.pn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063" y="3302630"/>
            <a:ext cx="553593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8" descr="S1Y3KVjxgJzZ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3040380" cy="331470"/>
          </a:xfrm>
          <a:prstGeom prst="rect">
            <a:avLst/>
          </a:prstGeom>
        </p:spPr>
      </p:pic>
      <p:pic>
        <p:nvPicPr>
          <p:cNvPr id="7" name="PFE element 9" descr="S1Y3KVjxgJzZ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11" y="1260831"/>
            <a:ext cx="80772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975" y="2792648"/>
            <a:ext cx="5029835" cy="37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46" descr="S1Y3KVjxgJzZ10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3128010" cy="251460"/>
          </a:xfrm>
          <a:prstGeom prst="rect">
            <a:avLst/>
          </a:prstGeom>
        </p:spPr>
      </p:pic>
      <p:pic>
        <p:nvPicPr>
          <p:cNvPr id="6" name="Picture 5" descr="ED_cut.pn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4871" b="10769"/>
          <a:stretch/>
        </p:blipFill>
        <p:spPr>
          <a:xfrm flipH="1">
            <a:off x="260016" y="1124744"/>
            <a:ext cx="5220465" cy="5260813"/>
          </a:xfrm>
          <a:prstGeom prst="rect">
            <a:avLst/>
          </a:prstGeom>
        </p:spPr>
      </p:pic>
      <p:pic>
        <p:nvPicPr>
          <p:cNvPr id="5" name="PFE element 248" descr="S1Y3KVjxgJzZ109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72" y="1311569"/>
            <a:ext cx="4812030" cy="5078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66"/>
          <a:stretch/>
        </p:blipFill>
        <p:spPr>
          <a:xfrm>
            <a:off x="6561288" y="3486690"/>
            <a:ext cx="3181660" cy="3167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9"/>
          <a:stretch/>
        </p:blipFill>
        <p:spPr>
          <a:xfrm>
            <a:off x="6566792" y="145971"/>
            <a:ext cx="3176156" cy="3154908"/>
          </a:xfrm>
          <a:prstGeom prst="rect">
            <a:avLst/>
          </a:prstGeom>
        </p:spPr>
      </p:pic>
      <p:pic>
        <p:nvPicPr>
          <p:cNvPr id="12" name="PFE element 251" descr="S1Y3KVjxgJzZ11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108" y="23672"/>
            <a:ext cx="1817370" cy="434340"/>
          </a:xfrm>
          <a:prstGeom prst="rect">
            <a:avLst/>
          </a:prstGeom>
        </p:spPr>
      </p:pic>
      <p:pic>
        <p:nvPicPr>
          <p:cNvPr id="13" name="PFE element 252" descr="S1Y3KVjxgJzZ111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437" y="3412240"/>
            <a:ext cx="2301240" cy="434340"/>
          </a:xfrm>
          <a:prstGeom prst="rect">
            <a:avLst/>
          </a:prstGeom>
        </p:spPr>
      </p:pic>
      <p:pic>
        <p:nvPicPr>
          <p:cNvPr id="16" name="PFE element 253" descr="S1Y3KVjxgJzZ112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849" y="1570237"/>
            <a:ext cx="1638300" cy="659130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3129374" y="1248372"/>
            <a:ext cx="288032" cy="1316532"/>
          </a:xfrm>
          <a:prstGeom prst="rightBrac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7258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55" descr="S1Y3KVjxgJzZ11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3992880" cy="331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546" y="2996952"/>
            <a:ext cx="2150958" cy="2304256"/>
          </a:xfrm>
          <a:prstGeom prst="rect">
            <a:avLst/>
          </a:prstGeom>
        </p:spPr>
      </p:pic>
      <p:pic>
        <p:nvPicPr>
          <p:cNvPr id="8" name="Picture 7" descr="szymon_raw_Sto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1052736"/>
            <a:ext cx="4039698" cy="5508680"/>
          </a:xfrm>
          <a:prstGeom prst="rect">
            <a:avLst/>
          </a:prstGeom>
        </p:spPr>
      </p:pic>
      <p:pic>
        <p:nvPicPr>
          <p:cNvPr id="6" name="PFE element 258" descr="S1Y3KVjxgJzZ11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14" y="1021192"/>
            <a:ext cx="4762500" cy="554736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049640"/>
              </p:ext>
            </p:extLst>
          </p:nvPr>
        </p:nvGraphicFramePr>
        <p:xfrm>
          <a:off x="5529064" y="2047181"/>
          <a:ext cx="209867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9" name="Equation" r:id="rId7" imgW="1498600" imgH="304800" progId="Equation.3">
                  <p:embed/>
                </p:oleObj>
              </mc:Choice>
              <mc:Fallback>
                <p:oleObj name="Equation" r:id="rId7" imgW="14986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064" y="2047181"/>
                        <a:ext cx="2098675" cy="3921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782114"/>
              </p:ext>
            </p:extLst>
          </p:nvPr>
        </p:nvGraphicFramePr>
        <p:xfrm>
          <a:off x="5529064" y="3231381"/>
          <a:ext cx="1760538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60" name="Equation" r:id="rId9" imgW="1257300" imgH="546100" progId="Equation.3">
                  <p:embed/>
                </p:oleObj>
              </mc:Choice>
              <mc:Fallback>
                <p:oleObj name="Equation" r:id="rId9" imgW="12573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064" y="3231381"/>
                        <a:ext cx="1760538" cy="7016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47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61" descr="S1Y3KVjxgJzZ11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4670"/>
            <a:ext cx="3429000" cy="327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916832"/>
            <a:ext cx="4413447" cy="4384449"/>
          </a:xfrm>
          <a:prstGeom prst="rect">
            <a:avLst/>
          </a:prstGeom>
        </p:spPr>
      </p:pic>
      <p:pic>
        <p:nvPicPr>
          <p:cNvPr id="10" name="PFE element 263" descr="S1Y3KVjxgJzZ11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586" y="1906906"/>
            <a:ext cx="4545330" cy="2651760"/>
          </a:xfrm>
          <a:prstGeom prst="rect">
            <a:avLst/>
          </a:prstGeom>
        </p:spPr>
      </p:pic>
      <p:pic>
        <p:nvPicPr>
          <p:cNvPr id="11" name="PFE element 264" descr="S1Y3KVjxgJzZ11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9" y="5968604"/>
            <a:ext cx="2438400" cy="342900"/>
          </a:xfrm>
          <a:prstGeom prst="rect">
            <a:avLst/>
          </a:prstGeom>
        </p:spPr>
      </p:pic>
      <p:pic>
        <p:nvPicPr>
          <p:cNvPr id="12" name="PFE element 265" descr="S1Y3KVjxgJzZ118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309" y="5003906"/>
            <a:ext cx="2465070" cy="371116"/>
          </a:xfrm>
          <a:prstGeom prst="rect">
            <a:avLst/>
          </a:prstGeom>
        </p:spPr>
      </p:pic>
      <p:pic>
        <p:nvPicPr>
          <p:cNvPr id="13" name="PFE element 266" descr="S1Y3KVjxgJzZ120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2" y="1602068"/>
            <a:ext cx="3832860" cy="3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2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67" descr="S1Y3KVjxgJzZ12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457950" cy="331470"/>
          </a:xfrm>
          <a:prstGeom prst="rect">
            <a:avLst/>
          </a:prstGeom>
        </p:spPr>
      </p:pic>
      <p:pic>
        <p:nvPicPr>
          <p:cNvPr id="11" name="PFE element 268" descr="S1Y3KVjxgJzZ12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4" y="5458091"/>
            <a:ext cx="2400300" cy="355813"/>
          </a:xfrm>
          <a:prstGeom prst="rect">
            <a:avLst/>
          </a:prstGeom>
        </p:spPr>
      </p:pic>
      <p:pic>
        <p:nvPicPr>
          <p:cNvPr id="12" name="PFE element 269" descr="S1Y3KVjxgJzZ123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006" y="1559602"/>
            <a:ext cx="4762500" cy="2956560"/>
          </a:xfrm>
          <a:prstGeom prst="rect">
            <a:avLst/>
          </a:prstGeom>
        </p:spPr>
      </p:pic>
      <p:pic>
        <p:nvPicPr>
          <p:cNvPr id="6" name="Picture 5" descr="excess_4pi_au-Ref-eta_perPi0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0"/>
          <a:stretch/>
        </p:blipFill>
        <p:spPr>
          <a:xfrm>
            <a:off x="469494" y="1566646"/>
            <a:ext cx="4172484" cy="3900085"/>
          </a:xfrm>
          <a:prstGeom prst="rect">
            <a:avLst/>
          </a:prstGeom>
        </p:spPr>
      </p:pic>
      <p:pic>
        <p:nvPicPr>
          <p:cNvPr id="13" name="PFE element 271" descr="S1Y3KVjxgJzZ124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192" y="2714312"/>
            <a:ext cx="685800" cy="5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72" descr="S1Y3KVjxgJzZ12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85038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6" y="1157177"/>
            <a:ext cx="3958314" cy="4957627"/>
          </a:xfrm>
          <a:prstGeom prst="rect">
            <a:avLst/>
          </a:prstGeom>
        </p:spPr>
      </p:pic>
      <p:pic>
        <p:nvPicPr>
          <p:cNvPr id="14" name="PFE element 274" descr="S1Y3KVjxgJzZ12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752" y="2780600"/>
            <a:ext cx="685800" cy="508850"/>
          </a:xfrm>
          <a:prstGeom prst="rect">
            <a:avLst/>
          </a:prstGeom>
        </p:spPr>
      </p:pic>
      <p:pic>
        <p:nvPicPr>
          <p:cNvPr id="15" name="PFE element 275" descr="S1Y3KVjxgJzZ12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4" y="6106163"/>
            <a:ext cx="2400300" cy="355813"/>
          </a:xfrm>
          <a:prstGeom prst="rect">
            <a:avLst/>
          </a:prstGeom>
        </p:spPr>
      </p:pic>
      <p:pic>
        <p:nvPicPr>
          <p:cNvPr id="16" name="PFE element 276" descr="S1Y3KVjxgJzZ128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30" y="3925905"/>
            <a:ext cx="4914900" cy="1737360"/>
          </a:xfrm>
          <a:prstGeom prst="rect">
            <a:avLst/>
          </a:prstGeom>
        </p:spPr>
      </p:pic>
      <p:pic>
        <p:nvPicPr>
          <p:cNvPr id="11" name="Content Placeholder 14" descr="thermometer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9" b="89806" l="3297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8464" y="414251"/>
            <a:ext cx="885056" cy="998525"/>
          </a:xfrm>
          <a:prstGeom prst="rect">
            <a:avLst/>
          </a:prstGeom>
        </p:spPr>
      </p:pic>
      <p:pic>
        <p:nvPicPr>
          <p:cNvPr id="17" name="PFE element 278" descr="S1Y3KVjxgJzZ12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006" y="1559602"/>
            <a:ext cx="4762500" cy="295656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376320"/>
              </p:ext>
            </p:extLst>
          </p:nvPr>
        </p:nvGraphicFramePr>
        <p:xfrm>
          <a:off x="5817096" y="4358494"/>
          <a:ext cx="1512168" cy="510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8" name="Equation" r:id="rId11" imgW="1168400" imgH="419100" progId="Equation.3">
                  <p:embed/>
                </p:oleObj>
              </mc:Choice>
              <mc:Fallback>
                <p:oleObj name="Equation" r:id="rId11" imgW="11684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7096" y="4358494"/>
                        <a:ext cx="1512168" cy="51066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817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80" descr="S1Y3KVjxgJzZ13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81990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449" y="488950"/>
            <a:ext cx="599504" cy="946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6" y="1435766"/>
            <a:ext cx="4328023" cy="4297490"/>
          </a:xfrm>
          <a:prstGeom prst="rect">
            <a:avLst/>
          </a:prstGeom>
        </p:spPr>
      </p:pic>
      <p:pic>
        <p:nvPicPr>
          <p:cNvPr id="13" name="PFE element 283" descr="S1Y3KVjxgJzZ13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552" y="4138876"/>
            <a:ext cx="685800" cy="520328"/>
          </a:xfrm>
          <a:prstGeom prst="rect">
            <a:avLst/>
          </a:prstGeom>
        </p:spPr>
      </p:pic>
      <p:pic>
        <p:nvPicPr>
          <p:cNvPr id="14" name="PFE element 284" descr="S1Y3KVjxgJzZ13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4" y="6106163"/>
            <a:ext cx="2400300" cy="355813"/>
          </a:xfrm>
          <a:prstGeom prst="rect">
            <a:avLst/>
          </a:prstGeom>
        </p:spPr>
      </p:pic>
      <p:pic>
        <p:nvPicPr>
          <p:cNvPr id="15" name="PFE element 285" descr="S1Y3KVjxgJzZ133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39" y="1700808"/>
            <a:ext cx="4583430" cy="1611630"/>
          </a:xfrm>
          <a:prstGeom prst="rect">
            <a:avLst/>
          </a:prstGeom>
        </p:spPr>
      </p:pic>
      <p:pic>
        <p:nvPicPr>
          <p:cNvPr id="16" name="PFE element 286" descr="S1Y3KVjxgJzZ134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570" y="4369686"/>
            <a:ext cx="4305300" cy="107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3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87" descr="S1Y3KVjxgJzZ13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063490" cy="331470"/>
          </a:xfrm>
          <a:prstGeom prst="rect">
            <a:avLst/>
          </a:prstGeom>
        </p:spPr>
      </p:pic>
      <p:pic>
        <p:nvPicPr>
          <p:cNvPr id="4" name="Grafik 16" descr="hydr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32" y="476671"/>
            <a:ext cx="1549311" cy="1130803"/>
          </a:xfrm>
          <a:prstGeom prst="rect">
            <a:avLst/>
          </a:prstGeom>
        </p:spPr>
      </p:pic>
      <p:pic>
        <p:nvPicPr>
          <p:cNvPr id="5" name="Picture 4" descr="Screen Shot 2016-09-05 at 17.29.58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047" y="504056"/>
            <a:ext cx="1111157" cy="1484784"/>
          </a:xfrm>
          <a:prstGeom prst="rect">
            <a:avLst/>
          </a:prstGeom>
        </p:spPr>
      </p:pic>
      <p:sp>
        <p:nvSpPr>
          <p:cNvPr id="6" name="pfehide290" hidden="1"/>
          <p:cNvSpPr txBox="1"/>
          <p:nvPr/>
        </p:nvSpPr>
        <p:spPr>
          <a:xfrm>
            <a:off x="360000" y="2420888"/>
            <a:ext cx="7056784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8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1pPr>
            <a:lvl2pPr marL="74295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2pPr>
            <a:lvl3pPr marL="538163" indent="-18732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3pPr>
            <a:lvl4pPr marL="71755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4pPr>
            <a:lvl5pPr marL="908050" indent="-1889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4E73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 charset="0"/>
                <a:ea typeface="+mn-ea" charset="0"/>
                <a:cs typeface="Gill Sans Light" charset="0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D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ivide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space-time evolution into 4-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dimensional cells</a:t>
            </a:r>
            <a:b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</a:b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	21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x 21 x 21 space cells (1fm</a:t>
            </a:r>
            <a:r>
              <a:rPr lang="en-US" sz="1600" baseline="30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3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), 30 time steps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~ 280 k cells</a:t>
            </a:r>
          </a:p>
          <a:p>
            <a:pPr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D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etermine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for each cell the bulk properties like </a:t>
            </a:r>
            <a:r>
              <a:rPr lang="en-US" sz="1600" i="1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T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B</a:t>
            </a:r>
            <a:r>
              <a:rPr lang="en-US" sz="1600" i="1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600" baseline="-25000" dirty="0" err="1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p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,</a:t>
            </a:r>
            <a:b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</a:b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collective velocity</a:t>
            </a:r>
            <a:endParaRPr lang="en-US" sz="1600" baseline="-250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8427" y="2411926"/>
            <a:ext cx="7059930" cy="1242060"/>
            <a:chOff x="317500" y="317500"/>
            <a:chExt cx="7059930" cy="1242060"/>
          </a:xfrm>
        </p:grpSpPr>
        <p:pic>
          <p:nvPicPr>
            <p:cNvPr id="21" name="PFE element 290" descr="S1Y3KVjxgJzZ136.png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059930" cy="1242060"/>
            </a:xfrm>
            <a:prstGeom prst="rect">
              <a:avLst/>
            </a:prstGeom>
          </p:spPr>
        </p:pic>
        <p:sp>
          <p:nvSpPr>
            <p:cNvPr id="22" name="Shape_167"/>
            <p:cNvSpPr/>
            <p:nvPr/>
          </p:nvSpPr>
          <p:spPr>
            <a:xfrm>
              <a:off x="317500" y="317500"/>
              <a:ext cx="7059930" cy="12420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FE element 291" descr="S1Y3KVjxgJzZ137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28" y="1043982"/>
            <a:ext cx="8648700" cy="1394460"/>
          </a:xfrm>
          <a:prstGeom prst="rect">
            <a:avLst/>
          </a:prstGeom>
        </p:spPr>
      </p:pic>
      <p:pic>
        <p:nvPicPr>
          <p:cNvPr id="8" name="Inhaltsplatzhalter 3" descr="AuAu_evol_40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2046965"/>
            <a:ext cx="2310601" cy="2246131"/>
          </a:xfrm>
          <a:prstGeom prst="rect">
            <a:avLst/>
          </a:prstGeom>
        </p:spPr>
      </p:pic>
      <p:pic>
        <p:nvPicPr>
          <p:cNvPr id="9" name="Bildplatzhalter 5" descr="center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44" y="2662312"/>
            <a:ext cx="489704" cy="779388"/>
          </a:xfrm>
          <a:prstGeom prst="rect">
            <a:avLst/>
          </a:prstGeom>
        </p:spPr>
      </p:pic>
      <p:sp>
        <p:nvSpPr>
          <p:cNvPr id="10" name="pfehide294" hidden="1"/>
          <p:cNvSpPr>
            <a:spLocks noGrp="1"/>
          </p:cNvSpPr>
          <p:nvPr>
            <p:ph sz="quarter" idx="4294967295"/>
          </p:nvPr>
        </p:nvSpPr>
        <p:spPr>
          <a:xfrm>
            <a:off x="360000" y="4005064"/>
            <a:ext cx="6825248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Apply in-medium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&amp;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spectral functions to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compute EM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emission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rates</a:t>
            </a:r>
            <a:b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</a:b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Wingdings"/>
              </a:rPr>
              <a:t>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parameterization of RW in-medium spectral function</a:t>
            </a:r>
          </a:p>
          <a:p>
            <a:pPr marL="285750" indent="-285750">
              <a:spcAft>
                <a:spcPts val="300"/>
              </a:spcAft>
              <a:buClr>
                <a:srgbClr val="EF921B"/>
              </a:buClr>
              <a:buSzPct val="70000"/>
              <a:buFont typeface="Wingdings" charset="2"/>
              <a:buChar char=""/>
            </a:pP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Sum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up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contributions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of all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cells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56959" y="3999721"/>
            <a:ext cx="6831330" cy="1306830"/>
            <a:chOff x="317500" y="317500"/>
            <a:chExt cx="6831330" cy="1306830"/>
          </a:xfrm>
        </p:grpSpPr>
        <p:pic>
          <p:nvPicPr>
            <p:cNvPr id="25" name="PFE element 294" descr="S1Y3KVjxgJzZ138.png"/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31330" cy="1306830"/>
            </a:xfrm>
            <a:prstGeom prst="rect">
              <a:avLst/>
            </a:prstGeom>
          </p:spPr>
        </p:pic>
        <p:sp>
          <p:nvSpPr>
            <p:cNvPr id="26" name="Shape_168"/>
            <p:cNvSpPr/>
            <p:nvPr/>
          </p:nvSpPr>
          <p:spPr>
            <a:xfrm>
              <a:off x="317500" y="317500"/>
              <a:ext cx="6831330" cy="13068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FE element 295" descr="S1Y3KVjxgJzZ139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" y="5728902"/>
            <a:ext cx="7185660" cy="1078230"/>
          </a:xfrm>
          <a:prstGeom prst="rect">
            <a:avLst/>
          </a:prstGeom>
        </p:spPr>
      </p:pic>
      <p:pic>
        <p:nvPicPr>
          <p:cNvPr id="12" name="Inhaltsplatzhalter 10" descr="pluto_input_mpt_auau1.23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198" y="4437112"/>
            <a:ext cx="2310601" cy="1988251"/>
          </a:xfrm>
          <a:prstGeom prst="rect">
            <a:avLst/>
          </a:prstGeom>
        </p:spPr>
      </p:pic>
      <p:sp>
        <p:nvSpPr>
          <p:cNvPr id="13" name="pfehide297" hidden="1"/>
          <p:cNvSpPr txBox="1"/>
          <p:nvPr/>
        </p:nvSpPr>
        <p:spPr>
          <a:xfrm>
            <a:off x="7426672" y="444981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AuAu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 at 1.23 </a:t>
            </a:r>
            <a:r>
              <a:rPr lang="en-US" sz="1400" dirty="0" err="1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rPr>
              <a:t>GeV</a:t>
            </a:r>
            <a:endParaRPr lang="en-US" sz="1400" dirty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417323" y="4444924"/>
            <a:ext cx="2106930" cy="317553"/>
            <a:chOff x="317500" y="317500"/>
            <a:chExt cx="2106930" cy="317553"/>
          </a:xfrm>
        </p:grpSpPr>
        <p:pic>
          <p:nvPicPr>
            <p:cNvPr id="29" name="PFE element 297" descr="S1Y3KVjxgJzZ140.png"/>
            <p:cNvPicPr>
              <a:picLocks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106930" cy="317553"/>
            </a:xfrm>
            <a:prstGeom prst="rect">
              <a:avLst/>
            </a:prstGeom>
          </p:spPr>
        </p:pic>
        <p:sp>
          <p:nvSpPr>
            <p:cNvPr id="30" name="Shape_169"/>
            <p:cNvSpPr/>
            <p:nvPr/>
          </p:nvSpPr>
          <p:spPr>
            <a:xfrm>
              <a:off x="317500" y="317500"/>
              <a:ext cx="2106930" cy="31755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pfehide298" hidden="1"/>
          <p:cNvGrpSpPr>
            <a:grpSpLocks/>
          </p:cNvGrpSpPr>
          <p:nvPr/>
        </p:nvGrpSpPr>
        <p:grpSpPr bwMode="auto">
          <a:xfrm rot="901011">
            <a:off x="8820043" y="2132138"/>
            <a:ext cx="942886" cy="1089810"/>
            <a:chOff x="1782" y="2119"/>
            <a:chExt cx="971" cy="1338"/>
          </a:xfrm>
        </p:grpSpPr>
        <p:sp>
          <p:nvSpPr>
            <p:cNvPr id="15" name="Line 14" hidden="1"/>
            <p:cNvSpPr>
              <a:spLocks noChangeShapeType="1"/>
            </p:cNvSpPr>
            <p:nvPr/>
          </p:nvSpPr>
          <p:spPr bwMode="auto">
            <a:xfrm rot="16975540" flipV="1">
              <a:off x="1779" y="2694"/>
              <a:ext cx="537" cy="106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5" hidden="1"/>
            <p:cNvSpPr>
              <a:spLocks noChangeShapeType="1"/>
            </p:cNvSpPr>
            <p:nvPr/>
          </p:nvSpPr>
          <p:spPr bwMode="auto">
            <a:xfrm rot="16975540">
              <a:off x="2049" y="2701"/>
              <a:ext cx="403" cy="337"/>
            </a:xfrm>
            <a:prstGeom prst="line">
              <a:avLst/>
            </a:prstGeom>
            <a:solidFill>
              <a:schemeClr val="accent1"/>
            </a:solidFill>
            <a:ln w="19050" cmpd="sng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 hidden="1"/>
            <p:cNvSpPr>
              <a:spLocks noChangeArrowheads="1"/>
            </p:cNvSpPr>
            <p:nvPr/>
          </p:nvSpPr>
          <p:spPr bwMode="auto">
            <a:xfrm rot="20698989">
              <a:off x="1782" y="2119"/>
              <a:ext cx="36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+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8" name="Rectangle 17" hidden="1"/>
            <p:cNvSpPr>
              <a:spLocks noChangeArrowheads="1"/>
            </p:cNvSpPr>
            <p:nvPr/>
          </p:nvSpPr>
          <p:spPr bwMode="auto">
            <a:xfrm rot="20698989">
              <a:off x="2366" y="2421"/>
              <a:ext cx="387" cy="488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56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28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00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7213" indent="1588" algn="l" rtl="0" fontAlgn="base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3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l" defTabSz="762000" eaLnBrk="0" hangingPunct="0">
                <a:defRPr/>
              </a:pPr>
              <a:r>
                <a:rPr lang="en-US" sz="2000" i="1" dirty="0" smtClean="0">
                  <a:solidFill>
                    <a:srgbClr val="0D0D0D"/>
                  </a:solidFill>
                  <a:latin typeface="Cambria"/>
                  <a:cs typeface="Cambria"/>
                </a:rPr>
                <a:t>l </a:t>
              </a:r>
              <a:r>
                <a:rPr lang="en-US" sz="2000" baseline="40000" dirty="0" smtClean="0">
                  <a:solidFill>
                    <a:srgbClr val="0D0D0D"/>
                  </a:solidFill>
                  <a:latin typeface="Cambria"/>
                  <a:cs typeface="Cambria"/>
                </a:rPr>
                <a:t>-</a:t>
              </a:r>
              <a:endParaRPr lang="en-US" sz="2000" baseline="40000" dirty="0">
                <a:solidFill>
                  <a:srgbClr val="0D0D0D"/>
                </a:solidFill>
                <a:latin typeface="Cambria"/>
                <a:cs typeface="Cambria"/>
              </a:endParaRPr>
            </a:p>
          </p:txBody>
        </p:sp>
        <p:sp>
          <p:nvSpPr>
            <p:cNvPr id="19" name="Freeform 18" hidden="1"/>
            <p:cNvSpPr>
              <a:spLocks/>
            </p:cNvSpPr>
            <p:nvPr/>
          </p:nvSpPr>
          <p:spPr bwMode="auto">
            <a:xfrm rot="18075541">
              <a:off x="1712" y="3177"/>
              <a:ext cx="470" cy="90"/>
            </a:xfrm>
            <a:custGeom>
              <a:avLst/>
              <a:gdLst>
                <a:gd name="T0" fmla="*/ 0 w 576"/>
                <a:gd name="T1" fmla="*/ 14 h 112"/>
                <a:gd name="T2" fmla="*/ 0 w 576"/>
                <a:gd name="T3" fmla="*/ 2 h 112"/>
                <a:gd name="T4" fmla="*/ 0 w 576"/>
                <a:gd name="T5" fmla="*/ 28 h 112"/>
                <a:gd name="T6" fmla="*/ 0 w 576"/>
                <a:gd name="T7" fmla="*/ 2 h 112"/>
                <a:gd name="T8" fmla="*/ 1 w 576"/>
                <a:gd name="T9" fmla="*/ 28 h 112"/>
                <a:gd name="T10" fmla="*/ 1 w 576"/>
                <a:gd name="T11" fmla="*/ 2 h 112"/>
                <a:gd name="T12" fmla="*/ 1 w 576"/>
                <a:gd name="T13" fmla="*/ 28 h 112"/>
                <a:gd name="T14" fmla="*/ 1 w 576"/>
                <a:gd name="T15" fmla="*/ 14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"/>
                <a:gd name="T25" fmla="*/ 0 h 112"/>
                <a:gd name="T26" fmla="*/ 576 w 57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" h="112">
                  <a:moveTo>
                    <a:pt x="0" y="56"/>
                  </a:moveTo>
                  <a:cubicBezTo>
                    <a:pt x="12" y="28"/>
                    <a:pt x="24" y="0"/>
                    <a:pt x="48" y="8"/>
                  </a:cubicBezTo>
                  <a:cubicBezTo>
                    <a:pt x="72" y="16"/>
                    <a:pt x="112" y="104"/>
                    <a:pt x="144" y="104"/>
                  </a:cubicBezTo>
                  <a:cubicBezTo>
                    <a:pt x="176" y="104"/>
                    <a:pt x="208" y="8"/>
                    <a:pt x="240" y="8"/>
                  </a:cubicBezTo>
                  <a:cubicBezTo>
                    <a:pt x="272" y="8"/>
                    <a:pt x="304" y="104"/>
                    <a:pt x="336" y="104"/>
                  </a:cubicBezTo>
                  <a:cubicBezTo>
                    <a:pt x="368" y="104"/>
                    <a:pt x="400" y="8"/>
                    <a:pt x="432" y="8"/>
                  </a:cubicBezTo>
                  <a:cubicBezTo>
                    <a:pt x="464" y="8"/>
                    <a:pt x="504" y="96"/>
                    <a:pt x="528" y="104"/>
                  </a:cubicBezTo>
                  <a:cubicBezTo>
                    <a:pt x="552" y="112"/>
                    <a:pt x="576" y="64"/>
                    <a:pt x="576" y="56"/>
                  </a:cubicBezTo>
                </a:path>
              </a:pathLst>
            </a:custGeom>
            <a:solidFill>
              <a:schemeClr val="accent1"/>
            </a:solidFill>
            <a:ln w="28575">
              <a:solidFill>
                <a:srgbClr val="FFD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67611" y="2170313"/>
            <a:ext cx="1047750" cy="1013460"/>
            <a:chOff x="317500" y="317500"/>
            <a:chExt cx="1047750" cy="1013460"/>
          </a:xfrm>
        </p:grpSpPr>
        <p:pic>
          <p:nvPicPr>
            <p:cNvPr id="32" name="PFE element 298" descr="S1Y3KVjxgJzZ141.png"/>
            <p:cNvPicPr>
              <a:picLocks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047750" cy="1013460"/>
            </a:xfrm>
            <a:prstGeom prst="rect">
              <a:avLst/>
            </a:prstGeom>
          </p:spPr>
        </p:pic>
        <p:sp>
          <p:nvSpPr>
            <p:cNvPr id="33" name="Shape_170"/>
            <p:cNvSpPr/>
            <p:nvPr/>
          </p:nvSpPr>
          <p:spPr>
            <a:xfrm>
              <a:off x="317500" y="317500"/>
              <a:ext cx="1047750" cy="10134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696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uild="p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99" descr="S1Y3KVjxgJzZ14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173980" cy="331470"/>
          </a:xfrm>
          <a:prstGeom prst="rect">
            <a:avLst/>
          </a:prstGeom>
        </p:spPr>
      </p:pic>
      <p:pic>
        <p:nvPicPr>
          <p:cNvPr id="14" name="PFE element 300" descr="S1Y3KVjxgJzZ14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127" y="5443329"/>
            <a:ext cx="7395210" cy="94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93" y="1180342"/>
            <a:ext cx="4167847" cy="4139999"/>
          </a:xfrm>
          <a:prstGeom prst="rect">
            <a:avLst/>
          </a:prstGeom>
        </p:spPr>
      </p:pic>
      <p:pic>
        <p:nvPicPr>
          <p:cNvPr id="6" name="Picture 35" descr="arkcl_minusRef_eta_CG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5803" y="1203843"/>
            <a:ext cx="4433701" cy="409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FE element 303" descr="S1Y3KVjxgJzZ146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785" y="2895946"/>
            <a:ext cx="685800" cy="508850"/>
          </a:xfrm>
          <a:prstGeom prst="rect">
            <a:avLst/>
          </a:prstGeom>
        </p:spPr>
      </p:pic>
      <p:pic>
        <p:nvPicPr>
          <p:cNvPr id="16" name="PFE element 304" descr="S1Y3KVjxgJzZ14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321" y="2895946"/>
            <a:ext cx="685800" cy="5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0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05" descr="S1Y3KVjxgJzZ14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492240" cy="331470"/>
          </a:xfrm>
          <a:prstGeom prst="rect">
            <a:avLst/>
          </a:prstGeom>
        </p:spPr>
      </p:pic>
      <p:pic>
        <p:nvPicPr>
          <p:cNvPr id="5" name="PFE element 306" descr="S1Y3KVjxgJzZ14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29" y="4037900"/>
            <a:ext cx="4964430" cy="1192530"/>
          </a:xfrm>
          <a:prstGeom prst="rect">
            <a:avLst/>
          </a:prstGeom>
        </p:spPr>
      </p:pic>
      <p:pic>
        <p:nvPicPr>
          <p:cNvPr id="7" name="Picture 3" descr="hand_made_QCD_phase_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05136"/>
            <a:ext cx="3430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56123" flipH="1">
            <a:off x="2592388" y="2108299"/>
            <a:ext cx="136525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0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09" descr="S1Y3KVjxgJzZ15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564261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1268760"/>
            <a:ext cx="5099303" cy="3238628"/>
          </a:xfrm>
          <a:prstGeom prst="rect">
            <a:avLst/>
          </a:prstGeom>
        </p:spPr>
      </p:pic>
      <p:pic>
        <p:nvPicPr>
          <p:cNvPr id="9" name="PFE element 311" descr="S1Y3KVjxgJzZ151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5077745"/>
            <a:ext cx="4457700" cy="1383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9294" y="1435854"/>
            <a:ext cx="1224136" cy="2556348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0" name="PFE element 313" descr="S1Y3KVjxgJzZ152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331" y="1600080"/>
            <a:ext cx="4457700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1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1" descr="S1Y3KVjxgJzZ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2670810" cy="25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63" y="1268760"/>
            <a:ext cx="5260801" cy="1815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088" y="1052736"/>
            <a:ext cx="3917048" cy="3598788"/>
          </a:xfrm>
          <a:prstGeom prst="rect">
            <a:avLst/>
          </a:prstGeom>
          <a:effectLst/>
        </p:spPr>
      </p:pic>
      <p:pic>
        <p:nvPicPr>
          <p:cNvPr id="9" name="PFE element 14" descr="S1Y3KVjxgJzZ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417" y="4661721"/>
            <a:ext cx="2499360" cy="342900"/>
          </a:xfrm>
          <a:prstGeom prst="rect">
            <a:avLst/>
          </a:prstGeom>
        </p:spPr>
      </p:pic>
      <p:pic>
        <p:nvPicPr>
          <p:cNvPr id="10" name="PFE element 15" descr="S1Y3KVjxgJzZ9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54" y="4395658"/>
            <a:ext cx="520446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0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14" descr="S1Y3KVjxgJzZ15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739890" cy="331470"/>
          </a:xfrm>
          <a:prstGeom prst="rect">
            <a:avLst/>
          </a:prstGeom>
        </p:spPr>
      </p:pic>
      <p:pic>
        <p:nvPicPr>
          <p:cNvPr id="9" name="PFE element 315" descr="S1Y3KVjxgJzZ15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0" y="4645511"/>
            <a:ext cx="4457700" cy="735330"/>
          </a:xfrm>
          <a:prstGeom prst="rect">
            <a:avLst/>
          </a:prstGeom>
        </p:spPr>
      </p:pic>
      <p:pic>
        <p:nvPicPr>
          <p:cNvPr id="5" name="Picture 4" descr="emitting_source_T_na60_v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72" y="1268760"/>
            <a:ext cx="4660900" cy="3374769"/>
          </a:xfrm>
          <a:prstGeom prst="rect">
            <a:avLst/>
          </a:prstGeom>
        </p:spPr>
      </p:pic>
      <p:pic>
        <p:nvPicPr>
          <p:cNvPr id="10" name="PFE element 317" descr="S1Y3KVjxgJzZ155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388" y="1602185"/>
            <a:ext cx="5204460" cy="4278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4648" y="1435854"/>
            <a:ext cx="1656184" cy="2556348"/>
          </a:xfrm>
          <a:prstGeom prst="rect">
            <a:avLst/>
          </a:prstGeom>
          <a:solidFill>
            <a:srgbClr val="F1950B">
              <a:alpha val="4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3418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19" descr="S1Y3KVjxgJzZ15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3928110" cy="331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4" y="1052736"/>
            <a:ext cx="645775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7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21" descr="S1Y3KVjxgJzZ15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3512820" cy="331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96" y="3062312"/>
            <a:ext cx="4341044" cy="317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518" y="2918296"/>
            <a:ext cx="4062164" cy="3175000"/>
          </a:xfrm>
          <a:prstGeom prst="rect">
            <a:avLst/>
          </a:prstGeom>
        </p:spPr>
      </p:pic>
      <p:pic>
        <p:nvPicPr>
          <p:cNvPr id="10" name="PFE element 324" descr="S1Y3KVjxgJzZ158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71" y="1351502"/>
            <a:ext cx="8644890" cy="650410"/>
          </a:xfrm>
          <a:prstGeom prst="rect">
            <a:avLst/>
          </a:prstGeom>
        </p:spPr>
      </p:pic>
      <p:pic>
        <p:nvPicPr>
          <p:cNvPr id="11" name="PFE element 325" descr="S1Y3KVjxgJzZ16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742" y="2487434"/>
            <a:ext cx="2689860" cy="457200"/>
          </a:xfrm>
          <a:prstGeom prst="rect">
            <a:avLst/>
          </a:prstGeom>
        </p:spPr>
      </p:pic>
      <p:sp>
        <p:nvSpPr>
          <p:cNvPr id="8" name="AutoShape 61"/>
          <p:cNvSpPr>
            <a:spLocks noChangeArrowheads="1"/>
          </p:cNvSpPr>
          <p:nvPr/>
        </p:nvSpPr>
        <p:spPr bwMode="auto">
          <a:xfrm>
            <a:off x="4736976" y="4077073"/>
            <a:ext cx="720080" cy="288031"/>
          </a:xfrm>
          <a:prstGeom prst="rightArrow">
            <a:avLst>
              <a:gd name="adj1" fmla="val 50000"/>
              <a:gd name="adj2" fmla="val 30006"/>
            </a:avLst>
          </a:prstGeom>
          <a:solidFill>
            <a:sysClr val="window" lastClr="FFFFFF">
              <a:lumMod val="85000"/>
            </a:sysClr>
          </a:solidFill>
          <a:ln w="38100">
            <a:solidFill>
              <a:srgbClr val="EF921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 kern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4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327" descr="S1Y3KVjxgJzZ161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2686050" cy="331470"/>
          </a:xfrm>
          <a:prstGeom prst="rect">
            <a:avLst/>
          </a:prstGeom>
        </p:spPr>
      </p:pic>
      <p:pic>
        <p:nvPicPr>
          <p:cNvPr id="11" name="PFE element 328" descr="S1Y3KVjxgJzZ162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61" y="1321770"/>
            <a:ext cx="4000500" cy="499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637" y="488950"/>
            <a:ext cx="738414" cy="999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163" y="1591041"/>
            <a:ext cx="5454365" cy="3998199"/>
          </a:xfrm>
          <a:prstGeom prst="rect">
            <a:avLst/>
          </a:prstGeom>
        </p:spPr>
      </p:pic>
      <p:pic>
        <p:nvPicPr>
          <p:cNvPr id="15" name="PFE element 331" descr="S1Y3KVjxgJzZ163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227" y="1691313"/>
            <a:ext cx="533400" cy="419100"/>
          </a:xfrm>
          <a:prstGeom prst="rect">
            <a:avLst/>
          </a:prstGeom>
        </p:spPr>
      </p:pic>
      <p:pic>
        <p:nvPicPr>
          <p:cNvPr id="16" name="PFE element 332" descr="S1Y3KVjxgJzZ164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690" y="3426280"/>
            <a:ext cx="673366" cy="405550"/>
          </a:xfrm>
          <a:prstGeom prst="rect">
            <a:avLst/>
          </a:prstGeom>
        </p:spPr>
      </p:pic>
      <p:pic>
        <p:nvPicPr>
          <p:cNvPr id="17" name="PFE element 333" descr="S1Y3KVjxgJzZ165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329" y="2555409"/>
            <a:ext cx="659130" cy="4191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944178" y="2852936"/>
            <a:ext cx="1160950" cy="4320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8984" y="3717032"/>
            <a:ext cx="504056" cy="36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96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336" descr="S1Y3KVjxgJzZ166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7239000" cy="331470"/>
          </a:xfrm>
          <a:prstGeom prst="rect">
            <a:avLst/>
          </a:prstGeom>
        </p:spPr>
      </p:pic>
      <p:pic>
        <p:nvPicPr>
          <p:cNvPr id="7" name="PFE element 337" descr="S1Y3KVjxgJzZ167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126" y="1615428"/>
            <a:ext cx="4686300" cy="3402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4" y="1620008"/>
            <a:ext cx="462842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8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39" descr="S1Y3KVjxgJzZ16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5290"/>
            <a:ext cx="5036820" cy="386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1340768"/>
            <a:ext cx="3395871" cy="329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758" y="1348036"/>
            <a:ext cx="3388522" cy="3284984"/>
          </a:xfrm>
          <a:prstGeom prst="rect">
            <a:avLst/>
          </a:prstGeom>
        </p:spPr>
      </p:pic>
      <p:pic>
        <p:nvPicPr>
          <p:cNvPr id="10" name="PFE element 342" descr="S1Y3KVjxgJzZ16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920" y="1121130"/>
            <a:ext cx="4953000" cy="345782"/>
          </a:xfrm>
          <a:prstGeom prst="rect">
            <a:avLst/>
          </a:prstGeom>
        </p:spPr>
      </p:pic>
      <p:pic>
        <p:nvPicPr>
          <p:cNvPr id="11" name="PFE element 343" descr="S1Y3KVjxgJzZ171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60" y="1116115"/>
            <a:ext cx="2819400" cy="355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1463298"/>
            <a:ext cx="2387600" cy="137525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7329264" y="1916832"/>
            <a:ext cx="1512168" cy="1224136"/>
          </a:xfrm>
          <a:prstGeom prst="straightConnector1">
            <a:avLst/>
          </a:prstGeom>
          <a:ln w="6350" cmpd="sng">
            <a:solidFill>
              <a:srgbClr val="EF92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FE element 346" descr="S1Y3KVjxgJzZ172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2" y="5007456"/>
            <a:ext cx="907542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FE element 347" descr="S1Y3KVjxgJzZ17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9905"/>
            <a:ext cx="6374130" cy="377190"/>
          </a:xfrm>
          <a:prstGeom prst="rect">
            <a:avLst/>
          </a:prstGeom>
        </p:spPr>
      </p:pic>
      <p:pic>
        <p:nvPicPr>
          <p:cNvPr id="10" name="PFE element 348" descr="S1Y3KVjxgJzZ17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92" y="1109476"/>
            <a:ext cx="9372600" cy="1965960"/>
          </a:xfrm>
          <a:prstGeom prst="rect">
            <a:avLst/>
          </a:prstGeom>
        </p:spPr>
      </p:pic>
      <p:pic>
        <p:nvPicPr>
          <p:cNvPr id="12" name="PFE element 349" descr="S1Y3KVjxgJzZ176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101" y="2405762"/>
            <a:ext cx="778383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2852936"/>
            <a:ext cx="5062533" cy="3645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050" y="2924943"/>
            <a:ext cx="4000446" cy="2880321"/>
          </a:xfrm>
          <a:prstGeom prst="rect">
            <a:avLst/>
          </a:prstGeom>
        </p:spPr>
      </p:pic>
      <p:pic>
        <p:nvPicPr>
          <p:cNvPr id="13" name="PFE element 352" descr="S1Y3KVjxgJzZ177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69" y="5943446"/>
            <a:ext cx="34899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53" descr="S1Y3KVjxgJzZ178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05290"/>
            <a:ext cx="6412230" cy="386420"/>
          </a:xfrm>
          <a:prstGeom prst="rect">
            <a:avLst/>
          </a:prstGeom>
        </p:spPr>
      </p:pic>
      <p:pic>
        <p:nvPicPr>
          <p:cNvPr id="11" name="PFE element 354" descr="S1Y3KVjxgJzZ179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64" y="1122705"/>
            <a:ext cx="4541520" cy="650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54" y="1700808"/>
            <a:ext cx="4874701" cy="3312368"/>
          </a:xfrm>
          <a:prstGeom prst="rect">
            <a:avLst/>
          </a:prstGeom>
        </p:spPr>
      </p:pic>
      <p:pic>
        <p:nvPicPr>
          <p:cNvPr id="12" name="PFE element 356" descr="S1Y3KVjxgJzZ18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59" y="5234137"/>
            <a:ext cx="4545330" cy="1344930"/>
          </a:xfrm>
          <a:prstGeom prst="rect">
            <a:avLst/>
          </a:prstGeom>
        </p:spPr>
      </p:pic>
      <p:sp>
        <p:nvSpPr>
          <p:cNvPr id="8" name="pfehide357" hidden="1"/>
          <p:cNvSpPr/>
          <p:nvPr/>
        </p:nvSpPr>
        <p:spPr>
          <a:xfrm>
            <a:off x="6147255" y="2325221"/>
            <a:ext cx="350132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dirty="0">
                <a:solidFill>
                  <a:srgbClr val="EF921B"/>
                </a:solidFill>
                <a:latin typeface="Gill Sans"/>
                <a:cs typeface="Gill Sans"/>
              </a:rPr>
              <a:t>Data compatible with cocktail within uncertainties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145316" y="2324537"/>
            <a:ext cx="3505200" cy="647700"/>
            <a:chOff x="317500" y="317500"/>
            <a:chExt cx="3505200" cy="647700"/>
          </a:xfrm>
        </p:grpSpPr>
        <p:pic>
          <p:nvPicPr>
            <p:cNvPr id="13" name="PFE element 357" descr="S1Y3KVjxgJzZ182.png"/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505200" cy="647700"/>
            </a:xfrm>
            <a:prstGeom prst="rect">
              <a:avLst/>
            </a:prstGeom>
          </p:spPr>
        </p:pic>
        <p:sp>
          <p:nvSpPr>
            <p:cNvPr id="14" name="Shape_171"/>
            <p:cNvSpPr/>
            <p:nvPr/>
          </p:nvSpPr>
          <p:spPr>
            <a:xfrm>
              <a:off x="317500" y="317500"/>
              <a:ext cx="3505200" cy="6477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368" y="488950"/>
            <a:ext cx="135413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96" y="3047534"/>
            <a:ext cx="3750095" cy="33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60" descr="S1Y3KVjxgJzZ18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3848100" cy="25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59" y="1556792"/>
            <a:ext cx="4352093" cy="4320480"/>
          </a:xfrm>
          <a:prstGeom prst="rect">
            <a:avLst/>
          </a:prstGeom>
        </p:spPr>
      </p:pic>
      <p:pic>
        <p:nvPicPr>
          <p:cNvPr id="10" name="PFE element 362" descr="S1Y3KVjxgJzZ184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053" y="1258253"/>
            <a:ext cx="2335530" cy="454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6" y="4581128"/>
            <a:ext cx="2064902" cy="1845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783" y="934368"/>
            <a:ext cx="2029659" cy="1100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290" y="2492896"/>
            <a:ext cx="3032152" cy="1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66" descr="S1Y3KVjxgJzZ185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49910"/>
            <a:ext cx="3543300" cy="297180"/>
          </a:xfrm>
          <a:prstGeom prst="rect">
            <a:avLst/>
          </a:prstGeom>
        </p:spPr>
      </p:pic>
      <p:pic>
        <p:nvPicPr>
          <p:cNvPr id="6" name="PFE element 367" descr="S1Y3KVjxgJzZ186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220788"/>
            <a:ext cx="8107680" cy="3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7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6" descr="S1Y3KVjxgJzZ10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3017520" cy="25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864" y="692695"/>
            <a:ext cx="2835720" cy="2213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16" y="692696"/>
            <a:ext cx="2709776" cy="2132856"/>
          </a:xfrm>
          <a:prstGeom prst="rect">
            <a:avLst/>
          </a:prstGeom>
        </p:spPr>
      </p:pic>
      <p:pic>
        <p:nvPicPr>
          <p:cNvPr id="10" name="PFE element 19" descr="S1Y3KVjxgJzZ11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972" y="2899868"/>
            <a:ext cx="2956560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3" y="2992395"/>
            <a:ext cx="4033465" cy="3370430"/>
          </a:xfrm>
          <a:prstGeom prst="rect">
            <a:avLst/>
          </a:prstGeom>
        </p:spPr>
      </p:pic>
      <p:sp>
        <p:nvSpPr>
          <p:cNvPr id="9" name="pfehide21" hidden="1"/>
          <p:cNvSpPr/>
          <p:nvPr/>
        </p:nvSpPr>
        <p:spPr>
          <a:xfrm>
            <a:off x="4664968" y="5281209"/>
            <a:ext cx="347049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solidFill>
                  <a:srgbClr val="0076AE"/>
                </a:solidFill>
                <a:latin typeface="Gill Sans"/>
                <a:cs typeface="Gill Sans"/>
              </a:rPr>
              <a:t>Open charm contribution</a:t>
            </a:r>
          </a:p>
          <a:p>
            <a:r>
              <a:rPr lang="en-US" sz="2000" dirty="0">
                <a:solidFill>
                  <a:srgbClr val="0076AE"/>
                </a:solidFill>
                <a:latin typeface="Gill Sans"/>
                <a:cs typeface="Gill Sans"/>
              </a:rPr>
              <a:t>becomes significant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60952" y="5273202"/>
            <a:ext cx="3478530" cy="723900"/>
            <a:chOff x="317500" y="317500"/>
            <a:chExt cx="3478530" cy="723900"/>
          </a:xfrm>
        </p:grpSpPr>
        <p:pic>
          <p:nvPicPr>
            <p:cNvPr id="11" name="PFE element 21" descr="S1Y3KVjxgJzZ12.png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478530" cy="723900"/>
            </a:xfrm>
            <a:prstGeom prst="rect">
              <a:avLst/>
            </a:prstGeom>
          </p:spPr>
        </p:pic>
        <p:sp>
          <p:nvSpPr>
            <p:cNvPr id="12" name="Shape_157"/>
            <p:cNvSpPr/>
            <p:nvPr/>
          </p:nvSpPr>
          <p:spPr>
            <a:xfrm>
              <a:off x="317500" y="317500"/>
              <a:ext cx="3478530" cy="7239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59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2" descr="S1Y3KVjxgJzZ13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72770"/>
            <a:ext cx="6187440" cy="251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016" y="1500891"/>
            <a:ext cx="4445000" cy="4445000"/>
          </a:xfrm>
          <a:prstGeom prst="rect">
            <a:avLst/>
          </a:prstGeom>
        </p:spPr>
      </p:pic>
      <p:pic>
        <p:nvPicPr>
          <p:cNvPr id="7" name="Picture 6" descr="stardetector-350p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1500891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5" descr="S1Y3KVjxgJzZ14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2765"/>
            <a:ext cx="6176010" cy="331470"/>
          </a:xfrm>
          <a:prstGeom prst="rect">
            <a:avLst/>
          </a:prstGeom>
        </p:spPr>
      </p:pic>
      <p:pic>
        <p:nvPicPr>
          <p:cNvPr id="8" name="PFE element 26" descr="S1Y3KVjxgJzZ15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110" y="1612079"/>
            <a:ext cx="4686300" cy="449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620008"/>
            <a:ext cx="5706434" cy="4293096"/>
          </a:xfrm>
          <a:prstGeom prst="rect">
            <a:avLst/>
          </a:prstGeom>
        </p:spPr>
      </p:pic>
      <p:pic>
        <p:nvPicPr>
          <p:cNvPr id="10" name="PFE element 28" descr="S1Y3KVjxgJzZ16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778" y="1612180"/>
            <a:ext cx="34671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1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9" descr="S1Y3KVjxgJzZ17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34670"/>
            <a:ext cx="2651760" cy="327660"/>
          </a:xfrm>
          <a:prstGeom prst="rect">
            <a:avLst/>
          </a:prstGeom>
        </p:spPr>
      </p:pic>
      <p:sp>
        <p:nvSpPr>
          <p:cNvPr id="6" name="pfehide30" hidden="1"/>
          <p:cNvSpPr/>
          <p:nvPr/>
        </p:nvSpPr>
        <p:spPr>
          <a:xfrm>
            <a:off x="3512840" y="509771"/>
            <a:ext cx="410547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56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28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00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7213" indent="1588" algn="l" rtl="0" fontAlgn="base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3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800" dirty="0">
                <a:solidFill>
                  <a:srgbClr val="EF921B"/>
                </a:solidFill>
                <a:latin typeface="Gill Sans"/>
                <a:cs typeface="Gill Sans"/>
              </a:rPr>
              <a:t>S/B ~ 1/500 (!) for minimum bias </a:t>
            </a:r>
            <a:r>
              <a:rPr lang="en-US" sz="1800" dirty="0" smtClean="0">
                <a:solidFill>
                  <a:srgbClr val="EF921B"/>
                </a:solidFill>
                <a:latin typeface="Gill Sans"/>
                <a:cs typeface="Gill Sans"/>
              </a:rPr>
              <a:t>events</a:t>
            </a:r>
          </a:p>
          <a:p>
            <a:pPr algn="r"/>
            <a:endParaRPr lang="en-US" sz="1800" dirty="0">
              <a:solidFill>
                <a:srgbClr val="EF921B"/>
              </a:solidFill>
              <a:latin typeface="Gill Sans"/>
              <a:cs typeface="Gill Sans"/>
            </a:endParaRPr>
          </a:p>
          <a:p>
            <a:pPr algn="r"/>
            <a:r>
              <a:rPr lang="en-US" sz="1800" dirty="0" smtClean="0">
                <a:latin typeface="Gill Sans"/>
                <a:cs typeface="Gill Sans"/>
                <a:sym typeface="Wingdings"/>
              </a:rPr>
              <a:t> CB must be reduced!</a:t>
            </a:r>
            <a:endParaRPr lang="en-US" sz="1800" dirty="0">
              <a:latin typeface="Gill Sans"/>
              <a:cs typeface="Gill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8177" y="508521"/>
            <a:ext cx="4114800" cy="925830"/>
            <a:chOff x="317500" y="317500"/>
            <a:chExt cx="4114800" cy="925830"/>
          </a:xfrm>
        </p:grpSpPr>
        <p:pic>
          <p:nvPicPr>
            <p:cNvPr id="5" name="PFE element 30" descr="S1Y3KVjxgJzZ18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114800" cy="925830"/>
            </a:xfrm>
            <a:prstGeom prst="rect">
              <a:avLst/>
            </a:prstGeom>
          </p:spPr>
        </p:pic>
        <p:sp>
          <p:nvSpPr>
            <p:cNvPr id="7" name="Shape_158"/>
            <p:cNvSpPr/>
            <p:nvPr/>
          </p:nvSpPr>
          <p:spPr>
            <a:xfrm>
              <a:off x="317500" y="317500"/>
              <a:ext cx="4114800" cy="9258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888" y="1979548"/>
            <a:ext cx="5697526" cy="4320480"/>
          </a:xfrm>
          <a:prstGeom prst="rect">
            <a:avLst/>
          </a:prstGeom>
        </p:spPr>
      </p:pic>
      <p:pic>
        <p:nvPicPr>
          <p:cNvPr id="12" name="PFE element 32" descr="S1Y3KVjxgJzZ19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29" y="6150178"/>
            <a:ext cx="4964430" cy="381000"/>
          </a:xfrm>
          <a:prstGeom prst="rect">
            <a:avLst/>
          </a:prstGeom>
        </p:spPr>
      </p:pic>
      <p:pic>
        <p:nvPicPr>
          <p:cNvPr id="13" name="PFE element 33" descr="S1Y3KVjxgJzZ20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16" y="1195826"/>
            <a:ext cx="3592830" cy="5154930"/>
          </a:xfrm>
          <a:prstGeom prst="rect">
            <a:avLst/>
          </a:prstGeom>
        </p:spPr>
      </p:pic>
      <p:grpSp>
        <p:nvGrpSpPr>
          <p:cNvPr id="15" name="pfehide34" hidden="1"/>
          <p:cNvGrpSpPr/>
          <p:nvPr/>
        </p:nvGrpSpPr>
        <p:grpSpPr>
          <a:xfrm>
            <a:off x="7670080" y="440432"/>
            <a:ext cx="1972289" cy="1404392"/>
            <a:chOff x="7808677" y="152400"/>
            <a:chExt cx="1972289" cy="1404392"/>
          </a:xfrm>
        </p:grpSpPr>
        <p:pic>
          <p:nvPicPr>
            <p:cNvPr id="16" name="Picture 15" descr="mousetrap.jpg" hidden="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 flipH="1">
              <a:off x="7808677" y="152400"/>
              <a:ext cx="1972289" cy="1404392"/>
            </a:xfrm>
            <a:prstGeom prst="rect">
              <a:avLst/>
            </a:prstGeom>
          </p:spPr>
        </p:pic>
        <p:pic>
          <p:nvPicPr>
            <p:cNvPr id="17" name="Picture 16" descr="mousetrap.jpg" hidden="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021736" y="152400"/>
              <a:ext cx="1048420" cy="647700"/>
            </a:xfrm>
            <a:prstGeom prst="rect">
              <a:avLst/>
            </a:prstGeom>
          </p:spPr>
        </p:pic>
        <p:pic>
          <p:nvPicPr>
            <p:cNvPr id="18" name="Picture 17" descr="mousetrap.jpg" hidden="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070156" y="160288"/>
              <a:ext cx="266304" cy="6477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659909" y="432063"/>
            <a:ext cx="1992630" cy="1421130"/>
            <a:chOff x="317500" y="317500"/>
            <a:chExt cx="1992630" cy="1421130"/>
          </a:xfrm>
        </p:grpSpPr>
        <p:pic>
          <p:nvPicPr>
            <p:cNvPr id="14" name="PFE element 34" descr="S1Y3KVjxgJzZ21.png"/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92630" cy="1421130"/>
            </a:xfrm>
            <a:prstGeom prst="rect">
              <a:avLst/>
            </a:prstGeom>
          </p:spPr>
        </p:pic>
        <p:sp>
          <p:nvSpPr>
            <p:cNvPr id="19" name="Shape_159"/>
            <p:cNvSpPr/>
            <p:nvPr/>
          </p:nvSpPr>
          <p:spPr>
            <a:xfrm>
              <a:off x="317500" y="317500"/>
              <a:ext cx="1992630" cy="14211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51000"/>
                    <a:satMod val="130000"/>
                    <a:alpha val="0"/>
                  </a:schemeClr>
                </a:gs>
                <a:gs pos="80000">
                  <a:schemeClr val="accent1">
                    <a:shade val="93000"/>
                    <a:satMod val="130000"/>
                    <a:alpha val="0"/>
                  </a:schemeClr>
                </a:gs>
                <a:gs pos="100000">
                  <a:schemeClr val="accent1">
                    <a:shade val="94000"/>
                    <a:satMod val="135000"/>
                    <a:alpha val="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accent1">
                  <a:shade val="95000"/>
                  <a:satMod val="105000"/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569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5" descr="S1Y3KVjxgJzZ22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13" y="520594"/>
            <a:ext cx="5010150" cy="355813"/>
          </a:xfrm>
          <a:prstGeom prst="rect">
            <a:avLst/>
          </a:prstGeom>
        </p:spPr>
      </p:pic>
      <p:pic>
        <p:nvPicPr>
          <p:cNvPr id="6" name="PFE element 36" descr="S1Y3KVjxgJzZ23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788" y="1613332"/>
            <a:ext cx="4191000" cy="3478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1980048"/>
            <a:ext cx="4148502" cy="3465176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2470211" y="1630040"/>
            <a:ext cx="1449743" cy="2170545"/>
          </a:xfrm>
          <a:custGeom>
            <a:avLst/>
            <a:gdLst>
              <a:gd name="connsiteX0" fmla="*/ 29652 w 1449743"/>
              <a:gd name="connsiteY0" fmla="*/ 2170545 h 2170545"/>
              <a:gd name="connsiteX1" fmla="*/ 6561 w 1449743"/>
              <a:gd name="connsiteY1" fmla="*/ 1893454 h 2170545"/>
              <a:gd name="connsiteX2" fmla="*/ 133561 w 1449743"/>
              <a:gd name="connsiteY2" fmla="*/ 1397000 h 2170545"/>
              <a:gd name="connsiteX3" fmla="*/ 537652 w 1449743"/>
              <a:gd name="connsiteY3" fmla="*/ 889000 h 2170545"/>
              <a:gd name="connsiteX4" fmla="*/ 1057197 w 1449743"/>
              <a:gd name="connsiteY4" fmla="*/ 357909 h 2170545"/>
              <a:gd name="connsiteX5" fmla="*/ 1449743 w 1449743"/>
              <a:gd name="connsiteY5" fmla="*/ 0 h 217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9743" h="2170545">
                <a:moveTo>
                  <a:pt x="29652" y="2170545"/>
                </a:moveTo>
                <a:cubicBezTo>
                  <a:pt x="9447" y="2096461"/>
                  <a:pt x="-10757" y="2022378"/>
                  <a:pt x="6561" y="1893454"/>
                </a:cubicBezTo>
                <a:cubicBezTo>
                  <a:pt x="23879" y="1764530"/>
                  <a:pt x="45046" y="1564409"/>
                  <a:pt x="133561" y="1397000"/>
                </a:cubicBezTo>
                <a:cubicBezTo>
                  <a:pt x="222076" y="1229591"/>
                  <a:pt x="383713" y="1062182"/>
                  <a:pt x="537652" y="889000"/>
                </a:cubicBezTo>
                <a:cubicBezTo>
                  <a:pt x="691591" y="715818"/>
                  <a:pt x="905182" y="506076"/>
                  <a:pt x="1057197" y="357909"/>
                </a:cubicBezTo>
                <a:cubicBezTo>
                  <a:pt x="1209212" y="209742"/>
                  <a:pt x="1449743" y="0"/>
                  <a:pt x="1449743" y="0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511408" y="2057222"/>
            <a:ext cx="1062216" cy="1731818"/>
          </a:xfrm>
          <a:custGeom>
            <a:avLst/>
            <a:gdLst>
              <a:gd name="connsiteX0" fmla="*/ 0 w 1062216"/>
              <a:gd name="connsiteY0" fmla="*/ 1731818 h 1731818"/>
              <a:gd name="connsiteX1" fmla="*/ 230909 w 1062216"/>
              <a:gd name="connsiteY1" fmla="*/ 1639454 h 1731818"/>
              <a:gd name="connsiteX2" fmla="*/ 461818 w 1062216"/>
              <a:gd name="connsiteY2" fmla="*/ 1443181 h 1731818"/>
              <a:gd name="connsiteX3" fmla="*/ 669637 w 1062216"/>
              <a:gd name="connsiteY3" fmla="*/ 1143000 h 1731818"/>
              <a:gd name="connsiteX4" fmla="*/ 912091 w 1062216"/>
              <a:gd name="connsiteY4" fmla="*/ 669636 h 1731818"/>
              <a:gd name="connsiteX5" fmla="*/ 1039091 w 1062216"/>
              <a:gd name="connsiteY5" fmla="*/ 242454 h 1731818"/>
              <a:gd name="connsiteX6" fmla="*/ 1062182 w 1062216"/>
              <a:gd name="connsiteY6" fmla="*/ 0 h 173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2216" h="1731818">
                <a:moveTo>
                  <a:pt x="0" y="1731818"/>
                </a:moveTo>
                <a:cubicBezTo>
                  <a:pt x="76969" y="1709689"/>
                  <a:pt x="153939" y="1687560"/>
                  <a:pt x="230909" y="1639454"/>
                </a:cubicBezTo>
                <a:cubicBezTo>
                  <a:pt x="307879" y="1591348"/>
                  <a:pt x="388697" y="1525923"/>
                  <a:pt x="461818" y="1443181"/>
                </a:cubicBezTo>
                <a:cubicBezTo>
                  <a:pt x="534939" y="1360439"/>
                  <a:pt x="594592" y="1271924"/>
                  <a:pt x="669637" y="1143000"/>
                </a:cubicBezTo>
                <a:cubicBezTo>
                  <a:pt x="744682" y="1014076"/>
                  <a:pt x="850515" y="819727"/>
                  <a:pt x="912091" y="669636"/>
                </a:cubicBezTo>
                <a:cubicBezTo>
                  <a:pt x="973667" y="519545"/>
                  <a:pt x="1014076" y="354060"/>
                  <a:pt x="1039091" y="242454"/>
                </a:cubicBezTo>
                <a:cubicBezTo>
                  <a:pt x="1064106" y="130848"/>
                  <a:pt x="1062182" y="0"/>
                  <a:pt x="1062182" y="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rot="20602366" flipH="1">
            <a:off x="1209287" y="2229487"/>
            <a:ext cx="1062216" cy="1731818"/>
          </a:xfrm>
          <a:custGeom>
            <a:avLst/>
            <a:gdLst>
              <a:gd name="connsiteX0" fmla="*/ 0 w 1062216"/>
              <a:gd name="connsiteY0" fmla="*/ 1731818 h 1731818"/>
              <a:gd name="connsiteX1" fmla="*/ 230909 w 1062216"/>
              <a:gd name="connsiteY1" fmla="*/ 1639454 h 1731818"/>
              <a:gd name="connsiteX2" fmla="*/ 461818 w 1062216"/>
              <a:gd name="connsiteY2" fmla="*/ 1443181 h 1731818"/>
              <a:gd name="connsiteX3" fmla="*/ 669637 w 1062216"/>
              <a:gd name="connsiteY3" fmla="*/ 1143000 h 1731818"/>
              <a:gd name="connsiteX4" fmla="*/ 912091 w 1062216"/>
              <a:gd name="connsiteY4" fmla="*/ 669636 h 1731818"/>
              <a:gd name="connsiteX5" fmla="*/ 1039091 w 1062216"/>
              <a:gd name="connsiteY5" fmla="*/ 242454 h 1731818"/>
              <a:gd name="connsiteX6" fmla="*/ 1062182 w 1062216"/>
              <a:gd name="connsiteY6" fmla="*/ 0 h 173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2216" h="1731818">
                <a:moveTo>
                  <a:pt x="0" y="1731818"/>
                </a:moveTo>
                <a:cubicBezTo>
                  <a:pt x="76969" y="1709689"/>
                  <a:pt x="153939" y="1687560"/>
                  <a:pt x="230909" y="1639454"/>
                </a:cubicBezTo>
                <a:cubicBezTo>
                  <a:pt x="307879" y="1591348"/>
                  <a:pt x="388697" y="1525923"/>
                  <a:pt x="461818" y="1443181"/>
                </a:cubicBezTo>
                <a:cubicBezTo>
                  <a:pt x="534939" y="1360439"/>
                  <a:pt x="594592" y="1271924"/>
                  <a:pt x="669637" y="1143000"/>
                </a:cubicBezTo>
                <a:cubicBezTo>
                  <a:pt x="744682" y="1014076"/>
                  <a:pt x="850515" y="819727"/>
                  <a:pt x="912091" y="669636"/>
                </a:cubicBezTo>
                <a:cubicBezTo>
                  <a:pt x="973667" y="519545"/>
                  <a:pt x="1014076" y="354060"/>
                  <a:pt x="1039091" y="242454"/>
                </a:cubicBezTo>
                <a:cubicBezTo>
                  <a:pt x="1064106" y="130848"/>
                  <a:pt x="1062182" y="0"/>
                  <a:pt x="1062182" y="0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33403" y="3422344"/>
            <a:ext cx="543368" cy="507406"/>
          </a:xfrm>
          <a:custGeom>
            <a:avLst/>
            <a:gdLst>
              <a:gd name="connsiteX0" fmla="*/ 543368 w 543368"/>
              <a:gd name="connsiteY0" fmla="*/ 350746 h 503001"/>
              <a:gd name="connsiteX1" fmla="*/ 497187 w 543368"/>
              <a:gd name="connsiteY1" fmla="*/ 142927 h 503001"/>
              <a:gd name="connsiteX2" fmla="*/ 370187 w 543368"/>
              <a:gd name="connsiteY2" fmla="*/ 15927 h 503001"/>
              <a:gd name="connsiteX3" fmla="*/ 243187 w 543368"/>
              <a:gd name="connsiteY3" fmla="*/ 4382 h 503001"/>
              <a:gd name="connsiteX4" fmla="*/ 116187 w 543368"/>
              <a:gd name="connsiteY4" fmla="*/ 39018 h 503001"/>
              <a:gd name="connsiteX5" fmla="*/ 12277 w 543368"/>
              <a:gd name="connsiteY5" fmla="*/ 200655 h 503001"/>
              <a:gd name="connsiteX6" fmla="*/ 12277 w 543368"/>
              <a:gd name="connsiteY6" fmla="*/ 327655 h 503001"/>
              <a:gd name="connsiteX7" fmla="*/ 104641 w 543368"/>
              <a:gd name="connsiteY7" fmla="*/ 477746 h 503001"/>
              <a:gd name="connsiteX8" fmla="*/ 277823 w 543368"/>
              <a:gd name="connsiteY8" fmla="*/ 500836 h 503001"/>
              <a:gd name="connsiteX9" fmla="*/ 439459 w 543368"/>
              <a:gd name="connsiteY9" fmla="*/ 454655 h 503001"/>
              <a:gd name="connsiteX10" fmla="*/ 497187 w 543368"/>
              <a:gd name="connsiteY10" fmla="*/ 258382 h 503001"/>
              <a:gd name="connsiteX11" fmla="*/ 416368 w 543368"/>
              <a:gd name="connsiteY11" fmla="*/ 142927 h 503001"/>
              <a:gd name="connsiteX12" fmla="*/ 335550 w 543368"/>
              <a:gd name="connsiteY12" fmla="*/ 50564 h 503001"/>
              <a:gd name="connsiteX13" fmla="*/ 220096 w 543368"/>
              <a:gd name="connsiteY13" fmla="*/ 50564 h 503001"/>
              <a:gd name="connsiteX14" fmla="*/ 127732 w 543368"/>
              <a:gd name="connsiteY14" fmla="*/ 108291 h 503001"/>
              <a:gd name="connsiteX15" fmla="*/ 58459 w 543368"/>
              <a:gd name="connsiteY15" fmla="*/ 304564 h 503001"/>
              <a:gd name="connsiteX16" fmla="*/ 139277 w 543368"/>
              <a:gd name="connsiteY16" fmla="*/ 408473 h 503001"/>
              <a:gd name="connsiteX17" fmla="*/ 335550 w 543368"/>
              <a:gd name="connsiteY17" fmla="*/ 420018 h 503001"/>
              <a:gd name="connsiteX0" fmla="*/ 543368 w 543368"/>
              <a:gd name="connsiteY0" fmla="*/ 355151 h 507406"/>
              <a:gd name="connsiteX1" fmla="*/ 497187 w 543368"/>
              <a:gd name="connsiteY1" fmla="*/ 147332 h 507406"/>
              <a:gd name="connsiteX2" fmla="*/ 370187 w 543368"/>
              <a:gd name="connsiteY2" fmla="*/ 20332 h 507406"/>
              <a:gd name="connsiteX3" fmla="*/ 243187 w 543368"/>
              <a:gd name="connsiteY3" fmla="*/ 2437 h 507406"/>
              <a:gd name="connsiteX4" fmla="*/ 116187 w 543368"/>
              <a:gd name="connsiteY4" fmla="*/ 43423 h 507406"/>
              <a:gd name="connsiteX5" fmla="*/ 12277 w 543368"/>
              <a:gd name="connsiteY5" fmla="*/ 205060 h 507406"/>
              <a:gd name="connsiteX6" fmla="*/ 12277 w 543368"/>
              <a:gd name="connsiteY6" fmla="*/ 332060 h 507406"/>
              <a:gd name="connsiteX7" fmla="*/ 104641 w 543368"/>
              <a:gd name="connsiteY7" fmla="*/ 482151 h 507406"/>
              <a:gd name="connsiteX8" fmla="*/ 277823 w 543368"/>
              <a:gd name="connsiteY8" fmla="*/ 505241 h 507406"/>
              <a:gd name="connsiteX9" fmla="*/ 439459 w 543368"/>
              <a:gd name="connsiteY9" fmla="*/ 459060 h 507406"/>
              <a:gd name="connsiteX10" fmla="*/ 497187 w 543368"/>
              <a:gd name="connsiteY10" fmla="*/ 262787 h 507406"/>
              <a:gd name="connsiteX11" fmla="*/ 416368 w 543368"/>
              <a:gd name="connsiteY11" fmla="*/ 147332 h 507406"/>
              <a:gd name="connsiteX12" fmla="*/ 335550 w 543368"/>
              <a:gd name="connsiteY12" fmla="*/ 54969 h 507406"/>
              <a:gd name="connsiteX13" fmla="*/ 220096 w 543368"/>
              <a:gd name="connsiteY13" fmla="*/ 54969 h 507406"/>
              <a:gd name="connsiteX14" fmla="*/ 127732 w 543368"/>
              <a:gd name="connsiteY14" fmla="*/ 112696 h 507406"/>
              <a:gd name="connsiteX15" fmla="*/ 58459 w 543368"/>
              <a:gd name="connsiteY15" fmla="*/ 308969 h 507406"/>
              <a:gd name="connsiteX16" fmla="*/ 139277 w 543368"/>
              <a:gd name="connsiteY16" fmla="*/ 412878 h 507406"/>
              <a:gd name="connsiteX17" fmla="*/ 335550 w 543368"/>
              <a:gd name="connsiteY17" fmla="*/ 424423 h 507406"/>
              <a:gd name="connsiteX0" fmla="*/ 543368 w 543368"/>
              <a:gd name="connsiteY0" fmla="*/ 355151 h 507406"/>
              <a:gd name="connsiteX1" fmla="*/ 497187 w 543368"/>
              <a:gd name="connsiteY1" fmla="*/ 147332 h 507406"/>
              <a:gd name="connsiteX2" fmla="*/ 370187 w 543368"/>
              <a:gd name="connsiteY2" fmla="*/ 20332 h 507406"/>
              <a:gd name="connsiteX3" fmla="*/ 243187 w 543368"/>
              <a:gd name="connsiteY3" fmla="*/ 2437 h 507406"/>
              <a:gd name="connsiteX4" fmla="*/ 116187 w 543368"/>
              <a:gd name="connsiteY4" fmla="*/ 43423 h 507406"/>
              <a:gd name="connsiteX5" fmla="*/ 12277 w 543368"/>
              <a:gd name="connsiteY5" fmla="*/ 205060 h 507406"/>
              <a:gd name="connsiteX6" fmla="*/ 12277 w 543368"/>
              <a:gd name="connsiteY6" fmla="*/ 332060 h 507406"/>
              <a:gd name="connsiteX7" fmla="*/ 104641 w 543368"/>
              <a:gd name="connsiteY7" fmla="*/ 482151 h 507406"/>
              <a:gd name="connsiteX8" fmla="*/ 277823 w 543368"/>
              <a:gd name="connsiteY8" fmla="*/ 505241 h 507406"/>
              <a:gd name="connsiteX9" fmla="*/ 439459 w 543368"/>
              <a:gd name="connsiteY9" fmla="*/ 459060 h 507406"/>
              <a:gd name="connsiteX10" fmla="*/ 497187 w 543368"/>
              <a:gd name="connsiteY10" fmla="*/ 262787 h 507406"/>
              <a:gd name="connsiteX11" fmla="*/ 438593 w 543368"/>
              <a:gd name="connsiteY11" fmla="*/ 131457 h 507406"/>
              <a:gd name="connsiteX12" fmla="*/ 335550 w 543368"/>
              <a:gd name="connsiteY12" fmla="*/ 54969 h 507406"/>
              <a:gd name="connsiteX13" fmla="*/ 220096 w 543368"/>
              <a:gd name="connsiteY13" fmla="*/ 54969 h 507406"/>
              <a:gd name="connsiteX14" fmla="*/ 127732 w 543368"/>
              <a:gd name="connsiteY14" fmla="*/ 112696 h 507406"/>
              <a:gd name="connsiteX15" fmla="*/ 58459 w 543368"/>
              <a:gd name="connsiteY15" fmla="*/ 308969 h 507406"/>
              <a:gd name="connsiteX16" fmla="*/ 139277 w 543368"/>
              <a:gd name="connsiteY16" fmla="*/ 412878 h 507406"/>
              <a:gd name="connsiteX17" fmla="*/ 335550 w 543368"/>
              <a:gd name="connsiteY17" fmla="*/ 424423 h 507406"/>
              <a:gd name="connsiteX0" fmla="*/ 543368 w 543368"/>
              <a:gd name="connsiteY0" fmla="*/ 355151 h 507406"/>
              <a:gd name="connsiteX1" fmla="*/ 497187 w 543368"/>
              <a:gd name="connsiteY1" fmla="*/ 147332 h 507406"/>
              <a:gd name="connsiteX2" fmla="*/ 370187 w 543368"/>
              <a:gd name="connsiteY2" fmla="*/ 20332 h 507406"/>
              <a:gd name="connsiteX3" fmla="*/ 243187 w 543368"/>
              <a:gd name="connsiteY3" fmla="*/ 2437 h 507406"/>
              <a:gd name="connsiteX4" fmla="*/ 116187 w 543368"/>
              <a:gd name="connsiteY4" fmla="*/ 43423 h 507406"/>
              <a:gd name="connsiteX5" fmla="*/ 12277 w 543368"/>
              <a:gd name="connsiteY5" fmla="*/ 205060 h 507406"/>
              <a:gd name="connsiteX6" fmla="*/ 12277 w 543368"/>
              <a:gd name="connsiteY6" fmla="*/ 332060 h 507406"/>
              <a:gd name="connsiteX7" fmla="*/ 104641 w 543368"/>
              <a:gd name="connsiteY7" fmla="*/ 482151 h 507406"/>
              <a:gd name="connsiteX8" fmla="*/ 277823 w 543368"/>
              <a:gd name="connsiteY8" fmla="*/ 505241 h 507406"/>
              <a:gd name="connsiteX9" fmla="*/ 439459 w 543368"/>
              <a:gd name="connsiteY9" fmla="*/ 459060 h 507406"/>
              <a:gd name="connsiteX10" fmla="*/ 497187 w 543368"/>
              <a:gd name="connsiteY10" fmla="*/ 262787 h 507406"/>
              <a:gd name="connsiteX11" fmla="*/ 438593 w 543368"/>
              <a:gd name="connsiteY11" fmla="*/ 131457 h 507406"/>
              <a:gd name="connsiteX12" fmla="*/ 335550 w 543368"/>
              <a:gd name="connsiteY12" fmla="*/ 54969 h 507406"/>
              <a:gd name="connsiteX13" fmla="*/ 220096 w 543368"/>
              <a:gd name="connsiteY13" fmla="*/ 54969 h 507406"/>
              <a:gd name="connsiteX14" fmla="*/ 127732 w 543368"/>
              <a:gd name="connsiteY14" fmla="*/ 112696 h 507406"/>
              <a:gd name="connsiteX15" fmla="*/ 58459 w 543368"/>
              <a:gd name="connsiteY15" fmla="*/ 245469 h 507406"/>
              <a:gd name="connsiteX16" fmla="*/ 139277 w 543368"/>
              <a:gd name="connsiteY16" fmla="*/ 412878 h 507406"/>
              <a:gd name="connsiteX17" fmla="*/ 335550 w 543368"/>
              <a:gd name="connsiteY17" fmla="*/ 424423 h 507406"/>
              <a:gd name="connsiteX0" fmla="*/ 543368 w 543368"/>
              <a:gd name="connsiteY0" fmla="*/ 355151 h 507406"/>
              <a:gd name="connsiteX1" fmla="*/ 497187 w 543368"/>
              <a:gd name="connsiteY1" fmla="*/ 147332 h 507406"/>
              <a:gd name="connsiteX2" fmla="*/ 370187 w 543368"/>
              <a:gd name="connsiteY2" fmla="*/ 20332 h 507406"/>
              <a:gd name="connsiteX3" fmla="*/ 243187 w 543368"/>
              <a:gd name="connsiteY3" fmla="*/ 2437 h 507406"/>
              <a:gd name="connsiteX4" fmla="*/ 116187 w 543368"/>
              <a:gd name="connsiteY4" fmla="*/ 43423 h 507406"/>
              <a:gd name="connsiteX5" fmla="*/ 12277 w 543368"/>
              <a:gd name="connsiteY5" fmla="*/ 205060 h 507406"/>
              <a:gd name="connsiteX6" fmla="*/ 12277 w 543368"/>
              <a:gd name="connsiteY6" fmla="*/ 332060 h 507406"/>
              <a:gd name="connsiteX7" fmla="*/ 104641 w 543368"/>
              <a:gd name="connsiteY7" fmla="*/ 482151 h 507406"/>
              <a:gd name="connsiteX8" fmla="*/ 277823 w 543368"/>
              <a:gd name="connsiteY8" fmla="*/ 505241 h 507406"/>
              <a:gd name="connsiteX9" fmla="*/ 439459 w 543368"/>
              <a:gd name="connsiteY9" fmla="*/ 459060 h 507406"/>
              <a:gd name="connsiteX10" fmla="*/ 497187 w 543368"/>
              <a:gd name="connsiteY10" fmla="*/ 262787 h 507406"/>
              <a:gd name="connsiteX11" fmla="*/ 438593 w 543368"/>
              <a:gd name="connsiteY11" fmla="*/ 131457 h 507406"/>
              <a:gd name="connsiteX12" fmla="*/ 335550 w 543368"/>
              <a:gd name="connsiteY12" fmla="*/ 54969 h 507406"/>
              <a:gd name="connsiteX13" fmla="*/ 220096 w 543368"/>
              <a:gd name="connsiteY13" fmla="*/ 54969 h 507406"/>
              <a:gd name="connsiteX14" fmla="*/ 127732 w 543368"/>
              <a:gd name="connsiteY14" fmla="*/ 112696 h 507406"/>
              <a:gd name="connsiteX15" fmla="*/ 58459 w 543368"/>
              <a:gd name="connsiteY15" fmla="*/ 245469 h 507406"/>
              <a:gd name="connsiteX16" fmla="*/ 117052 w 543368"/>
              <a:gd name="connsiteY16" fmla="*/ 416053 h 507406"/>
              <a:gd name="connsiteX17" fmla="*/ 335550 w 543368"/>
              <a:gd name="connsiteY17" fmla="*/ 424423 h 507406"/>
              <a:gd name="connsiteX0" fmla="*/ 543368 w 543368"/>
              <a:gd name="connsiteY0" fmla="*/ 355151 h 507406"/>
              <a:gd name="connsiteX1" fmla="*/ 497187 w 543368"/>
              <a:gd name="connsiteY1" fmla="*/ 147332 h 507406"/>
              <a:gd name="connsiteX2" fmla="*/ 370187 w 543368"/>
              <a:gd name="connsiteY2" fmla="*/ 20332 h 507406"/>
              <a:gd name="connsiteX3" fmla="*/ 243187 w 543368"/>
              <a:gd name="connsiteY3" fmla="*/ 2437 h 507406"/>
              <a:gd name="connsiteX4" fmla="*/ 116187 w 543368"/>
              <a:gd name="connsiteY4" fmla="*/ 43423 h 507406"/>
              <a:gd name="connsiteX5" fmla="*/ 12277 w 543368"/>
              <a:gd name="connsiteY5" fmla="*/ 205060 h 507406"/>
              <a:gd name="connsiteX6" fmla="*/ 12277 w 543368"/>
              <a:gd name="connsiteY6" fmla="*/ 332060 h 507406"/>
              <a:gd name="connsiteX7" fmla="*/ 104641 w 543368"/>
              <a:gd name="connsiteY7" fmla="*/ 482151 h 507406"/>
              <a:gd name="connsiteX8" fmla="*/ 277823 w 543368"/>
              <a:gd name="connsiteY8" fmla="*/ 505241 h 507406"/>
              <a:gd name="connsiteX9" fmla="*/ 439459 w 543368"/>
              <a:gd name="connsiteY9" fmla="*/ 459060 h 507406"/>
              <a:gd name="connsiteX10" fmla="*/ 497187 w 543368"/>
              <a:gd name="connsiteY10" fmla="*/ 262787 h 507406"/>
              <a:gd name="connsiteX11" fmla="*/ 438593 w 543368"/>
              <a:gd name="connsiteY11" fmla="*/ 131457 h 507406"/>
              <a:gd name="connsiteX12" fmla="*/ 335550 w 543368"/>
              <a:gd name="connsiteY12" fmla="*/ 54969 h 507406"/>
              <a:gd name="connsiteX13" fmla="*/ 220096 w 543368"/>
              <a:gd name="connsiteY13" fmla="*/ 54969 h 507406"/>
              <a:gd name="connsiteX14" fmla="*/ 127732 w 543368"/>
              <a:gd name="connsiteY14" fmla="*/ 112696 h 507406"/>
              <a:gd name="connsiteX15" fmla="*/ 58459 w 543368"/>
              <a:gd name="connsiteY15" fmla="*/ 245469 h 507406"/>
              <a:gd name="connsiteX16" fmla="*/ 117052 w 543368"/>
              <a:gd name="connsiteY16" fmla="*/ 416053 h 507406"/>
              <a:gd name="connsiteX17" fmla="*/ 253000 w 543368"/>
              <a:gd name="connsiteY17" fmla="*/ 456173 h 5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3368" h="507406">
                <a:moveTo>
                  <a:pt x="543368" y="355151"/>
                </a:moveTo>
                <a:cubicBezTo>
                  <a:pt x="534709" y="279143"/>
                  <a:pt x="526050" y="203135"/>
                  <a:pt x="497187" y="147332"/>
                </a:cubicBezTo>
                <a:cubicBezTo>
                  <a:pt x="468323" y="91529"/>
                  <a:pt x="412520" y="44481"/>
                  <a:pt x="370187" y="20332"/>
                </a:cubicBezTo>
                <a:cubicBezTo>
                  <a:pt x="327854" y="-3817"/>
                  <a:pt x="285520" y="-1411"/>
                  <a:pt x="243187" y="2437"/>
                </a:cubicBezTo>
                <a:cubicBezTo>
                  <a:pt x="200854" y="6285"/>
                  <a:pt x="154672" y="9653"/>
                  <a:pt x="116187" y="43423"/>
                </a:cubicBezTo>
                <a:cubicBezTo>
                  <a:pt x="77702" y="77194"/>
                  <a:pt x="29595" y="156954"/>
                  <a:pt x="12277" y="205060"/>
                </a:cubicBezTo>
                <a:cubicBezTo>
                  <a:pt x="-5041" y="253166"/>
                  <a:pt x="-3117" y="285878"/>
                  <a:pt x="12277" y="332060"/>
                </a:cubicBezTo>
                <a:cubicBezTo>
                  <a:pt x="27671" y="378242"/>
                  <a:pt x="60383" y="453288"/>
                  <a:pt x="104641" y="482151"/>
                </a:cubicBezTo>
                <a:cubicBezTo>
                  <a:pt x="148899" y="511014"/>
                  <a:pt x="222020" y="509090"/>
                  <a:pt x="277823" y="505241"/>
                </a:cubicBezTo>
                <a:cubicBezTo>
                  <a:pt x="333626" y="501393"/>
                  <a:pt x="402898" y="499469"/>
                  <a:pt x="439459" y="459060"/>
                </a:cubicBezTo>
                <a:cubicBezTo>
                  <a:pt x="476020" y="418651"/>
                  <a:pt x="497331" y="317387"/>
                  <a:pt x="497187" y="262787"/>
                </a:cubicBezTo>
                <a:cubicBezTo>
                  <a:pt x="497043" y="208187"/>
                  <a:pt x="465532" y="166093"/>
                  <a:pt x="438593" y="131457"/>
                </a:cubicBezTo>
                <a:cubicBezTo>
                  <a:pt x="411654" y="96821"/>
                  <a:pt x="371966" y="67717"/>
                  <a:pt x="335550" y="54969"/>
                </a:cubicBezTo>
                <a:cubicBezTo>
                  <a:pt x="299134" y="42221"/>
                  <a:pt x="254732" y="45348"/>
                  <a:pt x="220096" y="54969"/>
                </a:cubicBezTo>
                <a:cubicBezTo>
                  <a:pt x="185460" y="64590"/>
                  <a:pt x="154671" y="80946"/>
                  <a:pt x="127732" y="112696"/>
                </a:cubicBezTo>
                <a:cubicBezTo>
                  <a:pt x="100793" y="144446"/>
                  <a:pt x="60239" y="194910"/>
                  <a:pt x="58459" y="245469"/>
                </a:cubicBezTo>
                <a:cubicBezTo>
                  <a:pt x="56679" y="296028"/>
                  <a:pt x="84629" y="380936"/>
                  <a:pt x="117052" y="416053"/>
                </a:cubicBezTo>
                <a:cubicBezTo>
                  <a:pt x="149475" y="451170"/>
                  <a:pt x="253000" y="456173"/>
                  <a:pt x="253000" y="456173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9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svorlage_BWL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9408</TotalTime>
  <Words>154</Words>
  <Application>Microsoft Macintosh PowerPoint</Application>
  <PresentationFormat>A4 Paper (210x297 mm)</PresentationFormat>
  <Paragraphs>31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Präsentationsvorlage_BWL9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dileptons as fireball probes at SIS energies</dc:title>
  <dc:creator>Florian Seck</dc:creator>
  <cp:lastModifiedBy>Tetyana Galatyuk</cp:lastModifiedBy>
  <cp:revision>1204</cp:revision>
  <cp:lastPrinted>2017-02-03T09:12:28Z</cp:lastPrinted>
  <dcterms:created xsi:type="dcterms:W3CDTF">2009-12-23T09:42:49Z</dcterms:created>
  <dcterms:modified xsi:type="dcterms:W3CDTF">2017-07-21T05:59:12Z</dcterms:modified>
</cp:coreProperties>
</file>